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1448" r:id="rId3"/>
    <p:sldId id="257" r:id="rId4"/>
    <p:sldId id="258" r:id="rId5"/>
    <p:sldId id="1449" r:id="rId6"/>
    <p:sldId id="1450" r:id="rId7"/>
    <p:sldId id="264" r:id="rId8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3726AE-4F21-409F-AB2A-CA4865FAA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4A14A41-7270-4D40-ABBC-C5A75DC793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BC78C2-675F-4722-BA00-29A3EEE96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2C23-F11D-4A78-B541-6597168A0D6A}" type="datetimeFigureOut">
              <a:rPr lang="it-IT" smtClean="0"/>
              <a:t>05/10/2021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66384F1-3A9C-4565-BB5C-4B03C362B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9E7D181-56DA-4340-BBCD-59D0C59F2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83B5-131F-42FE-AB74-7B93B4AFB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1964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E8517B-7FD7-4D71-A3C9-CBFFD855F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415C552-AD88-428F-9315-C2F13FFC3D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EC8F988-7BC1-45F6-BCD6-88EEAD2BB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2C23-F11D-4A78-B541-6597168A0D6A}" type="datetimeFigureOut">
              <a:rPr lang="it-IT" smtClean="0"/>
              <a:t>05/10/2021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EE42DD1-8547-4330-918F-8914229D2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207C54A-DDCA-4407-BAE9-71C09D06F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83B5-131F-42FE-AB74-7B93B4AFB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976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3B05132-47E1-4D9E-8EE8-8A58925D67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FB4300D-CFD1-4A4C-B4B5-D09C283B2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8A0B400-E1A5-4E7B-B060-BBC005A85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2C23-F11D-4A78-B541-6597168A0D6A}" type="datetimeFigureOut">
              <a:rPr lang="it-IT" smtClean="0"/>
              <a:t>05/10/2021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CE5228E-77B3-4D9A-9439-192A694A1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A05FE4D-E713-4BBD-A3E0-09773E082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83B5-131F-42FE-AB74-7B93B4AFB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692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258A29-1D5C-46E9-8705-65ADA3D20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06F0F3-264B-4AB9-95E0-D54B3AD64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1E4FBDE-275C-4C95-ADF9-601BB13EB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2C23-F11D-4A78-B541-6597168A0D6A}" type="datetimeFigureOut">
              <a:rPr lang="it-IT" smtClean="0"/>
              <a:t>05/10/2021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0B19A8-D86E-4B39-B3EF-D023733D9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0084CE-B48D-4C7A-9E76-D0C64787F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83B5-131F-42FE-AB74-7B93B4AFB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228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216EBB-D8DB-405F-A470-3F2A58C8E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21A77BF-6846-41A8-837D-BDA2CEA31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655578-8520-4119-A9F5-B90BAE688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2C23-F11D-4A78-B541-6597168A0D6A}" type="datetimeFigureOut">
              <a:rPr lang="it-IT" smtClean="0"/>
              <a:t>05/10/2021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FCF3C1C-DABB-4323-9E62-C92E56AC8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CEEAF2-AAF8-48DD-B1C7-7E8640654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83B5-131F-42FE-AB74-7B93B4AFB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48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ED6CD6-602E-47D8-B0D2-CB85A7BBB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7B4A42-60D9-420B-BC09-8D3E4716A6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40DDE25-AC7E-4567-9B04-285DA53523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2F09B0A-B695-4848-97AF-A63E48E2F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2C23-F11D-4A78-B541-6597168A0D6A}" type="datetimeFigureOut">
              <a:rPr lang="it-IT" smtClean="0"/>
              <a:t>05/10/2021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8E76EA5-3E22-434C-B65B-77EEA3932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8B93EC6-932E-4C51-A590-99C256B57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83B5-131F-42FE-AB74-7B93B4AFB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705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C7784E-4954-4A2D-B194-F358AEA0A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3535049-76B8-48A6-8378-D47D88C3C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ECC2F94-9E1A-4A21-8942-25F904D854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F93DD8F-DAC7-4C98-AEFF-E811A80CD7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D214A1F-8F98-4FEF-9CE2-EB7B442EBA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81967E4-FBB5-4023-A42C-FB1CA3741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2C23-F11D-4A78-B541-6597168A0D6A}" type="datetimeFigureOut">
              <a:rPr lang="it-IT" smtClean="0"/>
              <a:t>05/10/2021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1EAE3B7-6A80-422D-BA3C-AB84DA418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68E344A-0763-43BB-B965-565E7DFB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83B5-131F-42FE-AB74-7B93B4AFB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002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C7BA45-6D16-4F74-9311-814A54467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110EE96-8EF4-41C0-B14D-18C5E5105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2C23-F11D-4A78-B541-6597168A0D6A}" type="datetimeFigureOut">
              <a:rPr lang="it-IT" smtClean="0"/>
              <a:t>05/10/2021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A2A1C88-389E-420F-8F2E-5686F5D1D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457261D-47F6-4D43-92AC-FD7BAAF13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83B5-131F-42FE-AB74-7B93B4AFB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227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5247776-6E5E-44DA-936B-BF6C21B36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2C23-F11D-4A78-B541-6597168A0D6A}" type="datetimeFigureOut">
              <a:rPr lang="it-IT" smtClean="0"/>
              <a:t>05/10/2021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AE61B95-DA17-4AF7-AD71-EB8986B46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8E81787-C967-40AF-AB6F-69473657A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83B5-131F-42FE-AB74-7B93B4AFB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981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DD762C-3B9A-4DE0-AC38-B9C4A7E68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90E881-27E3-4C61-A7DE-BA7721DD8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FA2F99A-07A1-4F32-9321-7CBC06575C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B92A528-3240-4BE5-93B3-64814593B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2C23-F11D-4A78-B541-6597168A0D6A}" type="datetimeFigureOut">
              <a:rPr lang="it-IT" smtClean="0"/>
              <a:t>05/10/2021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BA1D0E1-2954-425B-8283-83B0246D5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D095F88-3212-4C76-B4BA-B982B319B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83B5-131F-42FE-AB74-7B93B4AFB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265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AF7DDB-5E67-45E9-8FE5-6530810B8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FAD99A3-98CC-4250-8979-7BB9ED0A0C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5B372AB-059C-446C-AA98-D24DDECC2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CFCD3F9-9AAD-4E81-8BDD-FFF66BE47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2C23-F11D-4A78-B541-6597168A0D6A}" type="datetimeFigureOut">
              <a:rPr lang="it-IT" smtClean="0"/>
              <a:t>05/10/2021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5E88E8-1D99-49C0-AD26-EEBE29C46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AE56EE-7B00-414E-B627-025958E10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83B5-131F-42FE-AB74-7B93B4AFB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9519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82E8263-5A04-4F89-A365-E526D9735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D97998E-5901-488A-AF13-057100F71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9F4E4E-E2A8-4BE7-A94C-AAB29331DB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22C23-F11D-4A78-B541-6597168A0D6A}" type="datetimeFigureOut">
              <a:rPr lang="it-IT" smtClean="0"/>
              <a:t>05/10/2021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480F2B4-2278-4F09-927E-AB1A3B096A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580A8B-EF65-489F-B656-E1818A8D6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883B5-131F-42FE-AB74-7B93B4AFB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539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907780-5D3D-455A-8B6B-A07B4DD8B9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3123"/>
            <a:ext cx="9144000" cy="2261419"/>
          </a:xfrm>
        </p:spPr>
        <p:txBody>
          <a:bodyPr/>
          <a:lstStyle/>
          <a:p>
            <a:r>
              <a:rPr kumimoji="0" lang="it-IT" sz="4500" b="1" i="0" u="none" strike="noStrike" kern="1200" cap="none" spc="0" normalizeH="0" baseline="0" noProof="0" dirty="0">
                <a:ln>
                  <a:noFill/>
                </a:ln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Verdana"/>
                <a:ea typeface="+mj-ea"/>
                <a:cs typeface="+mj-cs"/>
              </a:rPr>
              <a:t>CORSO DI CONTABILITA’ PUBBLICA E FINANZA LOCALE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F8E755C-57CF-4BB1-A446-E544B0C5E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3394" y="3205316"/>
            <a:ext cx="10068232" cy="3062748"/>
          </a:xfrm>
        </p:spPr>
        <p:txBody>
          <a:bodyPr>
            <a:normAutofit fontScale="85000" lnSpcReduction="20000"/>
          </a:bodyPr>
          <a:lstStyle/>
          <a:p>
            <a:r>
              <a:rPr lang="it-IT" sz="4100" b="1" dirty="0">
                <a:solidFill>
                  <a:srgbClr val="FF0000"/>
                </a:solidFill>
              </a:rPr>
              <a:t>IL GOVERNO DELLA CITTA’</a:t>
            </a:r>
          </a:p>
          <a:p>
            <a:r>
              <a:rPr lang="it-IT" sz="4100" dirty="0">
                <a:solidFill>
                  <a:srgbClr val="FF0000"/>
                </a:solidFill>
              </a:rPr>
              <a:t>attraverso il sistema di bilancio</a:t>
            </a:r>
          </a:p>
          <a:p>
            <a:r>
              <a:rPr lang="it-IT" sz="4100" i="1" dirty="0">
                <a:solidFill>
                  <a:srgbClr val="FF0000"/>
                </a:solidFill>
              </a:rPr>
              <a:t>Cosa si vuole realizzare</a:t>
            </a:r>
          </a:p>
          <a:p>
            <a:r>
              <a:rPr lang="it-IT" sz="4100" i="1" dirty="0">
                <a:solidFill>
                  <a:srgbClr val="FF0000"/>
                </a:solidFill>
              </a:rPr>
              <a:t>Come ci si propone di farlo</a:t>
            </a:r>
          </a:p>
          <a:p>
            <a:r>
              <a:rPr lang="it-IT" sz="4100" i="1" dirty="0">
                <a:solidFill>
                  <a:srgbClr val="FF0000"/>
                </a:solidFill>
              </a:rPr>
              <a:t>Quando</a:t>
            </a:r>
          </a:p>
          <a:p>
            <a:r>
              <a:rPr lang="it-IT" sz="4100" i="1" dirty="0">
                <a:solidFill>
                  <a:srgbClr val="FF0000"/>
                </a:solidFill>
              </a:rPr>
              <a:t>Risultati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6495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8BA839-F999-4BD3-AA10-FCF5EBFB5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4163"/>
          </a:xfrm>
        </p:spPr>
        <p:txBody>
          <a:bodyPr/>
          <a:lstStyle/>
          <a:p>
            <a:pPr algn="ctr"/>
            <a:r>
              <a:rPr lang="it-IT" dirty="0">
                <a:solidFill>
                  <a:prstClr val="black"/>
                </a:solidFill>
                <a:latin typeface="Calibri Light" panose="020F0302020204030204"/>
              </a:rPr>
              <a:t>La contabilità pubblica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F04FBD-9F54-4499-89E2-AB66B0A77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8060"/>
            <a:ext cx="10515600" cy="4828905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/>
              <a:t>I comuni costituiscono l’ossatura del sistema Paese (sono 7904). </a:t>
            </a:r>
          </a:p>
          <a:p>
            <a:pPr marL="0" indent="0" algn="just">
              <a:buNone/>
            </a:pPr>
            <a:r>
              <a:rPr lang="it-IT" dirty="0"/>
              <a:t>Sono le strutture di governo più diffuse sul territorio. </a:t>
            </a:r>
          </a:p>
          <a:p>
            <a:pPr marL="0" indent="0" algn="just">
              <a:buNone/>
            </a:pPr>
            <a:r>
              <a:rPr lang="it-IT" dirty="0"/>
              <a:t>Erogano servizi pubblici essenziali (trasporti, rifiuti, servizio idrico, assistenza sociale, urbanistica e assetto del territorio, manutenzioni, verde pubblico, turismo e cultura), assicurano lo sviluppo del territorio e la vivibilità delle città. </a:t>
            </a:r>
          </a:p>
          <a:p>
            <a:pPr marL="0" indent="0" algn="just">
              <a:buNone/>
            </a:pPr>
            <a:r>
              <a:rPr lang="it-IT" dirty="0"/>
              <a:t>Ma i comuni non producono tutti gli stessi risultati anche se le regole di funzionamento sono le stesse. Perché? </a:t>
            </a:r>
          </a:p>
          <a:p>
            <a:pPr marL="0" indent="0" algn="just">
              <a:buNone/>
            </a:pPr>
            <a:r>
              <a:rPr lang="it-IT" dirty="0"/>
              <a:t>Quali sono i fondamenti di un buon governo? Quali i fattori critici di successo? La contabilità pubblica ci aiuta a capire!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53822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6E5B1F-8787-4BC3-BFB0-57BF468E8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605258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La contabilità pubblica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E8DFAC-7B7A-47A4-AF29-34EFEB44D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902" y="1110342"/>
            <a:ext cx="10515600" cy="5047861"/>
          </a:xfrm>
        </p:spPr>
        <p:txBody>
          <a:bodyPr>
            <a:normAutofit fontScale="70000" lnSpcReduction="20000"/>
          </a:bodyPr>
          <a:lstStyle/>
          <a:p>
            <a:pPr marL="0" indent="0" algn="just" defTabSz="457189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it-IT" sz="4100" dirty="0">
                <a:solidFill>
                  <a:prstClr val="black"/>
                </a:solidFill>
                <a:cs typeface="Times New Roman" panose="02020603050405020304" pitchFamily="18" charset="0"/>
              </a:rPr>
              <a:t>La contabilità pubblica è vissuta come un sistema di regole di competenza esclusiva degli addetti ai lavori attraverso cui incasellare in schemi e prontuari gli accadimenti amministrativi. </a:t>
            </a:r>
          </a:p>
          <a:p>
            <a:pPr marL="0" indent="0" algn="just" defTabSz="457189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it-IT" sz="4100" dirty="0">
                <a:solidFill>
                  <a:prstClr val="black"/>
                </a:solidFill>
                <a:cs typeface="Times New Roman" panose="02020603050405020304" pitchFamily="18" charset="0"/>
              </a:rPr>
              <a:t>Materia da «ragionieri», in buona sostanza.</a:t>
            </a:r>
          </a:p>
          <a:p>
            <a:pPr marL="0" indent="0" algn="just" defTabSz="457189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it-IT" sz="4100" dirty="0">
                <a:solidFill>
                  <a:prstClr val="black"/>
                </a:solidFill>
                <a:cs typeface="Times New Roman" panose="02020603050405020304" pitchFamily="18" charset="0"/>
              </a:rPr>
              <a:t>Al contrario, il sistema contabile è un sistema essenziale per far circolare nell’organismo pubblico il flusso di programmi e realizzazioni necessari ad assicurare servizi e opere per il territorio amministrato.</a:t>
            </a:r>
          </a:p>
          <a:p>
            <a:pPr marL="0" indent="0" algn="just" defTabSz="457189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it-IT" sz="4100" dirty="0">
                <a:solidFill>
                  <a:prstClr val="black"/>
                </a:solidFill>
                <a:cs typeface="Times New Roman" panose="02020603050405020304" pitchFamily="18" charset="0"/>
              </a:rPr>
              <a:t>Senza il sistema contabile e la conoscenza che ne deriva non è possibile il governo della cosa pubblica. Non può essere, quindi, materia da addetti ai lavori.</a:t>
            </a:r>
          </a:p>
          <a:p>
            <a:pPr marL="0" indent="0" algn="just" defTabSz="457189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it-IT" sz="36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0" indent="0" algn="just" defTabSz="457189">
              <a:lnSpc>
                <a:spcPct val="170000"/>
              </a:lnSpc>
              <a:spcBef>
                <a:spcPts val="0"/>
              </a:spcBef>
              <a:buNone/>
              <a:defRPr/>
            </a:pPr>
            <a:endParaRPr lang="it-IT" sz="31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3181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A6B8CE-8C85-47D2-AF7D-BEE68A827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09314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prstClr val="black"/>
                </a:solidFill>
                <a:latin typeface="Calibri Light" panose="020F0302020204030204"/>
              </a:rPr>
              <a:t>La contabilità pubblica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A8F25F-38D5-4A2A-B5D2-AB2D71483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472" y="961053"/>
            <a:ext cx="11010123" cy="5719665"/>
          </a:xfrm>
        </p:spPr>
        <p:txBody>
          <a:bodyPr>
            <a:normAutofit fontScale="47500" lnSpcReduction="20000"/>
          </a:bodyPr>
          <a:lstStyle/>
          <a:p>
            <a:pPr marL="0" indent="0" algn="just" defTabSz="457189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it-IT" sz="5900" dirty="0">
                <a:solidFill>
                  <a:prstClr val="black"/>
                </a:solidFill>
                <a:cs typeface="Times New Roman" panose="02020603050405020304" pitchFamily="18" charset="0"/>
              </a:rPr>
              <a:t>Prima di decidere dove e come indirizzare la macchina amministrativa-istituzionale occorre una radiografia delle condizioni finanziarie ma anche strutturali (organizzazione, competenze e conoscenze dell’apparato amministrativo e di governo) in cui si trova l’ente. </a:t>
            </a:r>
          </a:p>
          <a:p>
            <a:pPr marL="0" indent="0" algn="just" defTabSz="457189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it-IT" sz="5900" dirty="0">
                <a:solidFill>
                  <a:prstClr val="black"/>
                </a:solidFill>
                <a:cs typeface="Times New Roman" panose="02020603050405020304" pitchFamily="18" charset="0"/>
              </a:rPr>
              <a:t>Questa radiografia la offre il  sistema di contabilità.</a:t>
            </a:r>
          </a:p>
          <a:p>
            <a:pPr marL="0" indent="0" algn="just" defTabSz="457189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it-IT" sz="5900" dirty="0">
                <a:solidFill>
                  <a:prstClr val="black"/>
                </a:solidFill>
                <a:cs typeface="Times New Roman" panose="02020603050405020304" pitchFamily="18" charset="0"/>
              </a:rPr>
              <a:t>Più le scelte di indirizzo politico-amministrativo sono disancorate dalle reali capacità finanziarie e funzionali dell’ente di cui il sistema contabile è il depositario, più consistente è il divario con i risultati realizzati.</a:t>
            </a:r>
          </a:p>
          <a:p>
            <a:pPr marL="0" indent="0" algn="just" defTabSz="457189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it-IT" sz="5900" dirty="0">
                <a:solidFill>
                  <a:prstClr val="black"/>
                </a:solidFill>
                <a:cs typeface="Times New Roman" panose="02020603050405020304" pitchFamily="18" charset="0"/>
              </a:rPr>
              <a:t>Più il governo della cosa pubblica (comprese le società in house) è inadeguato maggiori sono le criticità che la contabilità mette in evidenza. </a:t>
            </a:r>
          </a:p>
          <a:p>
            <a:pPr marL="0" indent="0" algn="just" defTabSz="457189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it-IT" sz="5900" dirty="0">
                <a:solidFill>
                  <a:prstClr val="black"/>
                </a:solidFill>
                <a:cs typeface="Times New Roman" panose="02020603050405020304" pitchFamily="18" charset="0"/>
              </a:rPr>
              <a:t>La contabilità non è, quindi, un fatto tecnico ma uno strumento di governo.</a:t>
            </a:r>
          </a:p>
          <a:p>
            <a:pPr marL="0" indent="0" algn="just" defTabSz="457189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it-IT" sz="55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0" indent="0" algn="just" defTabSz="457189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it-IT" sz="34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4746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B42AEB-45B4-469A-B596-F0DE73B98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7895"/>
          </a:xfrm>
        </p:spPr>
        <p:txBody>
          <a:bodyPr/>
          <a:lstStyle/>
          <a:p>
            <a:pPr algn="ctr"/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La contabilità pubblica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B97D1D-E285-4688-99E4-BDE747F2E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310"/>
            <a:ext cx="10515600" cy="4954653"/>
          </a:xfrm>
        </p:spPr>
        <p:txBody>
          <a:bodyPr>
            <a:normAutofit fontScale="925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Il corso vuole fornire un quadro d’insieme del sistema di contabilità e bilancio degli enti locali utile a delineare le informazioni essenziali per la conoscenza dei documenti nei quali si riflette la vita della città e trovano riscontro le capacità politiche e gestionali dell’ente. All’illustrazione delle fasi di programmazione, gestione (anche attraverso le società partecipate) e rendicontazione delle entrate e delle spese, e del connesso sistema dei controlli interni, si affianca l’indicazione delle strategie e degli strumenti per migliorare l’efficacia dell’accertamento e della riscossione delle entrate comunali che sono fondamentali (</a:t>
            </a:r>
            <a:r>
              <a:rPr lang="it-IT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carburante </a:t>
            </a: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per il motore) per assicurare le risorse essenziali per l’erogazione dei servizi pubblici.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6602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A38D83-5822-4F0A-A5AB-E1768F3EB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3"/>
            <a:ext cx="10515600" cy="106428"/>
          </a:xfrm>
        </p:spPr>
        <p:txBody>
          <a:bodyPr>
            <a:noAutofit/>
          </a:bodyPr>
          <a:lstStyle/>
          <a:p>
            <a:pPr algn="ctr"/>
            <a:r>
              <a:rPr lang="it-IT" sz="3200" dirty="0"/>
              <a:t>La contabilità pubblica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CA313A-3AD2-45EB-AA9E-25F4A41EE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6408"/>
            <a:ext cx="10515600" cy="529055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sz="3200" dirty="0"/>
              <a:t>Gli studenti acquisiranno così le conoscenze indispensabili per affrontare i concorsi pubblici che rinnoveranno la pubblica amministrazione italiana. Gli enti pubblici territoriali hanno, infatti, bisogno delle conoscenze e competenze necessarie per l’esercizio delle funzioni dell’area economico finanziaria ma anche per le funzioni di responsabile di posizione organizzativa o per analoghe posizioni nel sistema delle società partecipate Analoghe conoscenze sono indispensabili per i concorsi presso la Corte dei conti o il MEF.</a:t>
            </a:r>
          </a:p>
          <a:p>
            <a:pPr marL="0" indent="0" algn="just">
              <a:buNone/>
            </a:pPr>
            <a:r>
              <a:rPr lang="it-IT" sz="3200" dirty="0"/>
              <a:t>Se volgiamo lo sguardo alla libera professione, la conoscenza del sistema contabile pubblico è necessaria per l’attività di consulenza contabile ma anche gestionale (sistema dei controlli interni e misurazione della performance che sono essenziali per gli enti pubblici) nonché per l’attività di revisore dei conti (collegio sindacale per le società partecipate a controllo pubblico o collegio dei revisori per gli enti pubblici) o di amministratore di società partecipate.</a:t>
            </a:r>
          </a:p>
          <a:p>
            <a:pPr marL="0" indent="0" algn="just">
              <a:buNone/>
            </a:pPr>
            <a:r>
              <a:rPr lang="it-IT" sz="3200" dirty="0">
                <a:solidFill>
                  <a:prstClr val="black"/>
                </a:solidFill>
                <a:latin typeface="Calibri" panose="020F0502020204030204"/>
              </a:rPr>
              <a:t>A</a:t>
            </a:r>
            <a:r>
              <a:rPr kumimoji="0" lang="it-IT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nche</a:t>
            </a: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l’esercizio delle funzioni di vigilanza dei consiglieri comunali e delle funzioni di indirizzo politico/amministrativo del Sindaco e degli assessori richiede la conoscenza della contabilità pubblica (bilanci di previsione e rendiconti vanno proposti dalla Giunta e approvati dal Consiglio comunale). 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519153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C688CF-3869-4B91-A3D5-A5B3A6F95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282"/>
            <a:ext cx="9144000" cy="541175"/>
          </a:xfrm>
        </p:spPr>
        <p:txBody>
          <a:bodyPr>
            <a:normAutofit fontScale="90000"/>
          </a:bodyPr>
          <a:lstStyle/>
          <a:p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Verdana"/>
                <a:ea typeface="+mj-ea"/>
                <a:cs typeface="+mj-cs"/>
              </a:rPr>
              <a:t>STRUTTURA DEL CORSO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A33A06E-8E45-40FF-889D-90938C757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787" y="718457"/>
            <a:ext cx="11198942" cy="5802737"/>
          </a:xfrm>
        </p:spPr>
        <p:txBody>
          <a:bodyPr>
            <a:normAutofit fontScale="92500" lnSpcReduction="20000"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buFont typeface="Wingdings" panose="05000000000000000000" pitchFamily="2" charset="2"/>
              <a:buChar char="q"/>
              <a:tabLst/>
              <a:defRPr/>
            </a:pP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IL MODELLO ISTITUZIONALE: PROTAGONISTI-FUNZIONI- RISORSE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buFont typeface="Wingdings" panose="05000000000000000000" pitchFamily="2" charset="2"/>
              <a:buChar char="q"/>
              <a:tabLst/>
              <a:defRPr/>
            </a:pP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SISTEMA CONTABILE E PRINCIPI 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buFont typeface="Wingdings" panose="05000000000000000000" pitchFamily="2" charset="2"/>
              <a:buChar char="q"/>
              <a:tabLst/>
              <a:defRPr/>
            </a:pP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LE FASI DELLA CONTABILITA’ PUBBLICA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LA PROGRAMMAZIONE DEGLI OBIETTIVI E L’ ASSEGNAZIONE   DELLE RISORSE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LA GESTIONE DEL BILANCIO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IL RENDICONTO DELLA GESTIONE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buFont typeface="Wingdings" panose="05000000000000000000" pitchFamily="2" charset="2"/>
              <a:buChar char="q"/>
              <a:tabLst/>
              <a:defRPr/>
            </a:pP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SOCIETA’ PARTECIPATE E BILANCIO CONSOLIDATO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buFont typeface="Wingdings" panose="05000000000000000000" pitchFamily="2" charset="2"/>
              <a:buChar char="q"/>
              <a:tabLst/>
              <a:defRPr/>
            </a:pP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SQUILIBRIO FINANZIARIO E PROCEDURE DI RISANAMENTO 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buFont typeface="Wingdings" panose="05000000000000000000" pitchFamily="2" charset="2"/>
              <a:buChar char="q"/>
              <a:tabLst/>
              <a:defRPr/>
            </a:pP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IL SISTEMA DEI CONTROLLI INTERNI ED ESTERNI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buFont typeface="Wingdings" panose="05000000000000000000" pitchFamily="2" charset="2"/>
              <a:buChar char="q"/>
              <a:tabLst/>
              <a:defRPr/>
            </a:pP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L’AUTONOMIA FINANZIARIA E LE ENTRATE DEI COMUNI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buFont typeface="Wingdings" panose="05000000000000000000" pitchFamily="2" charset="2"/>
              <a:buChar char="q"/>
              <a:tabLst/>
              <a:defRPr/>
            </a:pP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CONTRASTO ALL’EVASIONE E RISCOSSIONE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tabLst/>
              <a:defRPr/>
            </a:pPr>
            <a:endParaRPr kumimoji="0" lang="it-IT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tabLst/>
              <a:defRPr/>
            </a:pP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Testo di riferimento: Antonino Gentile “Fondamenti di contabilità pubblica e finanza locale” ed. Il Mulino 2020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74056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768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Wingdings</vt:lpstr>
      <vt:lpstr>Tema di Office</vt:lpstr>
      <vt:lpstr>CORSO DI CONTABILITA’ PUBBLICA E FINANZA LOCALE</vt:lpstr>
      <vt:lpstr>La contabilità pubblica</vt:lpstr>
      <vt:lpstr>La contabilità pubblica</vt:lpstr>
      <vt:lpstr>La contabilità pubblica</vt:lpstr>
      <vt:lpstr>La contabilità pubblica</vt:lpstr>
      <vt:lpstr>La contabilità pubblica</vt:lpstr>
      <vt:lpstr>STRUTTURA DEL CORSO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CONTABILITA’ PUBBLICA E FINANZA LOCALE</dc:title>
  <dc:creator>antonino.gentile521951@gmail.com</dc:creator>
  <cp:lastModifiedBy>antonino.gentile521951@gmail.com</cp:lastModifiedBy>
  <cp:revision>12</cp:revision>
  <cp:lastPrinted>2021-10-05T09:11:01Z</cp:lastPrinted>
  <dcterms:created xsi:type="dcterms:W3CDTF">2021-08-27T16:41:31Z</dcterms:created>
  <dcterms:modified xsi:type="dcterms:W3CDTF">2021-10-05T09:11:58Z</dcterms:modified>
</cp:coreProperties>
</file>