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91" r:id="rId3"/>
    <p:sldId id="267" r:id="rId4"/>
    <p:sldId id="258" r:id="rId5"/>
    <p:sldId id="261" r:id="rId6"/>
    <p:sldId id="268" r:id="rId7"/>
    <p:sldId id="283" r:id="rId8"/>
    <p:sldId id="284" r:id="rId9"/>
    <p:sldId id="286" r:id="rId10"/>
    <p:sldId id="28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62" r:id="rId24"/>
    <p:sldId id="282" r:id="rId25"/>
    <p:sldId id="263" r:id="rId26"/>
    <p:sldId id="264" r:id="rId27"/>
    <p:sldId id="265" r:id="rId28"/>
    <p:sldId id="266" r:id="rId29"/>
    <p:sldId id="287" r:id="rId30"/>
    <p:sldId id="288"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08"/>
    <p:restoredTop sz="91422"/>
  </p:normalViewPr>
  <p:slideViewPr>
    <p:cSldViewPr snapToGrid="0" snapToObjects="1">
      <p:cViewPr varScale="1">
        <p:scale>
          <a:sx n="70" d="100"/>
          <a:sy n="70" d="100"/>
        </p:scale>
        <p:origin x="184"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F4C57-6706-3B49-90C0-D270F89564CC}" type="datetimeFigureOut">
              <a:rPr lang="it-IT" smtClean="0"/>
              <a:t>26/03/20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C1F3C-C681-1E42-99DE-35249918505A}" type="slidenum">
              <a:rPr lang="it-IT" smtClean="0"/>
              <a:t>‹N›</a:t>
            </a:fld>
            <a:endParaRPr lang="it-IT"/>
          </a:p>
        </p:txBody>
      </p:sp>
    </p:spTree>
    <p:extLst>
      <p:ext uri="{BB962C8B-B14F-4D97-AF65-F5344CB8AC3E}">
        <p14:creationId xmlns:p14="http://schemas.microsoft.com/office/powerpoint/2010/main" val="58241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Rosenberg_self-esteem_scal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lamenteemeravigliosa.it/solo-ci-fosse-scala-al-cielo-poterti-vede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it-IT" sz="1200" b="0" i="0" u="none" strike="noStrike" kern="1200" dirty="0">
                <a:solidFill>
                  <a:schemeClr val="tx1"/>
                </a:solidFill>
                <a:effectLst/>
                <a:latin typeface="+mn-lt"/>
                <a:ea typeface="+mn-ea"/>
                <a:cs typeface="+mn-cs"/>
              </a:rPr>
              <a:t>La scala dell’autostima di Rosenberg deve il suo nome al suo creatore, </a:t>
            </a:r>
            <a:r>
              <a:rPr lang="it-IT" sz="1200" b="0" i="0" u="none" strike="noStrike" kern="1200" dirty="0">
                <a:solidFill>
                  <a:schemeClr val="tx1"/>
                </a:solidFill>
                <a:effectLst/>
                <a:latin typeface="+mn-lt"/>
                <a:ea typeface="+mn-ea"/>
                <a:cs typeface="+mn-cs"/>
                <a:hlinkClick r:id="rId3"/>
              </a:rPr>
              <a:t>Morris Rosenberg</a:t>
            </a:r>
            <a:r>
              <a:rPr lang="it-IT" sz="1200" b="0" i="0" u="none" strike="noStrike" kern="1200" dirty="0">
                <a:solidFill>
                  <a:schemeClr val="tx1"/>
                </a:solidFill>
                <a:effectLst/>
                <a:latin typeface="+mn-lt"/>
                <a:ea typeface="+mn-ea"/>
                <a:cs typeface="+mn-cs"/>
              </a:rPr>
              <a:t>, professore e dottore in sociologia che ha dedicato diversi anni della sua vita allo studio dell’autostima e dell’</a:t>
            </a:r>
            <a:r>
              <a:rPr lang="it-IT" sz="1200" b="0" i="0" u="none" strike="noStrike" kern="1200" dirty="0" err="1">
                <a:solidFill>
                  <a:schemeClr val="tx1"/>
                </a:solidFill>
                <a:effectLst/>
                <a:latin typeface="+mn-lt"/>
                <a:ea typeface="+mn-ea"/>
                <a:cs typeface="+mn-cs"/>
              </a:rPr>
              <a:t>autoconcetto</a:t>
            </a:r>
            <a:r>
              <a:rPr lang="it-IT" sz="1200" b="0" i="0" u="none" strike="noStrike" kern="1200" dirty="0">
                <a:solidFill>
                  <a:schemeClr val="tx1"/>
                </a:solidFill>
                <a:effectLst/>
                <a:latin typeface="+mn-lt"/>
                <a:ea typeface="+mn-ea"/>
                <a:cs typeface="+mn-cs"/>
              </a:rPr>
              <a:t>. Ha presentato la sua proposta iniziale della </a:t>
            </a:r>
            <a:r>
              <a:rPr lang="it-IT" sz="1200" b="0" i="0" u="none" strike="noStrike" kern="1200" dirty="0">
                <a:solidFill>
                  <a:schemeClr val="tx1"/>
                </a:solidFill>
                <a:effectLst/>
                <a:latin typeface="+mn-lt"/>
                <a:ea typeface="+mn-ea"/>
                <a:cs typeface="+mn-cs"/>
                <a:hlinkClick r:id="rId4"/>
              </a:rPr>
              <a:t>scala </a:t>
            </a:r>
            <a:r>
              <a:rPr lang="it-IT" sz="1200" b="0" i="0" u="none" strike="noStrike" kern="1200" dirty="0">
                <a:solidFill>
                  <a:schemeClr val="tx1"/>
                </a:solidFill>
                <a:effectLst/>
                <a:latin typeface="+mn-lt"/>
                <a:ea typeface="+mn-ea"/>
                <a:cs typeface="+mn-cs"/>
              </a:rPr>
              <a:t>nel suo libro </a:t>
            </a:r>
            <a:r>
              <a:rPr lang="it-IT" sz="1200" b="0" i="1" u="none" strike="noStrike" kern="1200" dirty="0">
                <a:solidFill>
                  <a:schemeClr val="tx1"/>
                </a:solidFill>
                <a:effectLst/>
                <a:latin typeface="+mn-lt"/>
                <a:ea typeface="+mn-ea"/>
                <a:cs typeface="+mn-cs"/>
              </a:rPr>
              <a:t>Society and the </a:t>
            </a:r>
            <a:r>
              <a:rPr lang="it-IT" sz="1200" b="0" i="1" u="none" strike="noStrike" kern="1200" dirty="0" err="1">
                <a:solidFill>
                  <a:schemeClr val="tx1"/>
                </a:solidFill>
                <a:effectLst/>
                <a:latin typeface="+mn-lt"/>
                <a:ea typeface="+mn-ea"/>
                <a:cs typeface="+mn-cs"/>
              </a:rPr>
              <a:t>adolescent’s</a:t>
            </a:r>
            <a:r>
              <a:rPr lang="it-IT" sz="1200" b="0" i="1" u="none" strike="noStrike" kern="1200" dirty="0">
                <a:solidFill>
                  <a:schemeClr val="tx1"/>
                </a:solidFill>
                <a:effectLst/>
                <a:latin typeface="+mn-lt"/>
                <a:ea typeface="+mn-ea"/>
                <a:cs typeface="+mn-cs"/>
              </a:rPr>
              <a:t> self-image </a:t>
            </a:r>
            <a:r>
              <a:rPr lang="it-IT" sz="1200" b="0" i="0" u="none" strike="noStrike" kern="1200" dirty="0">
                <a:solidFill>
                  <a:schemeClr val="tx1"/>
                </a:solidFill>
                <a:effectLst/>
                <a:latin typeface="+mn-lt"/>
                <a:ea typeface="+mn-ea"/>
                <a:cs typeface="+mn-cs"/>
              </a:rPr>
              <a:t>(</a:t>
            </a:r>
            <a:r>
              <a:rPr lang="it-IT" sz="1200" b="0" i="1" u="none" strike="noStrike" kern="1200" dirty="0">
                <a:solidFill>
                  <a:schemeClr val="tx1"/>
                </a:solidFill>
                <a:effectLst/>
                <a:latin typeface="+mn-lt"/>
                <a:ea typeface="+mn-ea"/>
                <a:cs typeface="+mn-cs"/>
              </a:rPr>
              <a:t>La società e l’autostima dell’adolescente</a:t>
            </a:r>
            <a:r>
              <a:rPr lang="it-IT" sz="1200" b="0" i="0" u="none" strike="noStrike" kern="1200" dirty="0">
                <a:solidFill>
                  <a:schemeClr val="tx1"/>
                </a:solidFill>
                <a:effectLst/>
                <a:latin typeface="+mn-lt"/>
                <a:ea typeface="+mn-ea"/>
                <a:cs typeface="+mn-cs"/>
              </a:rPr>
              <a:t>).</a:t>
            </a:r>
          </a:p>
          <a:p>
            <a:pPr fontAlgn="base"/>
            <a:r>
              <a:rPr lang="it-IT" sz="1200" b="0" i="0" u="none" strike="noStrike" kern="1200" dirty="0">
                <a:solidFill>
                  <a:schemeClr val="tx1"/>
                </a:solidFill>
                <a:effectLst/>
                <a:latin typeface="+mn-lt"/>
                <a:ea typeface="+mn-ea"/>
                <a:cs typeface="+mn-cs"/>
              </a:rPr>
              <a:t>La scala di </a:t>
            </a:r>
            <a:r>
              <a:rPr lang="it-IT" sz="1200" b="0" i="0" u="none" strike="noStrike" kern="1200" dirty="0" err="1">
                <a:solidFill>
                  <a:schemeClr val="tx1"/>
                </a:solidFill>
                <a:effectLst/>
                <a:latin typeface="+mn-lt"/>
                <a:ea typeface="+mn-ea"/>
                <a:cs typeface="+mn-cs"/>
              </a:rPr>
              <a:t>Morris</a:t>
            </a:r>
            <a:r>
              <a:rPr lang="it-IT" sz="1200" b="0" i="0" u="none" strike="noStrike" kern="1200" dirty="0">
                <a:solidFill>
                  <a:schemeClr val="tx1"/>
                </a:solidFill>
                <a:effectLst/>
                <a:latin typeface="+mn-lt"/>
                <a:ea typeface="+mn-ea"/>
                <a:cs typeface="+mn-cs"/>
              </a:rPr>
              <a:t> Rosenberg raccoglie 10 affermazioni che ruotano attorno a quanto si valorizza la persona, così come a quanto si ritiene soddisfatta di se stessa. Le 5 prime affermazioni sono formulate in forma positiva, le restanti 5 in forma negativa.</a:t>
            </a:r>
          </a:p>
          <a:p>
            <a:pPr fontAlgn="base"/>
            <a:r>
              <a:rPr lang="it-IT" sz="1200" b="0" i="0" u="none" strike="noStrike" kern="1200" dirty="0">
                <a:solidFill>
                  <a:schemeClr val="tx1"/>
                </a:solidFill>
                <a:effectLst/>
                <a:latin typeface="+mn-lt"/>
                <a:ea typeface="+mn-ea"/>
                <a:cs typeface="+mn-cs"/>
              </a:rPr>
              <a:t>Ogni affermazione positiva ha un punteggio che va da 0 (totalmente in disaccordo) a 3 (totalmente d’accordo), mentre le affermazioni negative hanno un punteggio inverso, il 3 implica totale disaccordo e lo 0 totale consenso.</a:t>
            </a:r>
          </a:p>
          <a:p>
            <a:br>
              <a:rPr lang="it-IT" dirty="0"/>
            </a:br>
            <a:endParaRPr lang="it-IT" dirty="0"/>
          </a:p>
        </p:txBody>
      </p:sp>
      <p:sp>
        <p:nvSpPr>
          <p:cNvPr id="4" name="Segnaposto numero diapositiva 3"/>
          <p:cNvSpPr>
            <a:spLocks noGrp="1"/>
          </p:cNvSpPr>
          <p:nvPr>
            <p:ph type="sldNum" sz="quarter" idx="5"/>
          </p:nvPr>
        </p:nvSpPr>
        <p:spPr/>
        <p:txBody>
          <a:bodyPr/>
          <a:lstStyle/>
          <a:p>
            <a:fld id="{C22C1F3C-C681-1E42-99DE-35249918505A}" type="slidenum">
              <a:rPr lang="it-IT" smtClean="0"/>
              <a:t>8</a:t>
            </a:fld>
            <a:endParaRPr lang="it-IT"/>
          </a:p>
        </p:txBody>
      </p:sp>
    </p:spTree>
    <p:extLst>
      <p:ext uri="{BB962C8B-B14F-4D97-AF65-F5344CB8AC3E}">
        <p14:creationId xmlns:p14="http://schemas.microsoft.com/office/powerpoint/2010/main" val="243023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err="1">
                <a:solidFill>
                  <a:schemeClr val="tx1"/>
                </a:solidFill>
                <a:effectLst/>
                <a:latin typeface="+mn-lt"/>
                <a:ea typeface="+mn-ea"/>
                <a:cs typeface="+mn-cs"/>
              </a:rPr>
              <a:t>Milgram</a:t>
            </a:r>
            <a:r>
              <a:rPr lang="it-IT" sz="1200" kern="1200" dirty="0">
                <a:solidFill>
                  <a:schemeClr val="tx1"/>
                </a:solidFill>
                <a:effectLst/>
                <a:latin typeface="+mn-lt"/>
                <a:ea typeface="+mn-ea"/>
                <a:cs typeface="+mn-cs"/>
              </a:rPr>
              <a:t> si chiedeva se quanto avvenuto nella Germania nazista potesse essere spiegato come una follia di massa, se realmente la maggior parte dei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tedeschi credesse al complotto sionista o se ci fossero altri fattori utili a spiegare l’olocausto. Mise a punto quindi quello che in seguito sarebbe divenuto un famosissimo esperimento, nel quale controllò sia la variabile follia – furono ammessi a partecipare solo soggetti selezionati e qualificati come sani di mente – che la motivazione auto-difensiva – il soggetto da martirizzare non presentava alcuna </a:t>
            </a:r>
            <a:r>
              <a:rPr lang="it-IT" sz="1200" kern="1200" dirty="0" err="1">
                <a:solidFill>
                  <a:schemeClr val="tx1"/>
                </a:solidFill>
                <a:effectLst/>
                <a:latin typeface="+mn-lt"/>
                <a:ea typeface="+mn-ea"/>
                <a:cs typeface="+mn-cs"/>
              </a:rPr>
              <a:t>pericolosita</a:t>
            </a:r>
            <a:r>
              <a:rPr lang="it-IT" sz="1200" kern="1200" dirty="0">
                <a:solidFill>
                  <a:schemeClr val="tx1"/>
                </a:solidFill>
                <a:effectLst/>
                <a:latin typeface="+mn-lt"/>
                <a:ea typeface="+mn-ea"/>
                <a:cs typeface="+mn-cs"/>
              </a:rPr>
              <a:t>̀ per la </a:t>
            </a:r>
            <a:r>
              <a:rPr lang="it-IT" sz="1200" kern="1200" dirty="0" err="1">
                <a:solidFill>
                  <a:schemeClr val="tx1"/>
                </a:solidFill>
                <a:effectLst/>
                <a:latin typeface="+mn-lt"/>
                <a:ea typeface="+mn-ea"/>
                <a:cs typeface="+mn-cs"/>
              </a:rPr>
              <a:t>comunita</a:t>
            </a:r>
            <a:r>
              <a:rPr lang="it-IT" sz="1200" kern="1200" dirty="0">
                <a:solidFill>
                  <a:schemeClr val="tx1"/>
                </a:solidFill>
                <a:effectLst/>
                <a:latin typeface="+mn-lt"/>
                <a:ea typeface="+mn-ea"/>
                <a:cs typeface="+mn-cs"/>
              </a:rPr>
              <a:t>̀ –. Scopo dell’esperimento era lo studio del comportamento di soggetti ai quali l’</a:t>
            </a:r>
            <a:r>
              <a:rPr lang="it-IT" sz="1200" kern="1200" dirty="0" err="1">
                <a:solidFill>
                  <a:schemeClr val="tx1"/>
                </a:solidFill>
                <a:effectLst/>
                <a:latin typeface="+mn-lt"/>
                <a:ea typeface="+mn-ea"/>
                <a:cs typeface="+mn-cs"/>
              </a:rPr>
              <a:t>autorita</a:t>
            </a:r>
            <a:r>
              <a:rPr lang="it-IT" sz="1200" kern="1200" dirty="0">
                <a:solidFill>
                  <a:schemeClr val="tx1"/>
                </a:solidFill>
                <a:effectLst/>
                <a:latin typeface="+mn-lt"/>
                <a:ea typeface="+mn-ea"/>
                <a:cs typeface="+mn-cs"/>
              </a:rPr>
              <a:t>̀ – nel caso specifico uno scienziato – ordina di eseguire azioni che confliggono con i valori etici e morali dei soggetti stessi. L’esperimento ebbe inizio tre mesi dopo l’inizio del processo tenuto contro il criminale di guerra nazista Eichmann a Gerusalemme. </a:t>
            </a:r>
            <a:r>
              <a:rPr lang="it-IT" sz="1200" kern="1200" dirty="0" err="1">
                <a:solidFill>
                  <a:schemeClr val="tx1"/>
                </a:solidFill>
                <a:effectLst/>
                <a:latin typeface="+mn-lt"/>
                <a:ea typeface="+mn-ea"/>
                <a:cs typeface="+mn-cs"/>
              </a:rPr>
              <a:t>Milgram</a:t>
            </a:r>
            <a:r>
              <a:rPr lang="it-IT" sz="1200" kern="1200" dirty="0">
                <a:solidFill>
                  <a:schemeClr val="tx1"/>
                </a:solidFill>
                <a:effectLst/>
                <a:latin typeface="+mn-lt"/>
                <a:ea typeface="+mn-ea"/>
                <a:cs typeface="+mn-cs"/>
              </a:rPr>
              <a:t> concepiva l’esperimento come un tentativo di risposta alla domanda: “È possibile che Eichmann e gli altri milioni di complici stessero semplicemente eseguendo degli ordini?”. I partecipanti alla ricerca furono reclutati tramite un annuncio pubblicato su un giornale locale e attraverso uno specifico invito spedito per posta ad indirizzi scelti casualmente dalla guida telefonica. Nella fase iniziale il campione risultò composto da persone di sesso maschile, di </a:t>
            </a:r>
            <a:r>
              <a:rPr lang="it-IT" sz="1200" kern="1200" dirty="0" err="1">
                <a:solidFill>
                  <a:schemeClr val="tx1"/>
                </a:solidFill>
                <a:effectLst/>
                <a:latin typeface="+mn-lt"/>
                <a:ea typeface="+mn-ea"/>
                <a:cs typeface="+mn-cs"/>
              </a:rPr>
              <a:t>eta</a:t>
            </a:r>
            <a:r>
              <a:rPr lang="it-IT" sz="1200" kern="1200" dirty="0">
                <a:solidFill>
                  <a:schemeClr val="tx1"/>
                </a:solidFill>
                <a:effectLst/>
                <a:latin typeface="+mn-lt"/>
                <a:ea typeface="+mn-ea"/>
                <a:cs typeface="+mn-cs"/>
              </a:rPr>
              <a:t>̀ compresa fra i 20 e i 50 anni, di varia estrazione sociale. Fu comunicato ai partecipanti che essi avrebbero collaborato, dietro piccolo compenso, ad un esperimento incentrato sulla memoria e sugli effetti dell’apprendimento.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C22C1F3C-C681-1E42-99DE-35249918505A}" type="slidenum">
              <a:rPr lang="it-IT" smtClean="0"/>
              <a:t>13</a:t>
            </a:fld>
            <a:endParaRPr lang="it-IT"/>
          </a:p>
        </p:txBody>
      </p:sp>
    </p:spTree>
    <p:extLst>
      <p:ext uri="{BB962C8B-B14F-4D97-AF65-F5344CB8AC3E}">
        <p14:creationId xmlns:p14="http://schemas.microsoft.com/office/powerpoint/2010/main" val="394268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 partecipanti alla ricerca furono reclutati tramite un annuncio pubblicato su un giornale locale e attraverso uno specifico invito spedito per posta ad indirizzi scelti casualmente dalla guida telefonica. Nella fase iniziale il campione risultò composto da persone di sesso maschile, di </a:t>
            </a:r>
            <a:r>
              <a:rPr lang="it-IT" sz="1200" kern="1200" dirty="0" err="1">
                <a:solidFill>
                  <a:schemeClr val="tx1"/>
                </a:solidFill>
                <a:effectLst/>
                <a:latin typeface="+mn-lt"/>
                <a:ea typeface="+mn-ea"/>
                <a:cs typeface="+mn-cs"/>
              </a:rPr>
              <a:t>eta</a:t>
            </a:r>
            <a:r>
              <a:rPr lang="it-IT" sz="1200" kern="1200" dirty="0">
                <a:solidFill>
                  <a:schemeClr val="tx1"/>
                </a:solidFill>
                <a:effectLst/>
                <a:latin typeface="+mn-lt"/>
                <a:ea typeface="+mn-ea"/>
                <a:cs typeface="+mn-cs"/>
              </a:rPr>
              <a:t>̀ compresa fra i 20 e i 50 anni, di varia estrazione sociale. Fu comunicato ai partecipanti che essi avrebbero collaborato, dietro piccolo compenso, ad un esperimento incentrato sulla memoria e sugli effetti dell’apprendimento. All’inizio della prova lo sperimentatore assegnava i ruoli di allievo insegnante attraverso un sorteggio truccato: il soggetto ignaro in </a:t>
            </a:r>
            <a:r>
              <a:rPr lang="it-IT" sz="1200" kern="1200" dirty="0" err="1">
                <a:solidFill>
                  <a:schemeClr val="tx1"/>
                </a:solidFill>
                <a:effectLst/>
                <a:latin typeface="+mn-lt"/>
                <a:ea typeface="+mn-ea"/>
                <a:cs typeface="+mn-cs"/>
              </a:rPr>
              <a:t>realta</a:t>
            </a:r>
            <a:r>
              <a:rPr lang="it-IT" sz="1200" kern="1200" dirty="0">
                <a:solidFill>
                  <a:schemeClr val="tx1"/>
                </a:solidFill>
                <a:effectLst/>
                <a:latin typeface="+mn-lt"/>
                <a:ea typeface="+mn-ea"/>
                <a:cs typeface="+mn-cs"/>
              </a:rPr>
              <a:t>̀ veniva sempre sorteggiato come insegnante, mentre l’allievo era un attore ingaggiato appositamente; i due venivano quindi condotti nella stanza predisposta per l’esperimento. L’insegnante, ossia il soggetto ignaro, veniva posto di fronte al quadro di controllo di un generatore di corrente elettrica composto da trenta interruttori a leva posti in fila orizzontale, sotto ognuno dei quali era specificato il relativo voltaggio: dai 15 V del primo ai 450 dell’ultimo. All’insegnante era fatta percepire la scossa relativa alla terza leva (45 V), in modo tale che si rendesse personalmente conto che non vi erano finzioni; gli venivano quindi illustrati i suoi compiti: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C22C1F3C-C681-1E42-99DE-35249918505A}" type="slidenum">
              <a:rPr lang="it-IT" smtClean="0"/>
              <a:t>14</a:t>
            </a:fld>
            <a:endParaRPr lang="it-IT"/>
          </a:p>
        </p:txBody>
      </p:sp>
    </p:spTree>
    <p:extLst>
      <p:ext uri="{BB962C8B-B14F-4D97-AF65-F5344CB8AC3E}">
        <p14:creationId xmlns:p14="http://schemas.microsoft.com/office/powerpoint/2010/main" val="3697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Quest’ultimo veniva legato ad una specie di sedia elettrica, quindi gli veniva applicato al polso un elettrodo collegato al generatore di corrente posto nella stanza accanto. Doveva rispondere alle domande e, da attore, fingere una reazione di paura, con tanto di grida e implorazioni di pietà al progredire dell’</a:t>
            </a:r>
            <a:r>
              <a:rPr lang="it-IT" sz="1200" kern="1200" dirty="0" err="1">
                <a:solidFill>
                  <a:schemeClr val="tx1"/>
                </a:solidFill>
                <a:effectLst/>
                <a:latin typeface="+mn-lt"/>
                <a:ea typeface="+mn-ea"/>
                <a:cs typeface="+mn-cs"/>
              </a:rPr>
              <a:t>intensita</a:t>
            </a:r>
            <a:r>
              <a:rPr lang="it-IT" sz="1200" kern="1200" dirty="0">
                <a:solidFill>
                  <a:schemeClr val="tx1"/>
                </a:solidFill>
                <a:effectLst/>
                <a:latin typeface="+mn-lt"/>
                <a:ea typeface="+mn-ea"/>
                <a:cs typeface="+mn-cs"/>
              </a:rPr>
              <a:t>̀ delle scosse – che naturalmente non gli venivano somministrate – fino a che, </a:t>
            </a:r>
            <a:r>
              <a:rPr lang="it-IT" sz="1200" kern="1200" dirty="0" err="1">
                <a:solidFill>
                  <a:schemeClr val="tx1"/>
                </a:solidFill>
                <a:effectLst/>
                <a:latin typeface="+mn-lt"/>
                <a:ea typeface="+mn-ea"/>
                <a:cs typeface="+mn-cs"/>
              </a:rPr>
              <a:t>raggiuntii</a:t>
            </a:r>
            <a:r>
              <a:rPr lang="it-IT" sz="1200" kern="1200" dirty="0">
                <a:solidFill>
                  <a:schemeClr val="tx1"/>
                </a:solidFill>
                <a:effectLst/>
                <a:latin typeface="+mn-lt"/>
                <a:ea typeface="+mn-ea"/>
                <a:cs typeface="+mn-cs"/>
              </a:rPr>
              <a:t> 330 V, non emetteva </a:t>
            </a:r>
            <a:r>
              <a:rPr lang="it-IT" sz="1200" kern="1200" dirty="0" err="1">
                <a:solidFill>
                  <a:schemeClr val="tx1"/>
                </a:solidFill>
                <a:effectLst/>
                <a:latin typeface="+mn-lt"/>
                <a:ea typeface="+mn-ea"/>
                <a:cs typeface="+mn-cs"/>
              </a:rPr>
              <a:t>piu</a:t>
            </a:r>
            <a:r>
              <a:rPr lang="it-IT" sz="1200" kern="1200" dirty="0">
                <a:solidFill>
                  <a:schemeClr val="tx1"/>
                </a:solidFill>
                <a:effectLst/>
                <a:latin typeface="+mn-lt"/>
                <a:ea typeface="+mn-ea"/>
                <a:cs typeface="+mn-cs"/>
              </a:rPr>
              <a:t>̀ alcun lamento. Erano previsti quattro livelli di distanza prossemica (fisica) tra insegnante e allievo: nel primo l’insegnante non poteva osservare né ascoltare i lamenti della vittima; nel secondo poteva ascoltare ma non osservare la vittima; nel terzo poteva sia ascoltare che osservare la vittima; nel quarto, per infliggere la punizione doveva afferrare il braccio della vittima e tenerlo fermo su di una piastra. Durante l’esecuzione della prova lo sperimentatore aveva il compito di esortare l’insegnante a proseguire, pronunciando le seguenti frasi: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endParaRPr lang="it-IT" dirty="0"/>
          </a:p>
        </p:txBody>
      </p:sp>
      <p:sp>
        <p:nvSpPr>
          <p:cNvPr id="4" name="Segnaposto numero diapositiva 3"/>
          <p:cNvSpPr>
            <a:spLocks noGrp="1"/>
          </p:cNvSpPr>
          <p:nvPr>
            <p:ph type="sldNum" sz="quarter" idx="5"/>
          </p:nvPr>
        </p:nvSpPr>
        <p:spPr/>
        <p:txBody>
          <a:bodyPr/>
          <a:lstStyle/>
          <a:p>
            <a:fld id="{C22C1F3C-C681-1E42-99DE-35249918505A}" type="slidenum">
              <a:rPr lang="it-IT" smtClean="0"/>
              <a:t>15</a:t>
            </a:fld>
            <a:endParaRPr lang="it-IT"/>
          </a:p>
        </p:txBody>
      </p:sp>
    </p:spTree>
    <p:extLst>
      <p:ext uri="{BB962C8B-B14F-4D97-AF65-F5344CB8AC3E}">
        <p14:creationId xmlns:p14="http://schemas.microsoft.com/office/powerpoint/2010/main" val="84772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3/26/20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8460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3/26/20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770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3/26/20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4754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3/26/20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2775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3/26/20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281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3/26/20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3766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3/26/20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43435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3/26/20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6555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3/26/20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8380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3/26/20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343557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3/26/20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4243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3/26/20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86986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80000"/>
        </a:lnSpc>
        <a:spcBef>
          <a:spcPct val="0"/>
        </a:spcBef>
        <a:buNone/>
        <a:defRPr sz="54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MjzaAiZHAl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uidapsicologi.it/articoli/problemi-di-autostima-scoprilo-con-la-scala-di-rosenberg" TargetMode="External"/><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4">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6">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1B622B8E-5374-C042-BEE8-992A0511F478}"/>
              </a:ext>
            </a:extLst>
          </p:cNvPr>
          <p:cNvSpPr>
            <a:spLocks noGrp="1"/>
          </p:cNvSpPr>
          <p:nvPr>
            <p:ph type="ctrTitle"/>
          </p:nvPr>
        </p:nvSpPr>
        <p:spPr>
          <a:xfrm>
            <a:off x="828675" y="5120639"/>
            <a:ext cx="7137263" cy="1280161"/>
          </a:xfrm>
        </p:spPr>
        <p:txBody>
          <a:bodyPr anchor="ctr">
            <a:normAutofit/>
          </a:bodyPr>
          <a:lstStyle/>
          <a:p>
            <a:pPr algn="r"/>
            <a:r>
              <a:rPr lang="it-IT" sz="2600">
                <a:solidFill>
                  <a:srgbClr val="FFFFFF"/>
                </a:solidFill>
              </a:rPr>
              <a:t>INFANZIA</a:t>
            </a:r>
            <a:br>
              <a:rPr lang="it-IT" sz="2600">
                <a:solidFill>
                  <a:srgbClr val="FFFFFF"/>
                </a:solidFill>
              </a:rPr>
            </a:br>
            <a:r>
              <a:rPr lang="it-IT" sz="2600">
                <a:solidFill>
                  <a:srgbClr val="FFFFFF"/>
                </a:solidFill>
              </a:rPr>
              <a:t>1° Crisi psicosociale </a:t>
            </a:r>
            <a:br>
              <a:rPr lang="it-IT" sz="2600">
                <a:solidFill>
                  <a:srgbClr val="FFFFFF"/>
                </a:solidFill>
              </a:rPr>
            </a:br>
            <a:endParaRPr lang="it-IT" sz="2600">
              <a:solidFill>
                <a:srgbClr val="FFFFFF"/>
              </a:solidFill>
            </a:endParaRPr>
          </a:p>
        </p:txBody>
      </p:sp>
      <p:sp>
        <p:nvSpPr>
          <p:cNvPr id="3" name="Sottotitolo 2">
            <a:extLst>
              <a:ext uri="{FF2B5EF4-FFF2-40B4-BE49-F238E27FC236}">
                <a16:creationId xmlns:a16="http://schemas.microsoft.com/office/drawing/2014/main" id="{40F2E339-57E8-0943-800A-47F4978DC88C}"/>
              </a:ext>
            </a:extLst>
          </p:cNvPr>
          <p:cNvSpPr>
            <a:spLocks noGrp="1"/>
          </p:cNvSpPr>
          <p:nvPr>
            <p:ph type="subTitle" idx="1"/>
          </p:nvPr>
        </p:nvSpPr>
        <p:spPr>
          <a:xfrm>
            <a:off x="8289580" y="5120639"/>
            <a:ext cx="3073745" cy="1280160"/>
          </a:xfrm>
        </p:spPr>
        <p:txBody>
          <a:bodyPr anchor="ctr">
            <a:normAutofit/>
          </a:bodyPr>
          <a:lstStyle/>
          <a:p>
            <a:r>
              <a:rPr lang="it-IT" sz="1500">
                <a:solidFill>
                  <a:srgbClr val="FFFFFF"/>
                </a:solidFill>
              </a:rPr>
              <a:t>Fiducia vs sfiducia</a:t>
            </a:r>
          </a:p>
          <a:p>
            <a:r>
              <a:rPr lang="it-IT" sz="1500">
                <a:solidFill>
                  <a:srgbClr val="FFFFFF"/>
                </a:solidFill>
              </a:rPr>
              <a:t>Venerdi’ 27/03/20 </a:t>
            </a:r>
          </a:p>
          <a:p>
            <a:endParaRPr lang="it-IT" sz="1500">
              <a:solidFill>
                <a:srgbClr val="FFFFFF"/>
              </a:solidFill>
            </a:endParaRPr>
          </a:p>
        </p:txBody>
      </p:sp>
      <p:pic>
        <p:nvPicPr>
          <p:cNvPr id="31" name="Elemento grafico 30">
            <a:extLst>
              <a:ext uri="{FF2B5EF4-FFF2-40B4-BE49-F238E27FC236}">
                <a16:creationId xmlns:a16="http://schemas.microsoft.com/office/drawing/2014/main" id="{A4BAAA06-1EE0-9B44-8039-0F149A808F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7" y="921854"/>
            <a:ext cx="7161971" cy="3069416"/>
          </a:xfrm>
          <a:prstGeom prst="rect">
            <a:avLst/>
          </a:prstGeom>
        </p:spPr>
      </p:pic>
      <p:pic>
        <p:nvPicPr>
          <p:cNvPr id="4" name="Picture 3">
            <a:extLst>
              <a:ext uri="{FF2B5EF4-FFF2-40B4-BE49-F238E27FC236}">
                <a16:creationId xmlns:a16="http://schemas.microsoft.com/office/drawing/2014/main" id="{5606B0F1-DD76-415B-8D90-DA82F76E7F6C}"/>
              </a:ext>
            </a:extLst>
          </p:cNvPr>
          <p:cNvPicPr>
            <a:picLocks noChangeAspect="1"/>
          </p:cNvPicPr>
          <p:nvPr/>
        </p:nvPicPr>
        <p:blipFill rotWithShape="1">
          <a:blip r:embed="rId4"/>
          <a:srcRect t="15413"/>
          <a:stretch/>
        </p:blipFill>
        <p:spPr>
          <a:xfrm>
            <a:off x="8441140" y="1582613"/>
            <a:ext cx="3107354" cy="1747898"/>
          </a:xfrm>
          <a:prstGeom prst="rect">
            <a:avLst/>
          </a:prstGeom>
        </p:spPr>
      </p:pic>
      <p:cxnSp>
        <p:nvCxnSpPr>
          <p:cNvPr id="53" name="Straight Connector 48">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15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95D808F-636A-DC4E-BDC8-7F6D95C53C0A}"/>
              </a:ext>
            </a:extLst>
          </p:cNvPr>
          <p:cNvSpPr/>
          <p:nvPr/>
        </p:nvSpPr>
        <p:spPr>
          <a:xfrm>
            <a:off x="1007165" y="394692"/>
            <a:ext cx="10402955" cy="6463308"/>
          </a:xfrm>
          <a:prstGeom prst="rect">
            <a:avLst/>
          </a:prstGeom>
        </p:spPr>
        <p:txBody>
          <a:bodyPr wrap="square">
            <a:spAutoFit/>
          </a:bodyPr>
          <a:lstStyle/>
          <a:p>
            <a:pPr fontAlgn="base">
              <a:lnSpc>
                <a:spcPct val="150000"/>
              </a:lnSpc>
              <a:buFont typeface="Arial" panose="020B0604020202020204" pitchFamily="34" charset="0"/>
              <a:buChar char="•"/>
            </a:pPr>
            <a:r>
              <a:rPr lang="it-IT" b="1" dirty="0">
                <a:solidFill>
                  <a:srgbClr val="000000"/>
                </a:solidFill>
                <a:latin typeface="Raleway"/>
              </a:rPr>
              <a:t>La somma è inferiore a 15</a:t>
            </a:r>
            <a:endParaRPr lang="it-IT" dirty="0">
              <a:solidFill>
                <a:srgbClr val="8D8D8D"/>
              </a:solidFill>
              <a:latin typeface="Raleway"/>
            </a:endParaRPr>
          </a:p>
          <a:p>
            <a:pPr fontAlgn="base">
              <a:lnSpc>
                <a:spcPct val="150000"/>
              </a:lnSpc>
            </a:pPr>
            <a:r>
              <a:rPr lang="it-IT" dirty="0">
                <a:solidFill>
                  <a:srgbClr val="000000"/>
                </a:solidFill>
                <a:latin typeface="Open Sans"/>
              </a:rPr>
              <a:t>Stiamo parlando di un’autostima molto bassa.</a:t>
            </a:r>
            <a:endParaRPr lang="it-IT" dirty="0">
              <a:solidFill>
                <a:srgbClr val="8D8D8D"/>
              </a:solidFill>
              <a:latin typeface="Open Sans"/>
            </a:endParaRPr>
          </a:p>
          <a:p>
            <a:pPr fontAlgn="base">
              <a:lnSpc>
                <a:spcPct val="150000"/>
              </a:lnSpc>
              <a:buFont typeface="Arial" panose="020B0604020202020204" pitchFamily="34" charset="0"/>
              <a:buChar char="•"/>
            </a:pPr>
            <a:r>
              <a:rPr lang="it-IT" b="1" dirty="0">
                <a:solidFill>
                  <a:srgbClr val="000000"/>
                </a:solidFill>
                <a:latin typeface="Raleway"/>
              </a:rPr>
              <a:t>Il risultato è compreso fra 15 e 30</a:t>
            </a:r>
            <a:endParaRPr lang="it-IT" dirty="0">
              <a:solidFill>
                <a:srgbClr val="8D8D8D"/>
              </a:solidFill>
              <a:latin typeface="Raleway"/>
            </a:endParaRPr>
          </a:p>
          <a:p>
            <a:pPr fontAlgn="base">
              <a:lnSpc>
                <a:spcPct val="150000"/>
              </a:lnSpc>
            </a:pPr>
            <a:r>
              <a:rPr lang="it-IT" dirty="0">
                <a:solidFill>
                  <a:srgbClr val="000000"/>
                </a:solidFill>
                <a:latin typeface="Open Sans"/>
              </a:rPr>
              <a:t>Il paziente ha un’autostima normale, anche se leggermente bassa.</a:t>
            </a:r>
            <a:endParaRPr lang="it-IT" dirty="0">
              <a:solidFill>
                <a:srgbClr val="8D8D8D"/>
              </a:solidFill>
              <a:latin typeface="Open Sans"/>
            </a:endParaRPr>
          </a:p>
          <a:p>
            <a:pPr fontAlgn="base">
              <a:lnSpc>
                <a:spcPct val="150000"/>
              </a:lnSpc>
              <a:buFont typeface="Arial" panose="020B0604020202020204" pitchFamily="34" charset="0"/>
              <a:buChar char="•"/>
            </a:pPr>
            <a:r>
              <a:rPr lang="it-IT" b="1" dirty="0">
                <a:solidFill>
                  <a:srgbClr val="000000"/>
                </a:solidFill>
                <a:latin typeface="Raleway"/>
              </a:rPr>
              <a:t>Hai raggiunto i 30 punti</a:t>
            </a:r>
            <a:endParaRPr lang="it-IT" dirty="0">
              <a:solidFill>
                <a:srgbClr val="8D8D8D"/>
              </a:solidFill>
              <a:latin typeface="Raleway"/>
            </a:endParaRPr>
          </a:p>
          <a:p>
            <a:pPr fontAlgn="base">
              <a:lnSpc>
                <a:spcPct val="150000"/>
              </a:lnSpc>
            </a:pPr>
            <a:r>
              <a:rPr lang="it-IT" dirty="0">
                <a:solidFill>
                  <a:srgbClr val="000000"/>
                </a:solidFill>
                <a:latin typeface="Open Sans"/>
              </a:rPr>
              <a:t>La tua autostima è equilibrata e salutare, propria di una persona soddisfatta con la sua vita ed emozionalmente stabile.</a:t>
            </a:r>
            <a:endParaRPr lang="it-IT" dirty="0">
              <a:solidFill>
                <a:srgbClr val="8D8D8D"/>
              </a:solidFill>
              <a:latin typeface="Open Sans"/>
            </a:endParaRPr>
          </a:p>
          <a:p>
            <a:pPr fontAlgn="base">
              <a:lnSpc>
                <a:spcPct val="150000"/>
              </a:lnSpc>
              <a:buFont typeface="Arial" panose="020B0604020202020204" pitchFamily="34" charset="0"/>
              <a:buChar char="•"/>
            </a:pPr>
            <a:r>
              <a:rPr lang="it-IT" b="1" dirty="0">
                <a:solidFill>
                  <a:srgbClr val="000000"/>
                </a:solidFill>
                <a:latin typeface="Raleway"/>
              </a:rPr>
              <a:t>La somma finale è superiore a 30</a:t>
            </a:r>
            <a:endParaRPr lang="it-IT" dirty="0">
              <a:solidFill>
                <a:srgbClr val="8D8D8D"/>
              </a:solidFill>
              <a:latin typeface="Raleway"/>
            </a:endParaRPr>
          </a:p>
          <a:p>
            <a:pPr fontAlgn="base">
              <a:lnSpc>
                <a:spcPct val="150000"/>
              </a:lnSpc>
            </a:pPr>
            <a:r>
              <a:rPr lang="it-IT" dirty="0">
                <a:solidFill>
                  <a:srgbClr val="000000"/>
                </a:solidFill>
                <a:latin typeface="Open Sans"/>
              </a:rPr>
              <a:t>Il paziente ha un’autostima molto alta.</a:t>
            </a:r>
            <a:endParaRPr lang="it-IT" dirty="0">
              <a:solidFill>
                <a:srgbClr val="8D8D8D"/>
              </a:solidFill>
              <a:latin typeface="Open Sans"/>
            </a:endParaRPr>
          </a:p>
          <a:p>
            <a:pPr fontAlgn="base">
              <a:lnSpc>
                <a:spcPct val="150000"/>
              </a:lnSpc>
              <a:buFont typeface="Arial" panose="020B0604020202020204" pitchFamily="34" charset="0"/>
              <a:buChar char="•"/>
            </a:pPr>
            <a:r>
              <a:rPr lang="it-IT" b="1" dirty="0">
                <a:solidFill>
                  <a:srgbClr val="000000"/>
                </a:solidFill>
                <a:latin typeface="Raleway"/>
              </a:rPr>
              <a:t>40 è il punteggio più alto</a:t>
            </a:r>
            <a:endParaRPr lang="it-IT" dirty="0">
              <a:solidFill>
                <a:srgbClr val="8D8D8D"/>
              </a:solidFill>
              <a:latin typeface="Raleway"/>
            </a:endParaRPr>
          </a:p>
          <a:p>
            <a:pPr fontAlgn="base">
              <a:lnSpc>
                <a:spcPct val="150000"/>
              </a:lnSpc>
            </a:pPr>
            <a:r>
              <a:rPr lang="it-IT" dirty="0">
                <a:solidFill>
                  <a:srgbClr val="000000"/>
                </a:solidFill>
                <a:latin typeface="Open Sans"/>
              </a:rPr>
              <a:t>Questo dato indica che la persona ha un’autostima molto alta, cosa che potrebbe anche essere sintomo di qualcos’altro: il soggetto non ha consapevolezza reale di se stesso, si sta sopravvalutando o non è capace di riconoscere i propri errori e i propri limiti.</a:t>
            </a:r>
            <a:br>
              <a:rPr lang="it-IT" dirty="0">
                <a:solidFill>
                  <a:srgbClr val="000000"/>
                </a:solidFill>
                <a:latin typeface="Open Sans"/>
              </a:rPr>
            </a:br>
            <a:br>
              <a:rPr lang="it-IT" dirty="0"/>
            </a:br>
            <a:endParaRPr lang="it-IT" dirty="0"/>
          </a:p>
        </p:txBody>
      </p:sp>
    </p:spTree>
    <p:extLst>
      <p:ext uri="{BB962C8B-B14F-4D97-AF65-F5344CB8AC3E}">
        <p14:creationId xmlns:p14="http://schemas.microsoft.com/office/powerpoint/2010/main" val="558391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A9C2DED-38D6-1C42-A915-64C32F6552F8}"/>
              </a:ext>
            </a:extLst>
          </p:cNvPr>
          <p:cNvSpPr/>
          <p:nvPr/>
        </p:nvSpPr>
        <p:spPr>
          <a:xfrm>
            <a:off x="1828801" y="1997702"/>
            <a:ext cx="8769926" cy="2351093"/>
          </a:xfrm>
          <a:prstGeom prst="rect">
            <a:avLst/>
          </a:prstGeom>
        </p:spPr>
        <p:txBody>
          <a:bodyPr wrap="square">
            <a:spAutoFit/>
          </a:bodyPr>
          <a:lstStyle/>
          <a:p>
            <a:pPr algn="just">
              <a:lnSpc>
                <a:spcPct val="150000"/>
              </a:lnSpc>
            </a:pPr>
            <a:r>
              <a:rPr lang="it-IT" sz="2000" b="1" i="1" dirty="0">
                <a:latin typeface="Tw Cen MT" panose="020B0602020104020603" pitchFamily="34" charset="77"/>
              </a:rPr>
              <a:t>Il primo bisogno dell’anima consiste nel sapere se la </a:t>
            </a:r>
            <a:r>
              <a:rPr lang="it-IT" sz="2000" b="1" i="1" dirty="0" err="1">
                <a:latin typeface="Tw Cen MT" panose="020B0602020104020603" pitchFamily="34" charset="77"/>
              </a:rPr>
              <a:t>realta</a:t>
            </a:r>
            <a:r>
              <a:rPr lang="it-IT" sz="2000" b="1" i="1" dirty="0">
                <a:latin typeface="Tw Cen MT" panose="020B0602020104020603" pitchFamily="34" charset="77"/>
              </a:rPr>
              <a:t>̀ è tutta identica o non ... l’uomo finchè ignora questo, è uno schiavo incatenato, immoto, malato di stoltezza tanto che reputa reale l’ombra di sé, degli altri uomini e di semplici manufatti, e ignora l’oltre, </a:t>
            </a:r>
            <a:r>
              <a:rPr lang="it-IT" sz="2000" b="1" i="1" dirty="0" err="1">
                <a:latin typeface="Tw Cen MT" panose="020B0602020104020603" pitchFamily="34" charset="77"/>
              </a:rPr>
              <a:t>cioe</a:t>
            </a:r>
            <a:r>
              <a:rPr lang="it-IT" sz="2000" b="1" i="1" dirty="0">
                <a:latin typeface="Tw Cen MT" panose="020B0602020104020603" pitchFamily="34" charset="77"/>
              </a:rPr>
              <a:t>̀ la bella </a:t>
            </a:r>
            <a:r>
              <a:rPr lang="it-IT" sz="2000" b="1" i="1" dirty="0" err="1">
                <a:latin typeface="Tw Cen MT" panose="020B0602020104020603" pitchFamily="34" charset="77"/>
              </a:rPr>
              <a:t>molteplicita</a:t>
            </a:r>
            <a:r>
              <a:rPr lang="it-IT" sz="2000" b="1" i="1" dirty="0">
                <a:latin typeface="Tw Cen MT" panose="020B0602020104020603" pitchFamily="34" charset="77"/>
              </a:rPr>
              <a:t>̀ delle cose reali e, soprattutto, la </a:t>
            </a:r>
            <a:r>
              <a:rPr lang="it-IT" sz="2000" b="1" i="1" dirty="0" err="1">
                <a:latin typeface="Tw Cen MT" panose="020B0602020104020603" pitchFamily="34" charset="77"/>
              </a:rPr>
              <a:t>luminosita</a:t>
            </a:r>
            <a:r>
              <a:rPr lang="it-IT" sz="2000" b="1" i="1" dirty="0">
                <a:latin typeface="Tw Cen MT" panose="020B0602020104020603" pitchFamily="34" charset="77"/>
              </a:rPr>
              <a:t>̀ del Sole. </a:t>
            </a:r>
          </a:p>
          <a:p>
            <a:pPr algn="just">
              <a:lnSpc>
                <a:spcPct val="150000"/>
              </a:lnSpc>
            </a:pPr>
            <a:r>
              <a:rPr lang="it-IT" sz="2000" b="1" dirty="0">
                <a:latin typeface="Tw Cen MT" panose="020B0602020104020603" pitchFamily="34" charset="77"/>
              </a:rPr>
              <a:t>(Platone, Repubblica, VII,514a e ss.) </a:t>
            </a:r>
            <a:endParaRPr lang="it-IT" sz="2000" dirty="0">
              <a:latin typeface="Tw Cen MT" panose="020B0602020104020603" pitchFamily="34" charset="77"/>
            </a:endParaRPr>
          </a:p>
        </p:txBody>
      </p:sp>
    </p:spTree>
    <p:extLst>
      <p:ext uri="{BB962C8B-B14F-4D97-AF65-F5344CB8AC3E}">
        <p14:creationId xmlns:p14="http://schemas.microsoft.com/office/powerpoint/2010/main" val="228046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1028546-6E86-8844-85CF-D6BF947D9B1C}"/>
              </a:ext>
            </a:extLst>
          </p:cNvPr>
          <p:cNvSpPr/>
          <p:nvPr/>
        </p:nvSpPr>
        <p:spPr>
          <a:xfrm>
            <a:off x="2791211" y="2593171"/>
            <a:ext cx="7074373" cy="584775"/>
          </a:xfrm>
          <a:prstGeom prst="rect">
            <a:avLst/>
          </a:prstGeom>
        </p:spPr>
        <p:txBody>
          <a:bodyPr wrap="none">
            <a:spAutoFit/>
          </a:bodyPr>
          <a:lstStyle/>
          <a:p>
            <a:r>
              <a:rPr lang="it-IT" sz="3200" dirty="0"/>
              <a:t>Una famosa ricerca di Psicologia Sociale </a:t>
            </a:r>
          </a:p>
        </p:txBody>
      </p:sp>
    </p:spTree>
    <p:extLst>
      <p:ext uri="{BB962C8B-B14F-4D97-AF65-F5344CB8AC3E}">
        <p14:creationId xmlns:p14="http://schemas.microsoft.com/office/powerpoint/2010/main" val="126875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69F1A7A-E44E-DE40-8419-35738B535F2B}"/>
              </a:ext>
            </a:extLst>
          </p:cNvPr>
          <p:cNvSpPr txBox="1"/>
          <p:nvPr/>
        </p:nvSpPr>
        <p:spPr>
          <a:xfrm>
            <a:off x="3990109" y="2563091"/>
            <a:ext cx="3601563" cy="1046440"/>
          </a:xfrm>
          <a:prstGeom prst="rect">
            <a:avLst/>
          </a:prstGeom>
          <a:noFill/>
        </p:spPr>
        <p:txBody>
          <a:bodyPr wrap="none" rtlCol="0">
            <a:spAutoFit/>
          </a:bodyPr>
          <a:lstStyle/>
          <a:p>
            <a:r>
              <a:rPr lang="it-IT" sz="4400" dirty="0"/>
              <a:t>1961 </a:t>
            </a:r>
            <a:r>
              <a:rPr lang="it-IT" sz="4400" dirty="0" err="1"/>
              <a:t>Milgram</a:t>
            </a:r>
            <a:r>
              <a:rPr lang="it-IT" sz="4400" dirty="0"/>
              <a:t> </a:t>
            </a:r>
          </a:p>
          <a:p>
            <a:endParaRPr lang="it-IT" dirty="0"/>
          </a:p>
        </p:txBody>
      </p:sp>
    </p:spTree>
    <p:extLst>
      <p:ext uri="{BB962C8B-B14F-4D97-AF65-F5344CB8AC3E}">
        <p14:creationId xmlns:p14="http://schemas.microsoft.com/office/powerpoint/2010/main" val="370668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8E85121-DD33-2047-8A86-F2731F3912E0}"/>
              </a:ext>
            </a:extLst>
          </p:cNvPr>
          <p:cNvSpPr/>
          <p:nvPr/>
        </p:nvSpPr>
        <p:spPr>
          <a:xfrm>
            <a:off x="2549236" y="2741105"/>
            <a:ext cx="7855527" cy="954107"/>
          </a:xfrm>
          <a:prstGeom prst="rect">
            <a:avLst/>
          </a:prstGeom>
        </p:spPr>
        <p:txBody>
          <a:bodyPr wrap="square">
            <a:spAutoFit/>
          </a:bodyPr>
          <a:lstStyle/>
          <a:p>
            <a:pPr algn="just"/>
            <a:r>
              <a:rPr lang="it-IT" sz="2800" dirty="0"/>
              <a:t>“È possibile che Eichmann e gli altri milioni di complici stessero semplicemente eseguendo degli ordini?”. </a:t>
            </a:r>
          </a:p>
        </p:txBody>
      </p:sp>
    </p:spTree>
    <p:extLst>
      <p:ext uri="{BB962C8B-B14F-4D97-AF65-F5344CB8AC3E}">
        <p14:creationId xmlns:p14="http://schemas.microsoft.com/office/powerpoint/2010/main" val="150771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967D1FD-C500-884D-ABD1-0A6ECAA338CF}"/>
              </a:ext>
            </a:extLst>
          </p:cNvPr>
          <p:cNvSpPr/>
          <p:nvPr/>
        </p:nvSpPr>
        <p:spPr>
          <a:xfrm>
            <a:off x="2195945" y="2080828"/>
            <a:ext cx="7800109" cy="2031325"/>
          </a:xfrm>
          <a:prstGeom prst="rect">
            <a:avLst/>
          </a:prstGeom>
        </p:spPr>
        <p:txBody>
          <a:bodyPr wrap="square">
            <a:spAutoFit/>
          </a:bodyPr>
          <a:lstStyle/>
          <a:p>
            <a:pPr marL="342900" indent="-342900" algn="just">
              <a:buAutoNum type="arabicPeriod"/>
            </a:pPr>
            <a:r>
              <a:rPr lang="it-IT" dirty="0"/>
              <a:t>Leggere all’allievo coppie di parole, per esempio: “scatola azzurra”, “giornata serena”. </a:t>
            </a:r>
          </a:p>
          <a:p>
            <a:pPr algn="just"/>
            <a:r>
              <a:rPr lang="it-IT" dirty="0"/>
              <a:t>2. Ripetere la seconda parola di ogni coppia accompagnata da quattro associazioni alternative, per esempio: “azzurra – auto, acqua, scatola, lampada”. </a:t>
            </a:r>
          </a:p>
          <a:p>
            <a:pPr algn="just"/>
            <a:r>
              <a:rPr lang="it-IT" dirty="0"/>
              <a:t>3.   Decidere se la risposta fornita dall’allievo era corretta. </a:t>
            </a:r>
          </a:p>
          <a:p>
            <a:pPr algn="just"/>
            <a:r>
              <a:rPr lang="it-IT" dirty="0"/>
              <a:t>4.  In caso di risposta sbagliata, infliggere una punizione, aumentando l’</a:t>
            </a:r>
            <a:r>
              <a:rPr lang="it-IT" dirty="0" err="1"/>
              <a:t>intensita</a:t>
            </a:r>
            <a:r>
              <a:rPr lang="it-IT" dirty="0"/>
              <a:t>̀ della scossa ad ogni errore dell’allievo. </a:t>
            </a:r>
          </a:p>
        </p:txBody>
      </p:sp>
    </p:spTree>
    <p:extLst>
      <p:ext uri="{BB962C8B-B14F-4D97-AF65-F5344CB8AC3E}">
        <p14:creationId xmlns:p14="http://schemas.microsoft.com/office/powerpoint/2010/main" val="338846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F93AF3E-14D8-FD4E-9FB2-B5AF5FBBCB57}"/>
              </a:ext>
            </a:extLst>
          </p:cNvPr>
          <p:cNvSpPr/>
          <p:nvPr/>
        </p:nvSpPr>
        <p:spPr>
          <a:xfrm>
            <a:off x="2272145" y="2343880"/>
            <a:ext cx="8534399" cy="1384995"/>
          </a:xfrm>
          <a:prstGeom prst="rect">
            <a:avLst/>
          </a:prstGeom>
        </p:spPr>
        <p:txBody>
          <a:bodyPr wrap="square">
            <a:spAutoFit/>
          </a:bodyPr>
          <a:lstStyle/>
          <a:p>
            <a:r>
              <a:rPr lang="it-IT" sz="2800" dirty="0"/>
              <a:t>“L’esperimento richiede che lei continui”</a:t>
            </a:r>
          </a:p>
          <a:p>
            <a:r>
              <a:rPr lang="it-IT" sz="2800" dirty="0"/>
              <a:t>“È assolutamente indispensabile che lei continui”</a:t>
            </a:r>
          </a:p>
          <a:p>
            <a:r>
              <a:rPr lang="it-IT" sz="2800" dirty="0"/>
              <a:t>“Non ha altra scelta, deve proseguire”. </a:t>
            </a:r>
          </a:p>
        </p:txBody>
      </p:sp>
    </p:spTree>
    <p:extLst>
      <p:ext uri="{BB962C8B-B14F-4D97-AF65-F5344CB8AC3E}">
        <p14:creationId xmlns:p14="http://schemas.microsoft.com/office/powerpoint/2010/main" val="4028078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687062F-4076-AE45-ABDC-5A75971EFE71}"/>
              </a:ext>
            </a:extLst>
          </p:cNvPr>
          <p:cNvSpPr/>
          <p:nvPr/>
        </p:nvSpPr>
        <p:spPr>
          <a:xfrm>
            <a:off x="3269673" y="2505670"/>
            <a:ext cx="6096000" cy="923330"/>
          </a:xfrm>
          <a:prstGeom prst="rect">
            <a:avLst/>
          </a:prstGeom>
        </p:spPr>
        <p:txBody>
          <a:bodyPr>
            <a:spAutoFit/>
          </a:bodyPr>
          <a:lstStyle/>
          <a:p>
            <a:r>
              <a:rPr lang="it-IT" dirty="0"/>
              <a:t>Il grado di obbedienza fu misurato in base al numero dell’ultimo interruttore premuto da ogni soggetto prima di interrompere la prova. </a:t>
            </a:r>
          </a:p>
        </p:txBody>
      </p:sp>
    </p:spTree>
    <p:extLst>
      <p:ext uri="{BB962C8B-B14F-4D97-AF65-F5344CB8AC3E}">
        <p14:creationId xmlns:p14="http://schemas.microsoft.com/office/powerpoint/2010/main" val="1294849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1D98EA0-75C9-4D40-82D5-733285B96766}"/>
              </a:ext>
            </a:extLst>
          </p:cNvPr>
          <p:cNvSpPr/>
          <p:nvPr/>
        </p:nvSpPr>
        <p:spPr>
          <a:xfrm>
            <a:off x="3048000" y="2343881"/>
            <a:ext cx="6096000" cy="923330"/>
          </a:xfrm>
          <a:prstGeom prst="rect">
            <a:avLst/>
          </a:prstGeom>
        </p:spPr>
        <p:txBody>
          <a:bodyPr>
            <a:spAutoFit/>
          </a:bodyPr>
          <a:lstStyle/>
          <a:p>
            <a:pPr algn="just"/>
            <a:r>
              <a:rPr lang="it-IT" b="1" dirty="0"/>
              <a:t>SOLO </a:t>
            </a:r>
            <a:r>
              <a:rPr lang="it-IT" dirty="0"/>
              <a:t>al termine dell’esperimento i soggetti venivano informati che la vittima era in </a:t>
            </a:r>
            <a:r>
              <a:rPr lang="it-IT" dirty="0" err="1"/>
              <a:t>realta</a:t>
            </a:r>
            <a:r>
              <a:rPr lang="it-IT" dirty="0"/>
              <a:t>̀ un attore e che non era stato sottoposto ad alcuna scossa elettrica. </a:t>
            </a:r>
          </a:p>
        </p:txBody>
      </p:sp>
    </p:spTree>
    <p:extLst>
      <p:ext uri="{BB962C8B-B14F-4D97-AF65-F5344CB8AC3E}">
        <p14:creationId xmlns:p14="http://schemas.microsoft.com/office/powerpoint/2010/main" val="4061370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F918BEC-38FD-C249-A9C3-92910F300753}"/>
              </a:ext>
            </a:extLst>
          </p:cNvPr>
          <p:cNvSpPr txBox="1"/>
          <p:nvPr/>
        </p:nvSpPr>
        <p:spPr>
          <a:xfrm>
            <a:off x="5267979" y="1440872"/>
            <a:ext cx="1087157" cy="369332"/>
          </a:xfrm>
          <a:prstGeom prst="rect">
            <a:avLst/>
          </a:prstGeom>
          <a:noFill/>
        </p:spPr>
        <p:txBody>
          <a:bodyPr wrap="none" rtlCol="0">
            <a:spAutoFit/>
          </a:bodyPr>
          <a:lstStyle/>
          <a:p>
            <a:r>
              <a:rPr lang="it-IT" dirty="0"/>
              <a:t>RISULTATI</a:t>
            </a:r>
          </a:p>
        </p:txBody>
      </p:sp>
      <p:sp>
        <p:nvSpPr>
          <p:cNvPr id="3" name="Rettangolo 2">
            <a:extLst>
              <a:ext uri="{FF2B5EF4-FFF2-40B4-BE49-F238E27FC236}">
                <a16:creationId xmlns:a16="http://schemas.microsoft.com/office/drawing/2014/main" id="{A484D231-9684-A046-8F1A-6660462A4504}"/>
              </a:ext>
            </a:extLst>
          </p:cNvPr>
          <p:cNvSpPr/>
          <p:nvPr/>
        </p:nvSpPr>
        <p:spPr>
          <a:xfrm>
            <a:off x="2763558" y="2413337"/>
            <a:ext cx="6096000" cy="2031325"/>
          </a:xfrm>
          <a:prstGeom prst="rect">
            <a:avLst/>
          </a:prstGeom>
        </p:spPr>
        <p:txBody>
          <a:bodyPr>
            <a:spAutoFit/>
          </a:bodyPr>
          <a:lstStyle/>
          <a:p>
            <a:pPr algn="just"/>
            <a:r>
              <a:rPr lang="it-IT" dirty="0"/>
              <a:t>Contrariamente alle aspettative, nonostante i quaranta soggetti dell’esperimento mostrassero sintomi di tensione e protestassero verbalmente, solo una minima percentuale si rifiutò di continuare a portare avanti la prova. Nel primo livello di distanza, il 65% dei soggetti </a:t>
            </a:r>
            <a:r>
              <a:rPr lang="it-IT" dirty="0" err="1"/>
              <a:t>ando</a:t>
            </a:r>
            <a:r>
              <a:rPr lang="it-IT" dirty="0"/>
              <a:t>̀ avanti sino a comminare la scossa </a:t>
            </a:r>
            <a:r>
              <a:rPr lang="it-IT" dirty="0" err="1"/>
              <a:t>piu</a:t>
            </a:r>
            <a:r>
              <a:rPr lang="it-IT" dirty="0"/>
              <a:t>̀ forte; nel secondo livello il 62,5%; nel terzo livello il 40%; nel quarto livello il 30%. </a:t>
            </a:r>
          </a:p>
        </p:txBody>
      </p:sp>
    </p:spTree>
    <p:extLst>
      <p:ext uri="{BB962C8B-B14F-4D97-AF65-F5344CB8AC3E}">
        <p14:creationId xmlns:p14="http://schemas.microsoft.com/office/powerpoint/2010/main" val="50809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7AADA91-920A-5740-9C41-38877AA60EA3}"/>
              </a:ext>
            </a:extLst>
          </p:cNvPr>
          <p:cNvSpPr txBox="1"/>
          <p:nvPr/>
        </p:nvSpPr>
        <p:spPr>
          <a:xfrm>
            <a:off x="1207008" y="2084832"/>
            <a:ext cx="2575898" cy="369332"/>
          </a:xfrm>
          <a:prstGeom prst="rect">
            <a:avLst/>
          </a:prstGeom>
          <a:noFill/>
        </p:spPr>
        <p:txBody>
          <a:bodyPr wrap="none" rtlCol="0">
            <a:spAutoFit/>
          </a:bodyPr>
          <a:lstStyle/>
          <a:p>
            <a:r>
              <a:rPr lang="it-IT" dirty="0"/>
              <a:t>QUELLO CHE TROVERETE </a:t>
            </a:r>
          </a:p>
        </p:txBody>
      </p:sp>
      <p:sp>
        <p:nvSpPr>
          <p:cNvPr id="4" name="CasellaDiTesto 3">
            <a:extLst>
              <a:ext uri="{FF2B5EF4-FFF2-40B4-BE49-F238E27FC236}">
                <a16:creationId xmlns:a16="http://schemas.microsoft.com/office/drawing/2014/main" id="{3650C810-6CCD-964D-8270-E3A77FB91AD1}"/>
              </a:ext>
            </a:extLst>
          </p:cNvPr>
          <p:cNvSpPr txBox="1"/>
          <p:nvPr/>
        </p:nvSpPr>
        <p:spPr>
          <a:xfrm>
            <a:off x="5138928" y="2084832"/>
            <a:ext cx="4506490" cy="1200329"/>
          </a:xfrm>
          <a:prstGeom prst="rect">
            <a:avLst/>
          </a:prstGeom>
          <a:noFill/>
        </p:spPr>
        <p:txBody>
          <a:bodyPr wrap="none" rtlCol="0">
            <a:spAutoFit/>
          </a:bodyPr>
          <a:lstStyle/>
          <a:p>
            <a:pPr marL="285750" indent="-285750">
              <a:buFontTx/>
              <a:buChar char="-"/>
            </a:pPr>
            <a:r>
              <a:rPr lang="it-IT" dirty="0"/>
              <a:t>1 CRISI PSICOSOCIALE</a:t>
            </a:r>
          </a:p>
          <a:p>
            <a:pPr marL="285750" indent="-285750">
              <a:buFontTx/>
              <a:buChar char="-"/>
            </a:pPr>
            <a:r>
              <a:rPr lang="it-IT" dirty="0"/>
              <a:t>TEST DI ROSENGERG</a:t>
            </a:r>
          </a:p>
          <a:p>
            <a:pPr marL="285750" indent="-285750">
              <a:buFontTx/>
              <a:buChar char="-"/>
            </a:pPr>
            <a:r>
              <a:rPr lang="it-IT" dirty="0"/>
              <a:t>AUTOSTIMA</a:t>
            </a:r>
          </a:p>
          <a:p>
            <a:pPr marL="285750" indent="-285750">
              <a:buFontTx/>
              <a:buChar char="-"/>
            </a:pPr>
            <a:r>
              <a:rPr lang="it-IT" dirty="0"/>
              <a:t>ESPERIMENTO MILGRAM SULLA CRUDELTA’</a:t>
            </a:r>
          </a:p>
        </p:txBody>
      </p:sp>
      <p:pic>
        <p:nvPicPr>
          <p:cNvPr id="5" name="Elemento grafico 4">
            <a:extLst>
              <a:ext uri="{FF2B5EF4-FFF2-40B4-BE49-F238E27FC236}">
                <a16:creationId xmlns:a16="http://schemas.microsoft.com/office/drawing/2014/main" id="{E996CBC6-7917-6C43-8330-8B8A0E5D81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7008" y="4403837"/>
            <a:ext cx="3605083" cy="1545035"/>
          </a:xfrm>
          <a:prstGeom prst="rect">
            <a:avLst/>
          </a:prstGeom>
        </p:spPr>
      </p:pic>
    </p:spTree>
    <p:extLst>
      <p:ext uri="{BB962C8B-B14F-4D97-AF65-F5344CB8AC3E}">
        <p14:creationId xmlns:p14="http://schemas.microsoft.com/office/powerpoint/2010/main" val="393043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7FB753F-C537-4442-8E9C-039F6526661E}"/>
              </a:ext>
            </a:extLst>
          </p:cNvPr>
          <p:cNvSpPr/>
          <p:nvPr/>
        </p:nvSpPr>
        <p:spPr>
          <a:xfrm>
            <a:off x="3048000" y="2505670"/>
            <a:ext cx="6096000" cy="923330"/>
          </a:xfrm>
          <a:prstGeom prst="rect">
            <a:avLst/>
          </a:prstGeom>
        </p:spPr>
        <p:txBody>
          <a:bodyPr>
            <a:spAutoFit/>
          </a:bodyPr>
          <a:lstStyle/>
          <a:p>
            <a:r>
              <a:rPr lang="it-IT" dirty="0"/>
              <a:t>stato eteronomico, caratterizzato dal fatto che l’individuo non si percepisce </a:t>
            </a:r>
            <a:r>
              <a:rPr lang="it-IT" dirty="0" err="1"/>
              <a:t>piu</a:t>
            </a:r>
            <a:r>
              <a:rPr lang="it-IT" dirty="0"/>
              <a:t>̀ come un soggetto autonomo dotato di libero arbitrio, ma viceversa come mero strumento esecutore di ordini. </a:t>
            </a:r>
          </a:p>
        </p:txBody>
      </p:sp>
    </p:spTree>
    <p:extLst>
      <p:ext uri="{BB962C8B-B14F-4D97-AF65-F5344CB8AC3E}">
        <p14:creationId xmlns:p14="http://schemas.microsoft.com/office/powerpoint/2010/main" val="3342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616EFC8-477F-D941-9166-8DE804488A22}"/>
              </a:ext>
            </a:extLst>
          </p:cNvPr>
          <p:cNvSpPr txBox="1"/>
          <p:nvPr/>
        </p:nvSpPr>
        <p:spPr>
          <a:xfrm>
            <a:off x="3131128" y="2427053"/>
            <a:ext cx="6289964" cy="1466074"/>
          </a:xfrm>
          <a:prstGeom prst="rect">
            <a:avLst/>
          </a:prstGeom>
          <a:noFill/>
        </p:spPr>
        <p:txBody>
          <a:bodyPr wrap="square" rtlCol="0">
            <a:spAutoFit/>
          </a:bodyPr>
          <a:lstStyle/>
          <a:p>
            <a:pPr algn="just"/>
            <a:r>
              <a:rPr lang="it-IT" dirty="0"/>
              <a:t>molti dei soggetti dell’esperimento non si sentivano moralmente responsabili delle loro azioni, ritenendosi semplici esecutori dei voleri di un potere esterno riconosciuto – è il tipo di difesa a cui sono spesso ricorsi i militari accusati di crimini contro l’</a:t>
            </a:r>
            <a:r>
              <a:rPr lang="it-IT" dirty="0" err="1"/>
              <a:t>umanita</a:t>
            </a:r>
            <a:r>
              <a:rPr lang="it-IT" dirty="0"/>
              <a:t>̀ –. </a:t>
            </a:r>
          </a:p>
          <a:p>
            <a:endParaRPr lang="it-IT" dirty="0"/>
          </a:p>
        </p:txBody>
      </p:sp>
    </p:spTree>
    <p:extLst>
      <p:ext uri="{BB962C8B-B14F-4D97-AF65-F5344CB8AC3E}">
        <p14:creationId xmlns:p14="http://schemas.microsoft.com/office/powerpoint/2010/main" val="164862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316D90F-A1AC-E34B-A349-B6CF93B09208}"/>
              </a:ext>
            </a:extLst>
          </p:cNvPr>
          <p:cNvSpPr txBox="1"/>
          <p:nvPr/>
        </p:nvSpPr>
        <p:spPr>
          <a:xfrm>
            <a:off x="2493818" y="2230583"/>
            <a:ext cx="7481456" cy="1477328"/>
          </a:xfrm>
          <a:prstGeom prst="rect">
            <a:avLst/>
          </a:prstGeom>
          <a:noFill/>
        </p:spPr>
        <p:txBody>
          <a:bodyPr wrap="square" rtlCol="0">
            <a:spAutoFit/>
          </a:bodyPr>
          <a:lstStyle/>
          <a:p>
            <a:pPr algn="just"/>
            <a:r>
              <a:rPr lang="it-IT" dirty="0"/>
              <a:t>Dal momento in cui il soggetto accetta la definizione della situazione proposta dall’</a:t>
            </a:r>
            <a:r>
              <a:rPr lang="it-IT" dirty="0" err="1"/>
              <a:t>autorita</a:t>
            </a:r>
            <a:r>
              <a:rPr lang="it-IT" dirty="0"/>
              <a:t>̀ riconosciuta pubblicamente, finisce col ridefinire un’azione distruttiva non solo come se essa fosse ragionevole, ma anche oggettivamente necessaria. </a:t>
            </a:r>
          </a:p>
          <a:p>
            <a:endParaRPr lang="it-IT" dirty="0"/>
          </a:p>
        </p:txBody>
      </p:sp>
    </p:spTree>
    <p:extLst>
      <p:ext uri="{BB962C8B-B14F-4D97-AF65-F5344CB8AC3E}">
        <p14:creationId xmlns:p14="http://schemas.microsoft.com/office/powerpoint/2010/main" val="240505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tavolo, interni, articoli, sedendo&#10;&#10;Descrizione generata automaticamente">
            <a:extLst>
              <a:ext uri="{FF2B5EF4-FFF2-40B4-BE49-F238E27FC236}">
                <a16:creationId xmlns:a16="http://schemas.microsoft.com/office/drawing/2014/main" id="{1B3EFBA4-2CED-8248-85AD-9C2967C58013}"/>
              </a:ext>
            </a:extLst>
          </p:cNvPr>
          <p:cNvPicPr>
            <a:picLocks noChangeAspect="1"/>
          </p:cNvPicPr>
          <p:nvPr/>
        </p:nvPicPr>
        <p:blipFill rotWithShape="1">
          <a:blip r:embed="rId2">
            <a:grayscl/>
          </a:blip>
          <a:srcRect t="2139" b="22861"/>
          <a:stretch/>
        </p:blipFill>
        <p:spPr>
          <a:xfrm>
            <a:off x="20" y="10"/>
            <a:ext cx="12191980" cy="6857990"/>
          </a:xfrm>
          <a:prstGeom prst="rect">
            <a:avLst/>
          </a:prstGeom>
        </p:spPr>
      </p:pic>
    </p:spTree>
    <p:extLst>
      <p:ext uri="{BB962C8B-B14F-4D97-AF65-F5344CB8AC3E}">
        <p14:creationId xmlns:p14="http://schemas.microsoft.com/office/powerpoint/2010/main" val="46754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computer, tavolo, stanza, portatile&#10;&#10;Descrizione generata automaticamente">
            <a:extLst>
              <a:ext uri="{FF2B5EF4-FFF2-40B4-BE49-F238E27FC236}">
                <a16:creationId xmlns:a16="http://schemas.microsoft.com/office/drawing/2014/main" id="{9B2E948C-B41F-E741-B2A4-529064F2FA22}"/>
              </a:ext>
            </a:extLst>
          </p:cNvPr>
          <p:cNvPicPr>
            <a:picLocks noChangeAspect="1"/>
          </p:cNvPicPr>
          <p:nvPr/>
        </p:nvPicPr>
        <p:blipFill rotWithShape="1">
          <a:blip r:embed="rId2">
            <a:grayscl/>
          </a:blip>
          <a:srcRect t="20495"/>
          <a:stretch/>
        </p:blipFill>
        <p:spPr>
          <a:xfrm>
            <a:off x="-457181" y="-3657600"/>
            <a:ext cx="18694397" cy="10515600"/>
          </a:xfrm>
          <a:prstGeom prst="rect">
            <a:avLst/>
          </a:prstGeom>
        </p:spPr>
      </p:pic>
    </p:spTree>
    <p:extLst>
      <p:ext uri="{BB962C8B-B14F-4D97-AF65-F5344CB8AC3E}">
        <p14:creationId xmlns:p14="http://schemas.microsoft.com/office/powerpoint/2010/main" val="1914835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interni, computer, piccolo, tavolo&#10;&#10;Descrizione generata automaticamente">
            <a:extLst>
              <a:ext uri="{FF2B5EF4-FFF2-40B4-BE49-F238E27FC236}">
                <a16:creationId xmlns:a16="http://schemas.microsoft.com/office/drawing/2014/main" id="{F9667124-550B-CA46-BB13-A5E316F276ED}"/>
              </a:ext>
            </a:extLst>
          </p:cNvPr>
          <p:cNvPicPr>
            <a:picLocks noChangeAspect="1"/>
          </p:cNvPicPr>
          <p:nvPr/>
        </p:nvPicPr>
        <p:blipFill rotWithShape="1">
          <a:blip r:embed="rId2">
            <a:grayscl/>
          </a:blip>
          <a:srcRect t="20495"/>
          <a:stretch/>
        </p:blipFill>
        <p:spPr>
          <a:xfrm>
            <a:off x="0" y="-3470563"/>
            <a:ext cx="17992432" cy="10120745"/>
          </a:xfrm>
          <a:prstGeom prst="rect">
            <a:avLst/>
          </a:prstGeom>
        </p:spPr>
      </p:pic>
    </p:spTree>
    <p:extLst>
      <p:ext uri="{BB962C8B-B14F-4D97-AF65-F5344CB8AC3E}">
        <p14:creationId xmlns:p14="http://schemas.microsoft.com/office/powerpoint/2010/main" val="2235548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tavolo, scrivania&#10;&#10;Descrizione generata automaticamente">
            <a:extLst>
              <a:ext uri="{FF2B5EF4-FFF2-40B4-BE49-F238E27FC236}">
                <a16:creationId xmlns:a16="http://schemas.microsoft.com/office/drawing/2014/main" id="{F1EB8ACB-D663-A54C-A34A-C0703D5E3920}"/>
              </a:ext>
            </a:extLst>
          </p:cNvPr>
          <p:cNvPicPr>
            <a:picLocks noChangeAspect="1"/>
          </p:cNvPicPr>
          <p:nvPr/>
        </p:nvPicPr>
        <p:blipFill rotWithShape="1">
          <a:blip r:embed="rId2">
            <a:grayscl/>
          </a:blip>
          <a:srcRect t="20495"/>
          <a:stretch/>
        </p:blipFill>
        <p:spPr>
          <a:xfrm>
            <a:off x="-394855" y="-3719945"/>
            <a:ext cx="19200107" cy="10577945"/>
          </a:xfrm>
          <a:prstGeom prst="rect">
            <a:avLst/>
          </a:prstGeom>
        </p:spPr>
      </p:pic>
    </p:spTree>
    <p:extLst>
      <p:ext uri="{BB962C8B-B14F-4D97-AF65-F5344CB8AC3E}">
        <p14:creationId xmlns:p14="http://schemas.microsoft.com/office/powerpoint/2010/main" val="3843356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computer, portatile, tavolo, scrivania&#10;&#10;Descrizione generata automaticamente">
            <a:extLst>
              <a:ext uri="{FF2B5EF4-FFF2-40B4-BE49-F238E27FC236}">
                <a16:creationId xmlns:a16="http://schemas.microsoft.com/office/drawing/2014/main" id="{69D64F5A-6F4D-994D-AF77-524B199CD919}"/>
              </a:ext>
            </a:extLst>
          </p:cNvPr>
          <p:cNvPicPr>
            <a:picLocks noChangeAspect="1"/>
          </p:cNvPicPr>
          <p:nvPr/>
        </p:nvPicPr>
        <p:blipFill rotWithShape="1">
          <a:blip r:embed="rId2">
            <a:grayscl/>
          </a:blip>
          <a:srcRect t="20495"/>
          <a:stretch/>
        </p:blipFill>
        <p:spPr>
          <a:xfrm>
            <a:off x="20" y="-3616036"/>
            <a:ext cx="15523998" cy="10474036"/>
          </a:xfrm>
          <a:prstGeom prst="rect">
            <a:avLst/>
          </a:prstGeom>
        </p:spPr>
      </p:pic>
    </p:spTree>
    <p:extLst>
      <p:ext uri="{BB962C8B-B14F-4D97-AF65-F5344CB8AC3E}">
        <p14:creationId xmlns:p14="http://schemas.microsoft.com/office/powerpoint/2010/main" val="3950666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descr="Immagine che contiene computer, portatile&#10;&#10;Descrizione generata automaticamente">
            <a:extLst>
              <a:ext uri="{FF2B5EF4-FFF2-40B4-BE49-F238E27FC236}">
                <a16:creationId xmlns:a16="http://schemas.microsoft.com/office/drawing/2014/main" id="{C7DB6839-7964-5B4F-85E1-EBDFBC2D69AE}"/>
              </a:ext>
            </a:extLst>
          </p:cNvPr>
          <p:cNvPicPr>
            <a:picLocks noChangeAspect="1"/>
          </p:cNvPicPr>
          <p:nvPr/>
        </p:nvPicPr>
        <p:blipFill rotWithShape="1">
          <a:blip r:embed="rId2">
            <a:grayscl/>
          </a:blip>
          <a:srcRect t="20495"/>
          <a:stretch/>
        </p:blipFill>
        <p:spPr>
          <a:xfrm>
            <a:off x="20" y="-5195454"/>
            <a:ext cx="16884070" cy="11679382"/>
          </a:xfrm>
          <a:prstGeom prst="rect">
            <a:avLst/>
          </a:prstGeom>
        </p:spPr>
      </p:pic>
    </p:spTree>
    <p:extLst>
      <p:ext uri="{BB962C8B-B14F-4D97-AF65-F5344CB8AC3E}">
        <p14:creationId xmlns:p14="http://schemas.microsoft.com/office/powerpoint/2010/main" val="1479009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466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5AEA2E8-1980-EC49-B6A0-BD092B0B1758}"/>
              </a:ext>
            </a:extLst>
          </p:cNvPr>
          <p:cNvPicPr>
            <a:picLocks noChangeAspect="1"/>
          </p:cNvPicPr>
          <p:nvPr/>
        </p:nvPicPr>
        <p:blipFill>
          <a:blip r:embed="rId2"/>
          <a:stretch>
            <a:fillRect/>
          </a:stretch>
        </p:blipFill>
        <p:spPr>
          <a:xfrm>
            <a:off x="2526936" y="643467"/>
            <a:ext cx="7138127" cy="5050225"/>
          </a:xfrm>
          <a:prstGeom prst="rect">
            <a:avLst/>
          </a:prstGeom>
        </p:spPr>
      </p:pic>
    </p:spTree>
    <p:extLst>
      <p:ext uri="{BB962C8B-B14F-4D97-AF65-F5344CB8AC3E}">
        <p14:creationId xmlns:p14="http://schemas.microsoft.com/office/powerpoint/2010/main" val="2638491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532E6F0-EA32-5143-9F2C-0A5B5A89D3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1985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5E87E7A-0996-BB41-A8E8-6BEE774C4BCD}"/>
              </a:ext>
            </a:extLst>
          </p:cNvPr>
          <p:cNvPicPr>
            <a:picLocks noChangeAspect="1"/>
          </p:cNvPicPr>
          <p:nvPr/>
        </p:nvPicPr>
        <p:blipFill>
          <a:blip r:embed="rId2"/>
          <a:stretch>
            <a:fillRect/>
          </a:stretch>
        </p:blipFill>
        <p:spPr>
          <a:xfrm>
            <a:off x="4100970" y="552027"/>
            <a:ext cx="4355819" cy="5050225"/>
          </a:xfrm>
          <a:prstGeom prst="rect">
            <a:avLst/>
          </a:prstGeom>
        </p:spPr>
      </p:pic>
    </p:spTree>
    <p:extLst>
      <p:ext uri="{BB962C8B-B14F-4D97-AF65-F5344CB8AC3E}">
        <p14:creationId xmlns:p14="http://schemas.microsoft.com/office/powerpoint/2010/main" val="207081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98EDEF9-F143-944B-96C8-4E3AEFC0AF79}"/>
              </a:ext>
            </a:extLst>
          </p:cNvPr>
          <p:cNvPicPr>
            <a:picLocks noChangeAspect="1"/>
          </p:cNvPicPr>
          <p:nvPr/>
        </p:nvPicPr>
        <p:blipFill>
          <a:blip r:embed="rId2"/>
          <a:stretch>
            <a:fillRect/>
          </a:stretch>
        </p:blipFill>
        <p:spPr>
          <a:xfrm>
            <a:off x="4309162" y="643467"/>
            <a:ext cx="3573676" cy="5050225"/>
          </a:xfrm>
          <a:prstGeom prst="rect">
            <a:avLst/>
          </a:prstGeom>
        </p:spPr>
      </p:pic>
    </p:spTree>
    <p:extLst>
      <p:ext uri="{BB962C8B-B14F-4D97-AF65-F5344CB8AC3E}">
        <p14:creationId xmlns:p14="http://schemas.microsoft.com/office/powerpoint/2010/main" val="396700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8FD46B0-E273-DA4D-A8F0-62542933DE4A}"/>
              </a:ext>
            </a:extLst>
          </p:cNvPr>
          <p:cNvSpPr txBox="1"/>
          <p:nvPr/>
        </p:nvSpPr>
        <p:spPr>
          <a:xfrm>
            <a:off x="3172691" y="2230581"/>
            <a:ext cx="6215163" cy="1569660"/>
          </a:xfrm>
          <a:prstGeom prst="rect">
            <a:avLst/>
          </a:prstGeom>
          <a:noFill/>
        </p:spPr>
        <p:txBody>
          <a:bodyPr wrap="none" rtlCol="0">
            <a:spAutoFit/>
          </a:bodyPr>
          <a:lstStyle/>
          <a:p>
            <a:pPr algn="ctr"/>
            <a:r>
              <a:rPr lang="it-IT" sz="4800" dirty="0"/>
              <a:t>FIDUCIA DI FONDO </a:t>
            </a:r>
          </a:p>
          <a:p>
            <a:pPr algn="ctr"/>
            <a:r>
              <a:rPr lang="it-IT" sz="4800" dirty="0"/>
              <a:t>VS SFIDUCIA DI FONDO</a:t>
            </a:r>
          </a:p>
        </p:txBody>
      </p:sp>
    </p:spTree>
    <p:extLst>
      <p:ext uri="{BB962C8B-B14F-4D97-AF65-F5344CB8AC3E}">
        <p14:creationId xmlns:p14="http://schemas.microsoft.com/office/powerpoint/2010/main" val="244003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8E3DE78-976B-F74E-B621-166B9DA437EE}"/>
              </a:ext>
            </a:extLst>
          </p:cNvPr>
          <p:cNvSpPr/>
          <p:nvPr/>
        </p:nvSpPr>
        <p:spPr>
          <a:xfrm>
            <a:off x="4652211" y="2481789"/>
            <a:ext cx="6096000" cy="646331"/>
          </a:xfrm>
          <a:prstGeom prst="rect">
            <a:avLst/>
          </a:prstGeom>
        </p:spPr>
        <p:txBody>
          <a:bodyPr>
            <a:spAutoFit/>
          </a:bodyPr>
          <a:lstStyle/>
          <a:p>
            <a:r>
              <a:rPr lang="it-IT" dirty="0">
                <a:hlinkClick r:id="rId2"/>
              </a:rPr>
              <a:t>https://youtu.be/MjzaAiZHAlc</a:t>
            </a:r>
            <a:endParaRPr lang="it-IT" dirty="0"/>
          </a:p>
          <a:p>
            <a:endParaRPr lang="it-IT" dirty="0"/>
          </a:p>
        </p:txBody>
      </p:sp>
      <p:sp>
        <p:nvSpPr>
          <p:cNvPr id="3" name="CasellaDiTesto 2">
            <a:extLst>
              <a:ext uri="{FF2B5EF4-FFF2-40B4-BE49-F238E27FC236}">
                <a16:creationId xmlns:a16="http://schemas.microsoft.com/office/drawing/2014/main" id="{FA58BAC1-F667-124F-B785-06C7158C2C41}"/>
              </a:ext>
            </a:extLst>
          </p:cNvPr>
          <p:cNvSpPr txBox="1"/>
          <p:nvPr/>
        </p:nvSpPr>
        <p:spPr>
          <a:xfrm>
            <a:off x="3921588" y="1764631"/>
            <a:ext cx="4844596" cy="584775"/>
          </a:xfrm>
          <a:prstGeom prst="rect">
            <a:avLst/>
          </a:prstGeom>
          <a:noFill/>
        </p:spPr>
        <p:txBody>
          <a:bodyPr wrap="none" rtlCol="0">
            <a:spAutoFit/>
          </a:bodyPr>
          <a:lstStyle/>
          <a:p>
            <a:r>
              <a:rPr lang="it-IT" sz="3200" dirty="0"/>
              <a:t>Sei più bello di quanto pensi</a:t>
            </a:r>
          </a:p>
        </p:txBody>
      </p:sp>
    </p:spTree>
    <p:extLst>
      <p:ext uri="{BB962C8B-B14F-4D97-AF65-F5344CB8AC3E}">
        <p14:creationId xmlns:p14="http://schemas.microsoft.com/office/powerpoint/2010/main" val="283606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86A522A-15C1-6545-8F9F-C15DA1BA3B4B}"/>
              </a:ext>
            </a:extLst>
          </p:cNvPr>
          <p:cNvPicPr>
            <a:picLocks noChangeAspect="1"/>
          </p:cNvPicPr>
          <p:nvPr/>
        </p:nvPicPr>
        <p:blipFill>
          <a:blip r:embed="rId3"/>
          <a:stretch>
            <a:fillRect/>
          </a:stretch>
        </p:blipFill>
        <p:spPr>
          <a:xfrm>
            <a:off x="1398116" y="643467"/>
            <a:ext cx="9395767" cy="5050225"/>
          </a:xfrm>
          <a:prstGeom prst="rect">
            <a:avLst/>
          </a:prstGeom>
        </p:spPr>
      </p:pic>
    </p:spTree>
    <p:extLst>
      <p:ext uri="{BB962C8B-B14F-4D97-AF65-F5344CB8AC3E}">
        <p14:creationId xmlns:p14="http://schemas.microsoft.com/office/powerpoint/2010/main" val="306061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6AE4E48-AE6F-5F4F-9429-CCF5D328BEF2}"/>
              </a:ext>
            </a:extLst>
          </p:cNvPr>
          <p:cNvPicPr>
            <a:picLocks noChangeAspect="1"/>
          </p:cNvPicPr>
          <p:nvPr/>
        </p:nvPicPr>
        <p:blipFill>
          <a:blip r:embed="rId2"/>
          <a:stretch>
            <a:fillRect/>
          </a:stretch>
        </p:blipFill>
        <p:spPr>
          <a:xfrm>
            <a:off x="0" y="-291548"/>
            <a:ext cx="5002306" cy="6858000"/>
          </a:xfrm>
          <a:prstGeom prst="rect">
            <a:avLst/>
          </a:prstGeom>
        </p:spPr>
      </p:pic>
      <p:sp>
        <p:nvSpPr>
          <p:cNvPr id="4" name="Rettangolo 3">
            <a:extLst>
              <a:ext uri="{FF2B5EF4-FFF2-40B4-BE49-F238E27FC236}">
                <a16:creationId xmlns:a16="http://schemas.microsoft.com/office/drawing/2014/main" id="{EC3460F0-5F48-6D41-A597-249DCCD7821D}"/>
              </a:ext>
            </a:extLst>
          </p:cNvPr>
          <p:cNvSpPr/>
          <p:nvPr/>
        </p:nvSpPr>
        <p:spPr>
          <a:xfrm>
            <a:off x="5630779" y="807996"/>
            <a:ext cx="5144798" cy="3110403"/>
          </a:xfrm>
          <a:prstGeom prst="rect">
            <a:avLst/>
          </a:prstGeom>
        </p:spPr>
        <p:txBody>
          <a:bodyPr wrap="square">
            <a:spAutoFit/>
          </a:bodyPr>
          <a:lstStyle/>
          <a:p>
            <a:pPr>
              <a:lnSpc>
                <a:spcPct val="150000"/>
              </a:lnSpc>
            </a:pPr>
            <a:r>
              <a:rPr lang="it-IT" sz="1200" dirty="0">
                <a:latin typeface="Calibri" panose="020F0502020204030204" pitchFamily="34" charset="0"/>
              </a:rPr>
              <a:t>(Scegli una delle seguenti risposte e somma i punti: pienamente d’accordo = 1; d’accordo = 2; in disaccordo = 3; profondamente in disaccordo = 4)</a:t>
            </a:r>
            <a:br>
              <a:rPr lang="it-IT" sz="1200" dirty="0">
                <a:latin typeface="Calibri" panose="020F0502020204030204" pitchFamily="34" charset="0"/>
              </a:rPr>
            </a:br>
            <a:r>
              <a:rPr lang="it-IT" sz="1200" b="1" dirty="0">
                <a:latin typeface="Calibri" panose="020F0502020204030204" pitchFamily="34" charset="0"/>
              </a:rPr>
              <a:t>8. Mi piacerebbe poter avere </a:t>
            </a:r>
            <a:r>
              <a:rPr lang="it-IT" sz="1200" b="1" dirty="0" err="1">
                <a:latin typeface="Calibri" panose="020F0502020204030204" pitchFamily="34" charset="0"/>
              </a:rPr>
              <a:t>piu</a:t>
            </a:r>
            <a:r>
              <a:rPr lang="it-IT" sz="1200" b="1" dirty="0">
                <a:latin typeface="Calibri" panose="020F0502020204030204" pitchFamily="34" charset="0"/>
              </a:rPr>
              <a:t>̀ rispetto per me stesso.</a:t>
            </a:r>
            <a:br>
              <a:rPr lang="it-IT" sz="1200" b="1" dirty="0">
                <a:latin typeface="Calibri" panose="020F0502020204030204" pitchFamily="34" charset="0"/>
              </a:rPr>
            </a:br>
            <a:r>
              <a:rPr lang="it-IT" sz="1200" dirty="0">
                <a:latin typeface="Calibri" panose="020F0502020204030204" pitchFamily="34" charset="0"/>
              </a:rPr>
              <a:t>(Scegli una delle seguenti risposte e somma i punti: pienamente d’accordo = 1; d’accordo = 2; in disaccordo = 3; profondamente in disaccordo = 4) </a:t>
            </a:r>
            <a:endParaRPr lang="it-IT" sz="1200" dirty="0"/>
          </a:p>
          <a:p>
            <a:pPr>
              <a:lnSpc>
                <a:spcPct val="150000"/>
              </a:lnSpc>
            </a:pPr>
            <a:r>
              <a:rPr lang="it-IT" sz="1200" b="1" dirty="0">
                <a:latin typeface="Calibri" panose="020F0502020204030204" pitchFamily="34" charset="0"/>
              </a:rPr>
              <a:t>9. A volte mi sento completamente inutile. </a:t>
            </a:r>
            <a:endParaRPr lang="it-IT" sz="1200" dirty="0"/>
          </a:p>
          <a:p>
            <a:pPr>
              <a:lnSpc>
                <a:spcPct val="150000"/>
              </a:lnSpc>
            </a:pPr>
            <a:r>
              <a:rPr lang="it-IT" sz="1200" dirty="0">
                <a:latin typeface="Calibri" panose="020F0502020204030204" pitchFamily="34" charset="0"/>
              </a:rPr>
              <a:t>(Scegli una delle seguenti risposte e somma i punti: pienamente d’accordo = 1; d’accordo = 2; in disaccordo = 3; profondamente in disaccordo = 4) </a:t>
            </a:r>
            <a:r>
              <a:rPr lang="it-IT" sz="1200" b="1" dirty="0">
                <a:latin typeface="Calibri" panose="020F0502020204030204" pitchFamily="34" charset="0"/>
              </a:rPr>
              <a:t>10. A volte sento di non essere una buona persona.</a:t>
            </a:r>
            <a:br>
              <a:rPr lang="it-IT" sz="1200" b="1" dirty="0">
                <a:latin typeface="Calibri" panose="020F0502020204030204" pitchFamily="34" charset="0"/>
              </a:rPr>
            </a:br>
            <a:r>
              <a:rPr lang="it-IT" sz="1200" dirty="0">
                <a:latin typeface="Calibri" panose="020F0502020204030204" pitchFamily="34" charset="0"/>
              </a:rPr>
              <a:t>(Scegli una delle seguenti risposte e somma i punti: pienamente d’accordo = 1; d’accordo = 2; in disaccordo = 3; profondamente in disaccordo = 4) </a:t>
            </a:r>
            <a:endParaRPr lang="it-IT" sz="1200" dirty="0"/>
          </a:p>
        </p:txBody>
      </p:sp>
      <p:sp>
        <p:nvSpPr>
          <p:cNvPr id="5" name="Rettangolo 4">
            <a:extLst>
              <a:ext uri="{FF2B5EF4-FFF2-40B4-BE49-F238E27FC236}">
                <a16:creationId xmlns:a16="http://schemas.microsoft.com/office/drawing/2014/main" id="{FFD24183-C51A-2C4B-9CAC-884E176A89EE}"/>
              </a:ext>
            </a:extLst>
          </p:cNvPr>
          <p:cNvSpPr/>
          <p:nvPr/>
        </p:nvSpPr>
        <p:spPr>
          <a:xfrm>
            <a:off x="2849218" y="5866416"/>
            <a:ext cx="6970644" cy="340671"/>
          </a:xfrm>
          <a:prstGeom prst="rect">
            <a:avLst/>
          </a:prstGeom>
        </p:spPr>
        <p:txBody>
          <a:bodyPr wrap="square">
            <a:spAutoFit/>
          </a:bodyPr>
          <a:lstStyle/>
          <a:p>
            <a:pPr fontAlgn="base">
              <a:lnSpc>
                <a:spcPct val="150000"/>
              </a:lnSpc>
            </a:pPr>
            <a:r>
              <a:rPr lang="it-IT" sz="1200" dirty="0">
                <a:solidFill>
                  <a:srgbClr val="000000"/>
                </a:solidFill>
                <a:latin typeface="Open Sans"/>
              </a:rPr>
              <a:t>Fonte</a:t>
            </a:r>
            <a:r>
              <a:rPr lang="it-IT" sz="1200" dirty="0">
                <a:solidFill>
                  <a:srgbClr val="0000FF"/>
                </a:solidFill>
                <a:latin typeface="Open Sans"/>
              </a:rPr>
              <a:t>: </a:t>
            </a:r>
            <a:r>
              <a:rPr lang="it-IT" sz="1200" dirty="0">
                <a:solidFill>
                  <a:srgbClr val="0A0000"/>
                </a:solidFill>
                <a:latin typeface="Open Sans"/>
                <a:hlinkClick r:id="rId3"/>
              </a:rPr>
              <a:t>https://www.guidapsicologi.it/articoli/problemi-di-autostima-scoprilo-con-la-scala-di-rosenberg</a:t>
            </a:r>
            <a:endParaRPr lang="it-IT" sz="1200" dirty="0">
              <a:solidFill>
                <a:srgbClr val="8D8D8D"/>
              </a:solidFill>
              <a:latin typeface="Open Sans"/>
            </a:endParaRPr>
          </a:p>
        </p:txBody>
      </p:sp>
    </p:spTree>
    <p:extLst>
      <p:ext uri="{BB962C8B-B14F-4D97-AF65-F5344CB8AC3E}">
        <p14:creationId xmlns:p14="http://schemas.microsoft.com/office/powerpoint/2010/main" val="783451211"/>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3C3822"/>
      </a:dk2>
      <a:lt2>
        <a:srgbClr val="E8E2E6"/>
      </a:lt2>
      <a:accent1>
        <a:srgbClr val="22B94A"/>
      </a:accent1>
      <a:accent2>
        <a:srgbClr val="2EBB16"/>
      </a:accent2>
      <a:accent3>
        <a:srgbClr val="74B321"/>
      </a:accent3>
      <a:accent4>
        <a:srgbClr val="A4A613"/>
      </a:accent4>
      <a:accent5>
        <a:srgbClr val="D79128"/>
      </a:accent5>
      <a:accent6>
        <a:srgbClr val="D33B19"/>
      </a:accent6>
      <a:hlink>
        <a:srgbClr val="978032"/>
      </a:hlink>
      <a:folHlink>
        <a:srgbClr val="828282"/>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1290</Words>
  <Application>Microsoft Macintosh PowerPoint</Application>
  <PresentationFormat>Widescreen</PresentationFormat>
  <Paragraphs>58</Paragraphs>
  <Slides>30</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30</vt:i4>
      </vt:variant>
    </vt:vector>
  </HeadingPairs>
  <TitlesOfParts>
    <vt:vector size="36" baseType="lpstr">
      <vt:lpstr>Arial</vt:lpstr>
      <vt:lpstr>Calibri</vt:lpstr>
      <vt:lpstr>Open Sans</vt:lpstr>
      <vt:lpstr>Raleway</vt:lpstr>
      <vt:lpstr>Tw Cen MT</vt:lpstr>
      <vt:lpstr>RetrospectVTI</vt:lpstr>
      <vt:lpstr>INFANZIA 1° Crisi psicosociale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INFANZIA 1° Crisi psicosociale  </dc:title>
  <dc:creator>lorena Menditto</dc:creator>
  <cp:lastModifiedBy>lorena Menditto</cp:lastModifiedBy>
  <cp:revision>2</cp:revision>
  <dcterms:created xsi:type="dcterms:W3CDTF">2020-03-26T21:23:02Z</dcterms:created>
  <dcterms:modified xsi:type="dcterms:W3CDTF">2020-03-26T21:24:41Z</dcterms:modified>
</cp:coreProperties>
</file>