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66" r:id="rId4"/>
    <p:sldId id="365" r:id="rId5"/>
    <p:sldId id="396" r:id="rId6"/>
    <p:sldId id="397" r:id="rId7"/>
    <p:sldId id="392" r:id="rId8"/>
    <p:sldId id="398" r:id="rId9"/>
    <p:sldId id="399" r:id="rId10"/>
    <p:sldId id="400" r:id="rId11"/>
    <p:sldId id="401" r:id="rId12"/>
    <p:sldId id="4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0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27/03/20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27/03/20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1905000"/>
            <a:ext cx="12188827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" y="1795132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" y="5142116"/>
            <a:ext cx="12188827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4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4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274638"/>
            <a:ext cx="2628900" cy="58975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734300" cy="58975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4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4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4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4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8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8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9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1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9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8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9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9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27/03/20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3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1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27/03/20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3" y="6601968"/>
            <a:ext cx="7159753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3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noProof="1"/>
              <a:t>Comparative Law</a:t>
            </a: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Prof.ssa Letizia Coppo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57777" y="339670"/>
            <a:ext cx="11281983" cy="649802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COULD THE BGB SURVIVE TO WORLD WARS?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797418" y="1476824"/>
            <a:ext cx="10735605" cy="490305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n-GB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But all that proved inadequate to face social challenges as the bourgeois state gave way to the social democracy.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Judges and legislators had to qualify and limit the liberal principles of contract law, wherever they gave one party the power to threaten the basic conditions for a decent life which must be guaranteed by the social state.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Legislators enacted special statutes; judges used general clauses.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51826" y="24662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12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57777" y="339670"/>
            <a:ext cx="11281983" cy="649802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COULD THE BGB SURVIVE TO WORLD WARS?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1122293" y="1476824"/>
            <a:ext cx="10159692" cy="490305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Legislative interventions: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special statutes on housing, tenancies, agricultural holdings and most of all labour.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General clauses: 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Treu und Glaube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(Good faith); 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rebus sic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stantibus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; abuse of rights; 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Wegfall der Gesch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äftsgrundlage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(Fall of the ground of the transaction); prohibition of 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venire contra factum proprium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Applications: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control on liability limitation clauses in GTC; impossibility to perform (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Unzumutbarkeit</a:t>
            </a:r>
            <a:r>
              <a:rPr lang="de-DE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Unmöglichkeit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); duties of protection (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Schutzpflichten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).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51826" y="24662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13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noProof="1" smtClean="0"/>
              <a:t>THE ROMANISTIC LEGAL FAMILY</a:t>
            </a:r>
            <a:endParaRPr lang="it-IT" noProof="1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GERMAN</a:t>
            </a:r>
            <a:r>
              <a:rPr lang="it-IT" sz="3600" dirty="0" smtClean="0"/>
              <a:t> </a:t>
            </a:r>
            <a:r>
              <a:rPr lang="it-IT" sz="3600" dirty="0" smtClean="0"/>
              <a:t>LAW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5010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72544" y="562783"/>
            <a:ext cx="11174627" cy="58914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SPIRIT AND ESSENTIAL FEATURES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BGB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531833" y="1733586"/>
            <a:ext cx="10937240" cy="4429281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BGB was enacted in a period of relative social and political stability, so their spirit is retrospective and reflective, conservative: it seeks to maintain a situation favourable to the establishment.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BGB reflects the social model of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Bismark’s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Empire: he was a liberal 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bourgeois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who created the German nation by cooperating with Prussia’s conservative authoritarianism.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769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72544" y="562783"/>
            <a:ext cx="11174627" cy="58914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SPIRIT AND ESSENTIAL FEATURES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BGB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531833" y="1733586"/>
            <a:ext cx="10937240" cy="4429281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Code was infused with a marked liberalism and the belief that the general good would spontaneously flow from the interplay of economic forces, provided that the State did not interfere.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But the drafters of the BGB were blind to the great social changes and challenges that were affecting Germany between the 1870s and 1880s.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377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72544" y="562783"/>
            <a:ext cx="11174627" cy="589140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SPIRIT AND ESSENTIAL FEATURES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BGB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531833" y="1733586"/>
            <a:ext cx="10937240" cy="4429281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Language, method and conceptual structure: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it came from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Pandectist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school. The BGB is not addressed to citizens, but to lawyers; it waived whatever ambition of educating its lay readers.</a:t>
            </a: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Key-words: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accuracy and rigour of thought; clarity; exhaustiveness; but complex syntax and sometimes gothic style. The BGB was the ‘legal calculating machine 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par excellence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’.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65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53683" y="562783"/>
            <a:ext cx="11293488" cy="642843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BGB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755596" y="1768252"/>
            <a:ext cx="10610476" cy="450100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Book I. 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Allgemeiner Teil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(General part)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Book II</a:t>
            </a:r>
            <a:r>
              <a:rPr lang="de-DE" sz="3200" i="1" dirty="0">
                <a:solidFill>
                  <a:schemeClr val="tx1"/>
                </a:solidFill>
                <a:latin typeface="Times New Roman"/>
                <a:cs typeface="Times New Roman"/>
              </a:rPr>
              <a:t>. Recht der Schuldverhältnisse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(Law of obligations)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Book III. 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Sachenrecht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(Law of property)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Book IV. 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Familienrecht 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(Family Law)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Book V.  </a:t>
            </a:r>
            <a:r>
              <a:rPr lang="de-DE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Erbrecht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(Law of Successions)</a:t>
            </a: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67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53683" y="562783"/>
            <a:ext cx="11293488" cy="642843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BGB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711295" y="1458118"/>
            <a:ext cx="10880796" cy="490699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Book I. </a:t>
            </a:r>
            <a:r>
              <a:rPr lang="de-DE" sz="32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Allgemeiner Teil</a:t>
            </a: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(General part)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It does not contain general rules about the exercise of rights in society or basic principles in the construction of statutes, customary law, the powers of judges or burden of proof.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Instead it contains certain basic institutions common to the whole of private law, which are recurring throughout all the other books of the BGB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(for this and the other books, see Annex I)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523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53683" y="562783"/>
            <a:ext cx="11293488" cy="642843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STRUCTURE OF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BGB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664515" y="1388214"/>
            <a:ext cx="10701557" cy="48810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Pros and cons of </a:t>
            </a:r>
            <a:r>
              <a:rPr lang="de-DE" sz="32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Allgemeiner Teil</a:t>
            </a:r>
            <a:endParaRPr lang="en-GB" sz="32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>
              <a:spcBef>
                <a:spcPts val="0"/>
              </a:spcBef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fact of providing rules in a preliminary and general part constantly raises doubts about their scope of application.</a:t>
            </a:r>
          </a:p>
          <a:p>
            <a:pPr marL="457200" indent="-457200" algn="just">
              <a:spcBef>
                <a:spcPts val="0"/>
              </a:spcBef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>
              <a:spcBef>
                <a:spcPts val="0"/>
              </a:spcBef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Sometimes such a location can be misleading for novices and foreign lawyers, as they would expect to find certain rules in a different place.</a:t>
            </a:r>
          </a:p>
          <a:p>
            <a:pPr marL="457200" indent="-457200" algn="just">
              <a:spcBef>
                <a:spcPts val="0"/>
              </a:spcBef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just">
              <a:spcBef>
                <a:spcPts val="0"/>
              </a:spcBef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Great fascination on foreign jurists, mostly for teaching (see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Saleilles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Austin and the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Allgemeine</a:t>
            </a:r>
            <a:r>
              <a:rPr lang="en-GB" sz="3200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GB" sz="3200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Rechtlehre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89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457777" y="339670"/>
            <a:ext cx="11281983" cy="649802"/>
          </a:xfrm>
        </p:spPr>
        <p:txBody>
          <a:bodyPr>
            <a:noAutofit/>
          </a:bodyPr>
          <a:lstStyle/>
          <a:p>
            <a:pPr lvl="0" algn="ctr"/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COULD THE BGB SURVIVE TO WORLD WARS?</a:t>
            </a:r>
            <a:endParaRPr lang="it-IT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>
          <a:xfrm>
            <a:off x="797418" y="1476824"/>
            <a:ext cx="10735605" cy="490305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example of contract </a:t>
            </a:r>
            <a:r>
              <a:rPr lang="en-GB" sz="3200" b="1" dirty="0">
                <a:solidFill>
                  <a:schemeClr val="tx1"/>
                </a:solidFill>
                <a:latin typeface="Times New Roman"/>
                <a:cs typeface="Times New Roman"/>
              </a:rPr>
              <a:t>l</a:t>
            </a: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aw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 is dominated by the bourgeois idea that contracting parties are formally free and equal.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Key</a:t>
            </a:r>
            <a:r>
              <a:rPr lang="en-GB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principles: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freedom of contract/party autonomy and the duty to keep one’s promises.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Voidness when the contract is against </a:t>
            </a:r>
            <a:r>
              <a:rPr lang="en-GB" sz="32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bonos</a:t>
            </a:r>
            <a:r>
              <a:rPr lang="en-GB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mores or if one party unfairly exploited the inexperience or lack of judgment of the other.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3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770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_Design_Yellow_TP102900996" id="{E526596C-EAA0-4A4B-AC1B-6414CA77A5F8}" vid="{6242A89E-8408-4782-A9FB-F0C1CD00909F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con banda gialla (widescreen)</Template>
  <TotalTime>0</TotalTime>
  <Words>676</Words>
  <Application>Microsoft Macintosh PowerPoint</Application>
  <PresentationFormat>Personalizzato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Banded Design Yellow 16x9</vt:lpstr>
      <vt:lpstr>Comparative Law</vt:lpstr>
      <vt:lpstr>THE ROMANISTIC LEGAL FAMILY</vt:lpstr>
      <vt:lpstr>THE SPIRIT AND ESSENTIAL FEATURES OF BGB</vt:lpstr>
      <vt:lpstr>THE SPIRIT AND ESSENTIAL FEATURES OF BGB</vt:lpstr>
      <vt:lpstr>THE SPIRIT AND ESSENTIAL FEATURES OF BGB</vt:lpstr>
      <vt:lpstr>THE STRUCTURE OF THE BGB</vt:lpstr>
      <vt:lpstr>THE STRUCTURE OF THE BGB</vt:lpstr>
      <vt:lpstr>THE STRUCTURE OF THE BGB</vt:lpstr>
      <vt:lpstr>HOW COULD THE BGB SURVIVE TO WORLD WARS?</vt:lpstr>
      <vt:lpstr>HOW COULD THE BGB SURVIVE TO WORLD WARS?</vt:lpstr>
      <vt:lpstr>HOW COULD THE BGB SURVIVE TO WORLD WARS?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2017-09-05T07:39:11Z</dcterms:created>
  <dcterms:modified xsi:type="dcterms:W3CDTF">2020-03-27T09:28:36Z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