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258" r:id="rId3"/>
    <p:sldId id="281" r:id="rId4"/>
    <p:sldId id="282" r:id="rId5"/>
    <p:sldId id="283" r:id="rId6"/>
    <p:sldId id="284" r:id="rId7"/>
    <p:sldId id="285" r:id="rId8"/>
    <p:sldId id="286" r:id="rId9"/>
    <p:sldId id="287" r:id="rId10"/>
    <p:sldId id="346" r:id="rId11"/>
    <p:sldId id="262" r:id="rId12"/>
    <p:sldId id="288" r:id="rId13"/>
    <p:sldId id="347" r:id="rId14"/>
    <p:sldId id="348" r:id="rId15"/>
    <p:sldId id="349" r:id="rId16"/>
    <p:sldId id="350" r:id="rId17"/>
    <p:sldId id="351" r:id="rId18"/>
    <p:sldId id="352" r:id="rId19"/>
    <p:sldId id="353" r:id="rId20"/>
    <p:sldId id="354" r:id="rId21"/>
    <p:sldId id="355" r:id="rId22"/>
    <p:sldId id="356" r:id="rId23"/>
    <p:sldId id="357" r:id="rId24"/>
    <p:sldId id="358" r:id="rId25"/>
    <p:sldId id="359" r:id="rId26"/>
    <p:sldId id="360" r:id="rId27"/>
    <p:sldId id="362" r:id="rId28"/>
    <p:sldId id="361" r:id="rId29"/>
    <p:sldId id="363" r:id="rId30"/>
    <p:sldId id="364" r:id="rId31"/>
    <p:sldId id="365" r:id="rId32"/>
    <p:sldId id="366" r:id="rId33"/>
    <p:sldId id="367" r:id="rId34"/>
    <p:sldId id="270"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84" autoAdjust="0"/>
    <p:restoredTop sz="95794" autoAdjust="0"/>
  </p:normalViewPr>
  <p:slideViewPr>
    <p:cSldViewPr snapToGrid="0">
      <p:cViewPr varScale="1">
        <p:scale>
          <a:sx n="106" d="100"/>
          <a:sy n="106" d="100"/>
        </p:scale>
        <p:origin x="1544"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4AE9E1-A586-4464-AE52-8EE79F6403EA}"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AEA210D3-BD15-44F4-9F2A-2CCF486F4CAC}">
      <dgm:prSet/>
      <dgm:spPr/>
      <dgm:t>
        <a:bodyPr/>
        <a:lstStyle/>
        <a:p>
          <a:r>
            <a:rPr lang="en-GB" b="1" dirty="0"/>
            <a:t>Macro-comparison:</a:t>
          </a:r>
          <a:r>
            <a:rPr lang="en-GB" dirty="0"/>
            <a:t> comparison on a large scale; it deals with the spirit and style of different legal systems, i.e. methods of handling legal materials, procedures for resolving and deciding disputes or the role of the various legal players, and the like. </a:t>
          </a:r>
          <a:endParaRPr lang="en-US" dirty="0"/>
        </a:p>
      </dgm:t>
    </dgm:pt>
    <dgm:pt modelId="{1807966D-4AD1-43B4-B7BE-AEE83C5E9459}" type="parTrans" cxnId="{ED134D77-C753-444C-B9F5-EBC40F421A1A}">
      <dgm:prSet/>
      <dgm:spPr/>
      <dgm:t>
        <a:bodyPr/>
        <a:lstStyle/>
        <a:p>
          <a:endParaRPr lang="en-US"/>
        </a:p>
      </dgm:t>
    </dgm:pt>
    <dgm:pt modelId="{F773FCB3-E214-49DF-ABDE-1FB2CC7EF178}" type="sibTrans" cxnId="{ED134D77-C753-444C-B9F5-EBC40F421A1A}">
      <dgm:prSet/>
      <dgm:spPr/>
      <dgm:t>
        <a:bodyPr/>
        <a:lstStyle/>
        <a:p>
          <a:endParaRPr lang="en-US"/>
        </a:p>
      </dgm:t>
    </dgm:pt>
    <dgm:pt modelId="{F743CCA3-3BAD-4558-8263-870D6D3DF32D}">
      <dgm:prSet/>
      <dgm:spPr/>
      <dgm:t>
        <a:bodyPr/>
        <a:lstStyle/>
        <a:p>
          <a:r>
            <a:rPr lang="en-GB" b="1"/>
            <a:t>Micro-comparison:</a:t>
          </a:r>
          <a:r>
            <a:rPr lang="en-GB"/>
            <a:t> comparison on a small scale, i.e. focused specific legal institutions or problems, in other words, on the rules applied to actual problems or particular conflict of interests</a:t>
          </a:r>
          <a:endParaRPr lang="en-US"/>
        </a:p>
      </dgm:t>
    </dgm:pt>
    <dgm:pt modelId="{314FE194-29BC-448D-A170-08484211042D}" type="parTrans" cxnId="{E814D0A2-142C-4EC5-AB3C-96A66401C6E3}">
      <dgm:prSet/>
      <dgm:spPr/>
      <dgm:t>
        <a:bodyPr/>
        <a:lstStyle/>
        <a:p>
          <a:endParaRPr lang="en-US"/>
        </a:p>
      </dgm:t>
    </dgm:pt>
    <dgm:pt modelId="{F2A47854-C23F-4FC6-B24D-2548A50361CC}" type="sibTrans" cxnId="{E814D0A2-142C-4EC5-AB3C-96A66401C6E3}">
      <dgm:prSet/>
      <dgm:spPr/>
      <dgm:t>
        <a:bodyPr/>
        <a:lstStyle/>
        <a:p>
          <a:endParaRPr lang="en-US"/>
        </a:p>
      </dgm:t>
    </dgm:pt>
    <dgm:pt modelId="{6D8ABBC4-A42A-9144-B52B-E075079EA82F}" type="pres">
      <dgm:prSet presAssocID="{694AE9E1-A586-4464-AE52-8EE79F6403EA}" presName="diagram" presStyleCnt="0">
        <dgm:presLayoutVars>
          <dgm:dir/>
          <dgm:resizeHandles val="exact"/>
        </dgm:presLayoutVars>
      </dgm:prSet>
      <dgm:spPr/>
    </dgm:pt>
    <dgm:pt modelId="{925DB6E8-4349-A144-B52D-F7140201E9FC}" type="pres">
      <dgm:prSet presAssocID="{AEA210D3-BD15-44F4-9F2A-2CCF486F4CAC}" presName="arrow" presStyleLbl="node1" presStyleIdx="0" presStyleCnt="2">
        <dgm:presLayoutVars>
          <dgm:bulletEnabled val="1"/>
        </dgm:presLayoutVars>
      </dgm:prSet>
      <dgm:spPr/>
    </dgm:pt>
    <dgm:pt modelId="{233B6A19-2D1C-054A-B1E0-7A751E3CFD39}" type="pres">
      <dgm:prSet presAssocID="{F743CCA3-3BAD-4558-8263-870D6D3DF32D}" presName="arrow" presStyleLbl="node1" presStyleIdx="1" presStyleCnt="2">
        <dgm:presLayoutVars>
          <dgm:bulletEnabled val="1"/>
        </dgm:presLayoutVars>
      </dgm:prSet>
      <dgm:spPr/>
    </dgm:pt>
  </dgm:ptLst>
  <dgm:cxnLst>
    <dgm:cxn modelId="{2B387663-8B73-E940-95C3-E75FD2B1A930}" type="presOf" srcId="{694AE9E1-A586-4464-AE52-8EE79F6403EA}" destId="{6D8ABBC4-A42A-9144-B52B-E075079EA82F}" srcOrd="0" destOrd="0" presId="urn:microsoft.com/office/officeart/2005/8/layout/arrow5"/>
    <dgm:cxn modelId="{ED134D77-C753-444C-B9F5-EBC40F421A1A}" srcId="{694AE9E1-A586-4464-AE52-8EE79F6403EA}" destId="{AEA210D3-BD15-44F4-9F2A-2CCF486F4CAC}" srcOrd="0" destOrd="0" parTransId="{1807966D-4AD1-43B4-B7BE-AEE83C5E9459}" sibTransId="{F773FCB3-E214-49DF-ABDE-1FB2CC7EF178}"/>
    <dgm:cxn modelId="{61A8E578-A4DD-374E-8963-1505D6606E22}" type="presOf" srcId="{F743CCA3-3BAD-4558-8263-870D6D3DF32D}" destId="{233B6A19-2D1C-054A-B1E0-7A751E3CFD39}" srcOrd="0" destOrd="0" presId="urn:microsoft.com/office/officeart/2005/8/layout/arrow5"/>
    <dgm:cxn modelId="{E814D0A2-142C-4EC5-AB3C-96A66401C6E3}" srcId="{694AE9E1-A586-4464-AE52-8EE79F6403EA}" destId="{F743CCA3-3BAD-4558-8263-870D6D3DF32D}" srcOrd="1" destOrd="0" parTransId="{314FE194-29BC-448D-A170-08484211042D}" sibTransId="{F2A47854-C23F-4FC6-B24D-2548A50361CC}"/>
    <dgm:cxn modelId="{8940DDB9-AAC4-934D-B961-28ABBC259FC9}" type="presOf" srcId="{AEA210D3-BD15-44F4-9F2A-2CCF486F4CAC}" destId="{925DB6E8-4349-A144-B52D-F7140201E9FC}" srcOrd="0" destOrd="0" presId="urn:microsoft.com/office/officeart/2005/8/layout/arrow5"/>
    <dgm:cxn modelId="{4D11AB28-8AA9-9D43-B4AE-157C03D30D94}" type="presParOf" srcId="{6D8ABBC4-A42A-9144-B52B-E075079EA82F}" destId="{925DB6E8-4349-A144-B52D-F7140201E9FC}" srcOrd="0" destOrd="0" presId="urn:microsoft.com/office/officeart/2005/8/layout/arrow5"/>
    <dgm:cxn modelId="{74F4F5AC-B164-534E-9FFF-489ED0C03C16}" type="presParOf" srcId="{6D8ABBC4-A42A-9144-B52B-E075079EA82F}" destId="{233B6A19-2D1C-054A-B1E0-7A751E3CFD39}"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DB6E8-4349-A144-B52D-F7140201E9FC}">
      <dsp:nvSpPr>
        <dsp:cNvPr id="0" name=""/>
        <dsp:cNvSpPr/>
      </dsp:nvSpPr>
      <dsp:spPr>
        <a:xfrm rot="16200000">
          <a:off x="654" y="344129"/>
          <a:ext cx="4112837" cy="4112837"/>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dirty="0"/>
            <a:t>Macro-comparison:</a:t>
          </a:r>
          <a:r>
            <a:rPr lang="en-GB" sz="1600" kern="1200" dirty="0"/>
            <a:t> comparison on a large scale; it deals with the spirit and style of different legal systems, i.e. methods of handling legal materials, procedures for resolving and deciding disputes or the role of the various legal players, and the like. </a:t>
          </a:r>
          <a:endParaRPr lang="en-US" sz="1600" kern="1200" dirty="0"/>
        </a:p>
      </dsp:txBody>
      <dsp:txXfrm rot="5400000">
        <a:off x="654" y="1372338"/>
        <a:ext cx="3393091" cy="2056419"/>
      </dsp:txXfrm>
    </dsp:sp>
    <dsp:sp modelId="{233B6A19-2D1C-054A-B1E0-7A751E3CFD39}">
      <dsp:nvSpPr>
        <dsp:cNvPr id="0" name=""/>
        <dsp:cNvSpPr/>
      </dsp:nvSpPr>
      <dsp:spPr>
        <a:xfrm rot="5400000">
          <a:off x="4351926" y="344129"/>
          <a:ext cx="4112837" cy="4112837"/>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a:t>Micro-comparison:</a:t>
          </a:r>
          <a:r>
            <a:rPr lang="en-GB" sz="1600" kern="1200"/>
            <a:t> comparison on a small scale, i.e. focused specific legal institutions or problems, in other words, on the rules applied to actual problems or particular conflict of interests</a:t>
          </a:r>
          <a:endParaRPr lang="en-US" sz="1600" kern="1200"/>
        </a:p>
      </dsp:txBody>
      <dsp:txXfrm rot="-5400000">
        <a:off x="5071672" y="1372338"/>
        <a:ext cx="3393091" cy="2056419"/>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27/02/23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27/02/23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7687B58-48FF-4439-82F5-AC1DE0D65B60}" type="datetimeFigureOut">
              <a:rPr lang="fr-FR" smtClean="0"/>
              <a:pPr/>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8A0E836-04FB-4A2E-99DF-877EAD3E3C44}" type="slidenum">
              <a:rPr lang="fr-FR" smtClean="0"/>
              <a:pPr/>
              <a:t>‹N›</a:t>
            </a:fld>
            <a:endParaRPr lang="fr-FR"/>
          </a:p>
        </p:txBody>
      </p:sp>
    </p:spTree>
    <p:extLst>
      <p:ext uri="{BB962C8B-B14F-4D97-AF65-F5344CB8AC3E}">
        <p14:creationId xmlns:p14="http://schemas.microsoft.com/office/powerpoint/2010/main" val="234807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hlbll.commons.gc.cuny.edu/2017/09/15/september-20-president-macron-announces-french-dual-language-fund-remarks-professor-ofelia-garcia/" TargetMode="External"/><Relationship Id="rId7" Type="http://schemas.openxmlformats.org/officeDocument/2006/relationships/hyperlink" Target="http://flickr.com/photos/caliorg/6129855811" TargetMode="External"/><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hyperlink" Target="https://www.bandadicefali.it/2015/05/25/how-to-get-away-with-murder/" TargetMode="Externa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pixabay.com/en/curtain-cinema-theater-stage-font-812222/"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B6BF7C0-777B-D5BD-B4AB-97F5DF8D49E1}"/>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6983"/>
          <a:stretch/>
        </p:blipFill>
        <p:spPr bwMode="auto">
          <a:xfrm>
            <a:off x="20" y="1282"/>
            <a:ext cx="9143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6904BFE2-8964-0391-65EE-E2E947D08E3B}"/>
              </a:ext>
            </a:extLst>
          </p:cNvPr>
          <p:cNvSpPr txBox="1"/>
          <p:nvPr/>
        </p:nvSpPr>
        <p:spPr>
          <a:xfrm>
            <a:off x="971600" y="476672"/>
            <a:ext cx="7056784" cy="707886"/>
          </a:xfrm>
          <a:prstGeom prst="rect">
            <a:avLst/>
          </a:prstGeom>
          <a:noFill/>
        </p:spPr>
        <p:txBody>
          <a:bodyPr wrap="square" rtlCol="0">
            <a:spAutoFit/>
          </a:bodyPr>
          <a:lstStyle/>
          <a:p>
            <a:pPr algn="ctr"/>
            <a:r>
              <a:rPr lang="it-IT" sz="4000" dirty="0"/>
              <a:t>LET US BEGIN OUR JOURNEY!!!</a:t>
            </a:r>
          </a:p>
        </p:txBody>
      </p:sp>
      <p:sp>
        <p:nvSpPr>
          <p:cNvPr id="5" name="CasellaDiTesto 4">
            <a:extLst>
              <a:ext uri="{FF2B5EF4-FFF2-40B4-BE49-F238E27FC236}">
                <a16:creationId xmlns:a16="http://schemas.microsoft.com/office/drawing/2014/main" id="{492FAD4D-E58D-4546-6C06-85F95DC11629}"/>
              </a:ext>
            </a:extLst>
          </p:cNvPr>
          <p:cNvSpPr txBox="1"/>
          <p:nvPr/>
        </p:nvSpPr>
        <p:spPr>
          <a:xfrm>
            <a:off x="467544" y="6337793"/>
            <a:ext cx="5904656" cy="307777"/>
          </a:xfrm>
          <a:prstGeom prst="rect">
            <a:avLst/>
          </a:prstGeom>
          <a:noFill/>
        </p:spPr>
        <p:txBody>
          <a:bodyPr wrap="square" rtlCol="0">
            <a:spAutoFit/>
          </a:bodyPr>
          <a:lstStyle/>
          <a:p>
            <a:r>
              <a:rPr lang="it-IT" sz="1400" dirty="0"/>
              <a:t>Credits: L’Atelier che non c’è di Michele Battistella</a:t>
            </a:r>
          </a:p>
        </p:txBody>
      </p:sp>
    </p:spTree>
    <p:extLst>
      <p:ext uri="{BB962C8B-B14F-4D97-AF65-F5344CB8AC3E}">
        <p14:creationId xmlns:p14="http://schemas.microsoft.com/office/powerpoint/2010/main" val="2425084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comparative </a:t>
            </a:r>
            <a:r>
              <a:rPr lang="it-IT" dirty="0" err="1"/>
              <a:t>method</a:t>
            </a:r>
            <a:endParaRPr lang="it-IT" dirty="0"/>
          </a:p>
        </p:txBody>
      </p:sp>
      <p:sp>
        <p:nvSpPr>
          <p:cNvPr id="3" name="Segnaposto testo 2"/>
          <p:cNvSpPr>
            <a:spLocks noGrp="1"/>
          </p:cNvSpPr>
          <p:nvPr>
            <p:ph type="body" idx="1"/>
          </p:nvPr>
        </p:nvSpPr>
        <p:spPr/>
        <p:txBody>
          <a:bodyPr/>
          <a:lstStyle/>
          <a:p>
            <a:r>
              <a:rPr lang="it-IT" dirty="0"/>
              <a:t>Golden rules</a:t>
            </a:r>
          </a:p>
        </p:txBody>
      </p:sp>
    </p:spTree>
    <p:extLst>
      <p:ext uri="{BB962C8B-B14F-4D97-AF65-F5344CB8AC3E}">
        <p14:creationId xmlns:p14="http://schemas.microsoft.com/office/powerpoint/2010/main" val="3114844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1"/>
            <a:endParaRPr lang="en-GB" sz="2800" dirty="0"/>
          </a:p>
          <a:p>
            <a:pPr marL="45720" indent="0" algn="just">
              <a:lnSpc>
                <a:spcPct val="120000"/>
              </a:lnSpc>
              <a:buNone/>
            </a:pPr>
            <a:r>
              <a:rPr lang="en-GB" sz="2400" b="1" dirty="0">
                <a:solidFill>
                  <a:schemeClr val="tx1"/>
                </a:solidFill>
                <a:cs typeface="Times New Roman"/>
              </a:rPr>
              <a:t>Starting point: </a:t>
            </a:r>
            <a:r>
              <a:rPr lang="en-GB" sz="2400" dirty="0">
                <a:solidFill>
                  <a:schemeClr val="tx1"/>
                </a:solidFill>
                <a:cs typeface="Times New Roman"/>
              </a:rPr>
              <a:t>legal rules are not identical anywhere in the world and the solutions adopted to legal problems vary from system to system.</a:t>
            </a: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r>
              <a:rPr lang="en-GB" sz="2400" b="1" dirty="0">
                <a:solidFill>
                  <a:schemeClr val="tx1"/>
                </a:solidFill>
                <a:cs typeface="Times New Roman"/>
              </a:rPr>
              <a:t>Definition of comparative law:</a:t>
            </a:r>
            <a:r>
              <a:rPr lang="en-GB" sz="2400" dirty="0">
                <a:solidFill>
                  <a:schemeClr val="tx1"/>
                </a:solidFill>
                <a:cs typeface="Times New Roman"/>
              </a:rPr>
              <a:t> the science that studies law (i.e. the different legal systems of the world*) through the comparative method.</a:t>
            </a:r>
          </a:p>
          <a:p>
            <a:pPr marL="45720" indent="0" algn="r">
              <a:lnSpc>
                <a:spcPct val="120000"/>
              </a:lnSpc>
              <a:buNone/>
            </a:pPr>
            <a:r>
              <a:rPr lang="en-GB" sz="2400" dirty="0">
                <a:solidFill>
                  <a:schemeClr val="tx1"/>
                </a:solidFill>
                <a:cs typeface="Times New Roman"/>
              </a:rPr>
              <a:t>*a legal system is more than just a set of legal rules; and law is not reduced to legislation</a:t>
            </a:r>
          </a:p>
          <a:p>
            <a:pPr lvl="1"/>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Golden rules</a:t>
            </a:r>
          </a:p>
        </p:txBody>
      </p:sp>
    </p:spTree>
    <p:extLst>
      <p:ext uri="{BB962C8B-B14F-4D97-AF65-F5344CB8AC3E}">
        <p14:creationId xmlns:p14="http://schemas.microsoft.com/office/powerpoint/2010/main" val="1878714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Segnaposto contenuto 2">
            <a:extLst>
              <a:ext uri="{FF2B5EF4-FFF2-40B4-BE49-F238E27FC236}">
                <a16:creationId xmlns:a16="http://schemas.microsoft.com/office/drawing/2014/main" id="{30CD525D-3B3E-9FF7-DD31-55DA7D09B222}"/>
              </a:ext>
            </a:extLst>
          </p:cNvPr>
          <p:cNvGraphicFramePr>
            <a:graphicFrameLocks noGrp="1"/>
          </p:cNvGraphicFramePr>
          <p:nvPr>
            <p:ph idx="14"/>
            <p:extLst>
              <p:ext uri="{D42A27DB-BD31-4B8C-83A1-F6EECF244321}">
                <p14:modId xmlns:p14="http://schemas.microsoft.com/office/powerpoint/2010/main" val="818336525"/>
              </p:ext>
            </p:extLst>
          </p:nvPr>
        </p:nvGraphicFramePr>
        <p:xfrm>
          <a:off x="269507" y="1285200"/>
          <a:ext cx="8465419" cy="4801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Golden rules</a:t>
            </a:r>
          </a:p>
        </p:txBody>
      </p:sp>
    </p:spTree>
    <p:extLst>
      <p:ext uri="{BB962C8B-B14F-4D97-AF65-F5344CB8AC3E}">
        <p14:creationId xmlns:p14="http://schemas.microsoft.com/office/powerpoint/2010/main" val="644106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endParaRPr lang="en-GB" sz="2400" dirty="0">
              <a:solidFill>
                <a:srgbClr val="323232"/>
              </a:solidFill>
              <a:cs typeface="Times New Roman"/>
            </a:endParaRPr>
          </a:p>
          <a:p>
            <a:pPr marL="0" indent="0" algn="just">
              <a:buNone/>
            </a:pPr>
            <a:r>
              <a:rPr lang="en-GB" sz="2400" dirty="0">
                <a:solidFill>
                  <a:srgbClr val="323232"/>
                </a:solidFill>
                <a:cs typeface="Times New Roman"/>
              </a:rPr>
              <a:t>Legal systems may have formally identical rules and though solve the same problem in different ways; or have formally different rules and reach the same results in their application.</a:t>
            </a:r>
          </a:p>
          <a:p>
            <a:pPr marL="0" indent="0" algn="just">
              <a:buNone/>
            </a:pPr>
            <a:endParaRPr lang="en-GB" sz="2400" b="1" dirty="0">
              <a:solidFill>
                <a:srgbClr val="323232"/>
              </a:solidFill>
              <a:cs typeface="Times New Roman"/>
            </a:endParaRPr>
          </a:p>
          <a:p>
            <a:pPr marL="0" indent="0" algn="just">
              <a:buNone/>
            </a:pPr>
            <a:r>
              <a:rPr lang="en-GB" sz="2400" b="1" dirty="0">
                <a:solidFill>
                  <a:srgbClr val="323232"/>
                </a:solidFill>
                <a:cs typeface="Times New Roman"/>
              </a:rPr>
              <a:t>⚠️ </a:t>
            </a:r>
            <a:r>
              <a:rPr lang="en-GB" sz="2400" dirty="0">
                <a:solidFill>
                  <a:srgbClr val="323232"/>
                </a:solidFill>
                <a:cs typeface="Times New Roman"/>
              </a:rPr>
              <a:t>comparison must never be restricted to normative provisions or remain confined to a formal level. One thing are rules, another one is how they are interpreted and applied.</a:t>
            </a:r>
          </a:p>
          <a:p>
            <a:pPr marL="457200" lvl="1" indent="0">
              <a:buNone/>
            </a:pPr>
            <a:endParaRPr lang="en-GB"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Golden rules</a:t>
            </a:r>
          </a:p>
        </p:txBody>
      </p:sp>
    </p:spTree>
    <p:extLst>
      <p:ext uri="{BB962C8B-B14F-4D97-AF65-F5344CB8AC3E}">
        <p14:creationId xmlns:p14="http://schemas.microsoft.com/office/powerpoint/2010/main" val="220479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endParaRPr lang="en-GB" sz="2400" dirty="0">
              <a:solidFill>
                <a:srgbClr val="323232"/>
              </a:solidFill>
              <a:cs typeface="Times New Roman"/>
            </a:endParaRPr>
          </a:p>
          <a:p>
            <a:pPr marL="0" indent="0" algn="just">
              <a:buNone/>
            </a:pPr>
            <a:r>
              <a:rPr lang="en-GB" sz="2400" b="1" dirty="0">
                <a:solidFill>
                  <a:srgbClr val="323232"/>
                </a:solidFill>
                <a:cs typeface="Times New Roman"/>
              </a:rPr>
              <a:t>Legal formants: </a:t>
            </a:r>
            <a:r>
              <a:rPr lang="en-GB" sz="2400" dirty="0">
                <a:solidFill>
                  <a:srgbClr val="323232"/>
                </a:solidFill>
                <a:cs typeface="Times New Roman"/>
              </a:rPr>
              <a:t>a legal system is the result of the interaction among various forces or factors that mutually influence each others.</a:t>
            </a:r>
          </a:p>
          <a:p>
            <a:pPr marL="0" indent="0" algn="just">
              <a:buNone/>
            </a:pPr>
            <a:endParaRPr lang="en-GB" sz="2400" b="1" dirty="0">
              <a:solidFill>
                <a:srgbClr val="323232"/>
              </a:solidFill>
              <a:cs typeface="Times New Roman"/>
            </a:endParaRPr>
          </a:p>
          <a:p>
            <a:pPr marL="0" indent="0" algn="just">
              <a:buNone/>
            </a:pPr>
            <a:r>
              <a:rPr lang="en-GB" sz="2400" b="1" dirty="0">
                <a:solidFill>
                  <a:srgbClr val="323232"/>
                </a:solidFill>
                <a:cs typeface="Times New Roman"/>
              </a:rPr>
              <a:t>We must learn how to:</a:t>
            </a:r>
          </a:p>
          <a:p>
            <a:pPr marL="457200" indent="-457200" algn="just">
              <a:buFont typeface="Arial"/>
              <a:buChar char="•"/>
            </a:pPr>
            <a:r>
              <a:rPr lang="en-GB" sz="2400" dirty="0">
                <a:solidFill>
                  <a:srgbClr val="323232"/>
                </a:solidFill>
                <a:cs typeface="Times New Roman"/>
              </a:rPr>
              <a:t>distinguish between operational rules and how the rules are conveyed</a:t>
            </a:r>
          </a:p>
          <a:p>
            <a:pPr marL="457200" indent="-457200" algn="just">
              <a:buFont typeface="Arial"/>
              <a:buChar char="•"/>
            </a:pPr>
            <a:r>
              <a:rPr lang="en-GB" sz="2400" dirty="0">
                <a:solidFill>
                  <a:srgbClr val="323232"/>
                </a:solidFill>
                <a:cs typeface="Times New Roman"/>
              </a:rPr>
              <a:t>discern the various formants and understand their role</a:t>
            </a:r>
          </a:p>
          <a:p>
            <a:pPr marL="0" indent="0" algn="just">
              <a:buNone/>
            </a:pPr>
            <a:endParaRPr lang="en-GB" sz="2800"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Golden rules</a:t>
            </a:r>
          </a:p>
        </p:txBody>
      </p:sp>
    </p:spTree>
    <p:extLst>
      <p:ext uri="{BB962C8B-B14F-4D97-AF65-F5344CB8AC3E}">
        <p14:creationId xmlns:p14="http://schemas.microsoft.com/office/powerpoint/2010/main" val="217503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endParaRPr lang="en-GB" sz="2800" dirty="0">
              <a:solidFill>
                <a:srgbClr val="323232"/>
              </a:solidFill>
              <a:cs typeface="Times New Roman"/>
            </a:endParaRPr>
          </a:p>
          <a:p>
            <a:pPr lvl="0"/>
            <a:r>
              <a:rPr lang="en-GB" sz="2800" dirty="0"/>
              <a:t>Legislation </a:t>
            </a:r>
            <a:endParaRPr lang="en-US" sz="2800" dirty="0"/>
          </a:p>
          <a:p>
            <a:pPr lvl="0"/>
            <a:endParaRPr lang="en-US" sz="2800" dirty="0"/>
          </a:p>
          <a:p>
            <a:pPr lvl="0"/>
            <a:r>
              <a:rPr lang="en-GB" sz="2800" dirty="0"/>
              <a:t>Scholarship </a:t>
            </a:r>
            <a:endParaRPr lang="en-US" sz="2800" dirty="0"/>
          </a:p>
          <a:p>
            <a:pPr lvl="0"/>
            <a:endParaRPr lang="en-US" sz="2800" dirty="0"/>
          </a:p>
          <a:p>
            <a:pPr lvl="0"/>
            <a:r>
              <a:rPr lang="en-GB" sz="2800" dirty="0"/>
              <a:t>Case-law </a:t>
            </a:r>
            <a:endParaRPr lang="en-US" sz="2800" dirty="0"/>
          </a:p>
          <a:p>
            <a:pPr mar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Main</a:t>
            </a:r>
            <a:r>
              <a:rPr lang="it-IT" sz="2400" b="1" dirty="0"/>
              <a:t> </a:t>
            </a:r>
            <a:r>
              <a:rPr lang="it-IT" sz="2400" b="1" dirty="0" err="1"/>
              <a:t>legal</a:t>
            </a:r>
            <a:r>
              <a:rPr lang="it-IT" sz="2400" b="1" dirty="0"/>
              <a:t> </a:t>
            </a:r>
            <a:r>
              <a:rPr lang="it-IT" sz="2400" b="1" dirty="0" err="1"/>
              <a:t>formants</a:t>
            </a:r>
            <a:endParaRPr lang="it-IT" sz="2400" b="1" dirty="0"/>
          </a:p>
        </p:txBody>
      </p:sp>
      <p:pic>
        <p:nvPicPr>
          <p:cNvPr id="2" name="Immagine 1" descr="Immagine che contiene persona, tuta, uomo, interni&#10;&#10;Descrizione generata automaticamente">
            <a:extLst>
              <a:ext uri="{FF2B5EF4-FFF2-40B4-BE49-F238E27FC236}">
                <a16:creationId xmlns:a16="http://schemas.microsoft.com/office/drawing/2014/main" id="{32FD00D2-FB8C-E6E3-3F4F-B5BCE81551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765667" y="2087643"/>
            <a:ext cx="1169288" cy="1124744"/>
          </a:xfrm>
          <a:prstGeom prst="rect">
            <a:avLst/>
          </a:prstGeom>
        </p:spPr>
      </p:pic>
      <p:pic>
        <p:nvPicPr>
          <p:cNvPr id="4" name="Immagine 3" descr="Immagine che contiene persona, interni, folla&#10;&#10;Descrizione generata automaticamente">
            <a:extLst>
              <a:ext uri="{FF2B5EF4-FFF2-40B4-BE49-F238E27FC236}">
                <a16:creationId xmlns:a16="http://schemas.microsoft.com/office/drawing/2014/main" id="{FD70EAC8-76C8-ABC8-F9E0-F3C6C48629C3}"/>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5240313" y="3763490"/>
            <a:ext cx="2376264" cy="1267341"/>
          </a:xfrm>
          <a:prstGeom prst="rect">
            <a:avLst/>
          </a:prstGeom>
        </p:spPr>
      </p:pic>
      <p:pic>
        <p:nvPicPr>
          <p:cNvPr id="6" name="Immagine 5">
            <a:extLst>
              <a:ext uri="{FF2B5EF4-FFF2-40B4-BE49-F238E27FC236}">
                <a16:creationId xmlns:a16="http://schemas.microsoft.com/office/drawing/2014/main" id="{7943EA67-AE4B-D15D-F9D9-055C2EFD7D21}"/>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491880" y="4922184"/>
            <a:ext cx="1350588" cy="1171635"/>
          </a:xfrm>
          <a:prstGeom prst="rect">
            <a:avLst/>
          </a:prstGeom>
        </p:spPr>
      </p:pic>
    </p:spTree>
    <p:extLst>
      <p:ext uri="{BB962C8B-B14F-4D97-AF65-F5344CB8AC3E}">
        <p14:creationId xmlns:p14="http://schemas.microsoft.com/office/powerpoint/2010/main" val="259544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0" algn="just"/>
            <a:endParaRPr lang="en-GB" sz="3200" dirty="0"/>
          </a:p>
          <a:p>
            <a:pPr lvl="0" algn="just"/>
            <a:r>
              <a:rPr lang="en-GB" sz="3200" dirty="0"/>
              <a:t>Formants often overlap, raising problems of legitimacy, and often contain other formants (e.g. in judicial decisions we can distinguish between the held, the applied rule, the </a:t>
            </a:r>
            <a:r>
              <a:rPr lang="en-GB" sz="3200" i="1" dirty="0"/>
              <a:t>ratio decidendi</a:t>
            </a:r>
            <a:r>
              <a:rPr lang="en-GB" sz="3200" dirty="0"/>
              <a:t> and the </a:t>
            </a:r>
            <a:r>
              <a:rPr lang="en-GB" sz="3200" i="1" dirty="0"/>
              <a:t>obiter dictum</a:t>
            </a:r>
            <a:r>
              <a:rPr lang="en-GB" sz="3200" dirty="0"/>
              <a:t>)</a:t>
            </a:r>
            <a:endParaRPr lang="en-US" sz="3200" dirty="0"/>
          </a:p>
          <a:p>
            <a:pPr lvl="0" algn="l"/>
            <a:r>
              <a:rPr lang="en-GB" sz="3200" dirty="0"/>
              <a:t>Each system has its crypto-types</a:t>
            </a:r>
            <a:endParaRPr lang="en-US" sz="3200" dirty="0"/>
          </a:p>
          <a:p>
            <a:pPr marL="0" indent="0" algn="just">
              <a:buNone/>
            </a:pPr>
            <a:endParaRPr lang="en-GB" sz="28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Criticalities</a:t>
            </a:r>
            <a:endParaRPr lang="it-IT" sz="2400" b="1" dirty="0"/>
          </a:p>
        </p:txBody>
      </p:sp>
    </p:spTree>
    <p:extLst>
      <p:ext uri="{BB962C8B-B14F-4D97-AF65-F5344CB8AC3E}">
        <p14:creationId xmlns:p14="http://schemas.microsoft.com/office/powerpoint/2010/main" val="3600738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0" algn="just"/>
            <a:endParaRPr lang="en-GB" sz="3200" dirty="0"/>
          </a:p>
          <a:p>
            <a:pPr marL="0" indent="0" algn="just">
              <a:buNone/>
            </a:pPr>
            <a:r>
              <a:rPr lang="en-GB" sz="3600" dirty="0">
                <a:cs typeface="Times New Roman"/>
              </a:rPr>
              <a:t>Formants which are implied in the system (and may be expressed in other systems); one thing is following rules, another is being aware of them.</a:t>
            </a:r>
          </a:p>
          <a:p>
            <a:pPr marL="0" indent="0" algn="just">
              <a:buNone/>
            </a:pPr>
            <a:endParaRPr lang="en-GB" sz="28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Crypto-types</a:t>
            </a:r>
            <a:endParaRPr lang="it-IT" sz="2400" b="1" dirty="0"/>
          </a:p>
        </p:txBody>
      </p:sp>
      <p:pic>
        <p:nvPicPr>
          <p:cNvPr id="2" name="Picture 2" descr="Occhio, nascosto, disegno, nero Icona in Hawcons Documents Filled">
            <a:extLst>
              <a:ext uri="{FF2B5EF4-FFF2-40B4-BE49-F238E27FC236}">
                <a16:creationId xmlns:a16="http://schemas.microsoft.com/office/drawing/2014/main" id="{8375B433-2DDF-78C1-8F55-3161C38D355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883442" y="734097"/>
            <a:ext cx="1240648" cy="1240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267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0" algn="just"/>
            <a:endParaRPr lang="en-GB" sz="3200" dirty="0"/>
          </a:p>
          <a:p>
            <a:pPr marL="514350" indent="-514350" algn="just">
              <a:buFont typeface="+mj-lt"/>
              <a:buAutoNum type="arabicPeriod"/>
            </a:pPr>
            <a:r>
              <a:rPr lang="en-GB" sz="2000" dirty="0">
                <a:cs typeface="Times New Roman"/>
              </a:rPr>
              <a:t>Choose what systems to compare (i.e. the term of comparison): here the key-word is functionality, which tells you what laws to compare and the scope of the undertaking</a:t>
            </a:r>
          </a:p>
          <a:p>
            <a:pPr marL="514350" indent="-514350" algn="just">
              <a:buFont typeface="+mj-lt"/>
              <a:buAutoNum type="arabicPeriod"/>
            </a:pPr>
            <a:r>
              <a:rPr lang="en-GB" sz="2000" dirty="0">
                <a:cs typeface="Times New Roman"/>
              </a:rPr>
              <a:t>Identify the legal problems you want to compare and contrast (i.e. the object of comparison)</a:t>
            </a:r>
          </a:p>
          <a:p>
            <a:pPr marL="514350" indent="-514350" algn="just">
              <a:buFont typeface="+mj-lt"/>
              <a:buAutoNum type="arabicPeriod"/>
            </a:pPr>
            <a:r>
              <a:rPr lang="en-GB" sz="2000" dirty="0">
                <a:cs typeface="Times New Roman"/>
              </a:rPr>
              <a:t>Identify the relevant material and sources for comparison (i.e. where to look in the foreign systems)</a:t>
            </a:r>
          </a:p>
          <a:p>
            <a:pPr marL="514350" indent="-514350" algn="just">
              <a:buFont typeface="+mj-lt"/>
              <a:buAutoNum type="arabicPeriod"/>
            </a:pPr>
            <a:r>
              <a:rPr lang="en-GB" sz="2000" dirty="0">
                <a:cs typeface="Times New Roman"/>
              </a:rPr>
              <a:t>Build a system</a:t>
            </a:r>
          </a:p>
          <a:p>
            <a:pPr marL="514350" indent="-514350" algn="just">
              <a:buFont typeface="+mj-lt"/>
              <a:buAutoNum type="arabicPeriod"/>
            </a:pPr>
            <a:r>
              <a:rPr lang="en-GB" sz="2000" dirty="0">
                <a:cs typeface="Times New Roman"/>
              </a:rPr>
              <a:t>Assess findings critically</a:t>
            </a:r>
            <a:endParaRPr lang="it-IT" sz="2000" dirty="0"/>
          </a:p>
          <a:p>
            <a:pPr marL="0" indent="0" algn="just">
              <a:buNone/>
            </a:pPr>
            <a:endParaRPr lang="en-GB" sz="28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Steps of the comparative </a:t>
            </a:r>
            <a:r>
              <a:rPr lang="it-IT" sz="2400" b="1" dirty="0" err="1"/>
              <a:t>method</a:t>
            </a:r>
            <a:r>
              <a:rPr lang="it-IT" sz="2400" b="1" dirty="0"/>
              <a:t> </a:t>
            </a:r>
            <a:r>
              <a:rPr lang="it-IT" sz="2400" b="1" dirty="0" err="1"/>
              <a:t>process</a:t>
            </a:r>
            <a:endParaRPr lang="it-IT" sz="2400" b="1" dirty="0"/>
          </a:p>
        </p:txBody>
      </p:sp>
    </p:spTree>
    <p:extLst>
      <p:ext uri="{BB962C8B-B14F-4D97-AF65-F5344CB8AC3E}">
        <p14:creationId xmlns:p14="http://schemas.microsoft.com/office/powerpoint/2010/main" val="404089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COURSE IN A NUTSHELL</a:t>
            </a:r>
          </a:p>
        </p:txBody>
      </p:sp>
      <p:sp>
        <p:nvSpPr>
          <p:cNvPr id="3" name="Segnaposto contenuto 2"/>
          <p:cNvSpPr>
            <a:spLocks noGrp="1"/>
          </p:cNvSpPr>
          <p:nvPr>
            <p:ph idx="1"/>
          </p:nvPr>
        </p:nvSpPr>
        <p:spPr/>
        <p:txBody>
          <a:bodyPr>
            <a:normAutofit fontScale="92500" lnSpcReduction="20000"/>
          </a:bodyPr>
          <a:lstStyle/>
          <a:p>
            <a:pPr marL="0" indent="0">
              <a:buNone/>
            </a:pPr>
            <a:endParaRPr lang="en-GB" b="1" dirty="0"/>
          </a:p>
          <a:p>
            <a:r>
              <a:rPr lang="en-GB" dirty="0"/>
              <a:t>60 hours, 10 weeks</a:t>
            </a:r>
          </a:p>
          <a:p>
            <a:r>
              <a:rPr lang="en-GB" dirty="0"/>
              <a:t>lectures + more interactive activities</a:t>
            </a:r>
          </a:p>
          <a:p>
            <a:r>
              <a:rPr lang="en-GB" dirty="0"/>
              <a:t>regular attendance highly recommended</a:t>
            </a:r>
          </a:p>
          <a:p>
            <a:r>
              <a:rPr lang="en-GB" dirty="0"/>
              <a:t>possible extra seminars</a:t>
            </a:r>
          </a:p>
          <a:p>
            <a:r>
              <a:rPr lang="en-GB" dirty="0"/>
              <a:t>class notes + suggested readings</a:t>
            </a:r>
          </a:p>
          <a:p>
            <a:pPr algn="just"/>
            <a:r>
              <a:rPr lang="en-GB" u="sng" dirty="0"/>
              <a:t>students attending on a regular basis:</a:t>
            </a:r>
            <a:r>
              <a:rPr lang="en-GB" dirty="0"/>
              <a:t> the final exam will be oral and in English language. Students who regularly attended the lectures will be entitled to undertake a preliminary test on part of the programme. Admission is subdued to the condition that the student has not failed to attend more than 3 lectures before the date of the test. Assessment will be in numbers (from 18 to 30 cum laude). Students who pass the test will be entitled to choose between undertaking the final exam only on the remaining part of the programme (in this case the score of the preliminary test will be part of the final score) or undertaking the final exam on the whole programme (in this case the score of the preliminary test will be considered as refused). The students who passed the preliminary test but failed to attend more than 6 lectures before the end of the course will in any case lose the benefit of undertaking the final exam on a reduced programme.</a:t>
            </a:r>
          </a:p>
          <a:p>
            <a:pPr algn="just"/>
            <a:r>
              <a:rPr lang="en-GB" u="sng" dirty="0"/>
              <a:t>students non attending on a regular basis</a:t>
            </a:r>
            <a:r>
              <a:rPr lang="en-GB" dirty="0"/>
              <a:t>: oral exam in English at the end of the course. </a:t>
            </a:r>
          </a:p>
          <a:p>
            <a:pPr marL="0" indent="0">
              <a:spcBef>
                <a:spcPts val="0"/>
              </a:spcBef>
              <a:spcAft>
                <a:spcPts val="1000"/>
              </a:spcAft>
              <a:buNone/>
            </a:pPr>
            <a:endParaRPr lang="it-IT"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t>2</a:t>
            </a:fld>
            <a:endParaRPr lang="it-IT" dirty="0"/>
          </a:p>
        </p:txBody>
      </p:sp>
      <p:sp>
        <p:nvSpPr>
          <p:cNvPr id="7" name="Segnaposto testo 6">
            <a:extLst>
              <a:ext uri="{FF2B5EF4-FFF2-40B4-BE49-F238E27FC236}">
                <a16:creationId xmlns:a16="http://schemas.microsoft.com/office/drawing/2014/main" id="{D2E3D1A1-6569-006D-4555-1241DF596B84}"/>
              </a:ext>
            </a:extLst>
          </p:cNvPr>
          <p:cNvSpPr>
            <a:spLocks noGrp="1"/>
          </p:cNvSpPr>
          <p:nvPr>
            <p:ph type="body" sz="quarter" idx="13"/>
          </p:nvPr>
        </p:nvSpPr>
        <p:spPr/>
        <p:txBody>
          <a:bodyPr/>
          <a:lstStyle/>
          <a:p>
            <a:r>
              <a:rPr lang="it-IT" b="1" dirty="0"/>
              <a:t>Course </a:t>
            </a:r>
            <a:r>
              <a:rPr lang="it-IT" b="1" dirty="0" err="1"/>
              <a:t>structure</a:t>
            </a:r>
            <a:r>
              <a:rPr lang="it-IT" b="1" dirty="0"/>
              <a:t> and </a:t>
            </a:r>
            <a:r>
              <a:rPr lang="it-IT" b="1" dirty="0" err="1"/>
              <a:t>essentials</a:t>
            </a:r>
            <a:endParaRPr lang="it-IT" b="1" dirty="0"/>
          </a:p>
        </p:txBody>
      </p:sp>
    </p:spTree>
    <p:extLst>
      <p:ext uri="{BB962C8B-B14F-4D97-AF65-F5344CB8AC3E}">
        <p14:creationId xmlns:p14="http://schemas.microsoft.com/office/powerpoint/2010/main" val="1593535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800" dirty="0">
              <a:cs typeface="Times New Roman"/>
            </a:endParaRPr>
          </a:p>
          <a:p>
            <a:pPr marL="457200" indent="-457200" algn="just">
              <a:buFont typeface="Arial"/>
              <a:buChar char="•"/>
            </a:pPr>
            <a:r>
              <a:rPr lang="en-GB" sz="2000" dirty="0">
                <a:cs typeface="Times New Roman"/>
              </a:rPr>
              <a:t>Focus on the parent system rather than / prior to the affiliate system (but bear in mind that to qualify a system as a mere affiliate is a delicate matter)</a:t>
            </a:r>
          </a:p>
          <a:p>
            <a:pPr marL="457200" indent="-457200" algn="just">
              <a:buFont typeface="Arial"/>
              <a:buChar char="•"/>
            </a:pPr>
            <a:endParaRPr lang="en-GB" sz="2000" dirty="0">
              <a:cs typeface="Times New Roman"/>
            </a:endParaRPr>
          </a:p>
          <a:p>
            <a:pPr marL="457200" indent="-457200" algn="just">
              <a:buFont typeface="Arial"/>
              <a:buChar char="•"/>
            </a:pPr>
            <a:r>
              <a:rPr lang="en-GB" sz="2000" dirty="0">
                <a:cs typeface="Times New Roman"/>
              </a:rPr>
              <a:t>First look at the parent system of the great legal families</a:t>
            </a:r>
          </a:p>
          <a:p>
            <a:pPr marL="457200" indent="-457200" algn="just">
              <a:buFont typeface="Arial"/>
              <a:buChar char="•"/>
            </a:pPr>
            <a:endParaRPr lang="en-GB" sz="2000" dirty="0">
              <a:cs typeface="Times New Roman"/>
            </a:endParaRPr>
          </a:p>
          <a:p>
            <a:pPr marL="457200" indent="-457200" algn="just">
              <a:buFont typeface="Arial"/>
              <a:buChar char="•"/>
            </a:pPr>
            <a:r>
              <a:rPr lang="en-GB" sz="2000" dirty="0">
                <a:cs typeface="Times New Roman"/>
              </a:rPr>
              <a:t>Choose according to the features of each system and the nature of the problem you want to analyse (have a look at national law reviews to get a grasp of hot topics)</a:t>
            </a:r>
          </a:p>
          <a:p>
            <a:pPr marL="0" indent="0" algn="just">
              <a:buNone/>
            </a:pPr>
            <a:endParaRPr lang="en-GB" sz="28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1. The </a:t>
            </a:r>
            <a:r>
              <a:rPr lang="it-IT" sz="2400" b="1" dirty="0" err="1"/>
              <a:t>choice</a:t>
            </a:r>
            <a:r>
              <a:rPr lang="it-IT" sz="2400" b="1" dirty="0"/>
              <a:t> of the </a:t>
            </a:r>
            <a:r>
              <a:rPr lang="it-IT" sz="2400" b="1" dirty="0" err="1"/>
              <a:t>term</a:t>
            </a:r>
            <a:r>
              <a:rPr lang="it-IT" sz="2400" b="1" dirty="0"/>
              <a:t> of </a:t>
            </a:r>
            <a:r>
              <a:rPr lang="it-IT" sz="2400" b="1" dirty="0" err="1"/>
              <a:t>comparison</a:t>
            </a:r>
            <a:endParaRPr lang="it-IT" sz="2400" b="1" dirty="0"/>
          </a:p>
        </p:txBody>
      </p:sp>
    </p:spTree>
    <p:extLst>
      <p:ext uri="{BB962C8B-B14F-4D97-AF65-F5344CB8AC3E}">
        <p14:creationId xmlns:p14="http://schemas.microsoft.com/office/powerpoint/2010/main" val="1680974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0" indent="-457200" algn="just">
              <a:buFont typeface="Arial"/>
              <a:buChar char="•"/>
            </a:pPr>
            <a:endParaRPr lang="en-GB" sz="2400" dirty="0">
              <a:cs typeface="Times New Roman"/>
            </a:endParaRPr>
          </a:p>
          <a:p>
            <a:pPr marL="457200" indent="-457200" algn="just">
              <a:buFont typeface="Arial"/>
              <a:buChar char="•"/>
            </a:pPr>
            <a:r>
              <a:rPr lang="en-GB" sz="2400" dirty="0">
                <a:cs typeface="Times New Roman"/>
              </a:rPr>
              <a:t>Do not jump to the conclusion that the problem is unknown to the foreign system</a:t>
            </a:r>
          </a:p>
          <a:p>
            <a:pPr marL="457200" indent="-457200" algn="just">
              <a:buFont typeface="Arial"/>
              <a:buChar char="•"/>
            </a:pPr>
            <a:r>
              <a:rPr lang="en-GB" sz="2400" dirty="0">
                <a:cs typeface="Times New Roman"/>
              </a:rPr>
              <a:t>Rethink the original question purging it of all dogma from your system</a:t>
            </a:r>
          </a:p>
          <a:p>
            <a:pPr marL="457200" indent="-457200" algn="just">
              <a:buFont typeface="Arial"/>
              <a:buChar char="•"/>
            </a:pPr>
            <a:r>
              <a:rPr lang="en-GB" sz="2400" dirty="0">
                <a:cs typeface="Times New Roman"/>
              </a:rPr>
              <a:t>Eradicate preconceptions of your native legal system</a:t>
            </a:r>
          </a:p>
          <a:p>
            <a:pPr marL="457200" indent="-457200" algn="just">
              <a:buFont typeface="Arial"/>
              <a:buChar char="•"/>
            </a:pPr>
            <a:r>
              <a:rPr lang="en-GB" sz="2400" dirty="0">
                <a:cs typeface="Times New Roman"/>
              </a:rPr>
              <a:t>Do not underestimate the refinement of non continental legal system (see the example of trust)</a:t>
            </a:r>
          </a:p>
          <a:p>
            <a:pPr marL="457200" indent="-457200" algn="just">
              <a:buFont typeface="Arial"/>
              <a:buChar char="•"/>
            </a:pPr>
            <a:r>
              <a:rPr lang="en-GB" sz="2400" dirty="0">
                <a:cs typeface="Times New Roman"/>
              </a:rPr>
              <a:t>If the problem is really is unknown, then wonder why</a:t>
            </a:r>
            <a:endParaRPr lang="en-GB" sz="2400" b="1" dirty="0">
              <a:cs typeface="Times New Roman"/>
            </a:endParaRPr>
          </a:p>
          <a:p>
            <a:pPr marL="0" indent="0" algn="just">
              <a:buNone/>
            </a:pPr>
            <a:endParaRPr lang="en-GB" sz="28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2. The </a:t>
            </a:r>
            <a:r>
              <a:rPr lang="it-IT" sz="2400" b="1" dirty="0" err="1"/>
              <a:t>choice</a:t>
            </a:r>
            <a:r>
              <a:rPr lang="it-IT" sz="2400" b="1" dirty="0"/>
              <a:t> of the </a:t>
            </a:r>
            <a:r>
              <a:rPr lang="it-IT" sz="2400" b="1" dirty="0" err="1"/>
              <a:t>object</a:t>
            </a:r>
            <a:r>
              <a:rPr lang="it-IT" sz="2400" b="1" dirty="0"/>
              <a:t> of </a:t>
            </a:r>
            <a:r>
              <a:rPr lang="it-IT" sz="2400" b="1" dirty="0" err="1"/>
              <a:t>comparison</a:t>
            </a:r>
            <a:endParaRPr lang="it-IT" sz="2400" b="1" dirty="0"/>
          </a:p>
        </p:txBody>
      </p:sp>
    </p:spTree>
    <p:extLst>
      <p:ext uri="{BB962C8B-B14F-4D97-AF65-F5344CB8AC3E}">
        <p14:creationId xmlns:p14="http://schemas.microsoft.com/office/powerpoint/2010/main" val="557940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ctr"/>
            <a:endParaRPr lang="en-GB" sz="2400" dirty="0">
              <a:cs typeface="Times New Roman"/>
            </a:endParaRPr>
          </a:p>
          <a:p>
            <a:pPr marL="457200" indent="-457200" algn="just">
              <a:buFont typeface="Arial"/>
              <a:buChar char="•"/>
            </a:pPr>
            <a:r>
              <a:rPr lang="en-GB" sz="2000" dirty="0">
                <a:cs typeface="Times New Roman"/>
              </a:rPr>
              <a:t>Avoid all limitations and restraints, especially with reference to sources (both imagination and discipline are needed)</a:t>
            </a:r>
          </a:p>
          <a:p>
            <a:pPr marL="457200" indent="-457200" algn="just">
              <a:buFont typeface="Arial"/>
              <a:buChar char="•"/>
            </a:pPr>
            <a:endParaRPr lang="en-GB" sz="2000" dirty="0">
              <a:cs typeface="Times New Roman"/>
            </a:endParaRPr>
          </a:p>
          <a:p>
            <a:pPr marL="457200" indent="-457200" algn="just">
              <a:buFont typeface="Arial"/>
              <a:buChar char="•"/>
            </a:pPr>
            <a:r>
              <a:rPr lang="en-GB" sz="2000" dirty="0">
                <a:cs typeface="Times New Roman"/>
              </a:rPr>
              <a:t>Bear in mind that sometimes legal systems solve problems with extra-legal means (see the example of the sending/receipt rule as to the question when an offer is considered as binging).</a:t>
            </a:r>
          </a:p>
          <a:p>
            <a:pPr marL="457200" indent="-457200" algn="just">
              <a:buFont typeface="Arial"/>
              <a:buChar char="•"/>
            </a:pPr>
            <a:endParaRPr lang="en-GB" sz="2000" dirty="0">
              <a:cs typeface="Times New Roman"/>
            </a:endParaRPr>
          </a:p>
          <a:p>
            <a:pPr marL="457200" indent="-457200" algn="just">
              <a:buFont typeface="Arial"/>
              <a:buChar char="•"/>
            </a:pPr>
            <a:r>
              <a:rPr lang="en-GB" sz="2000" dirty="0">
                <a:cs typeface="Times New Roman"/>
              </a:rPr>
              <a:t>Presumption of similarity: tells you where to look and whether convergences and divergences are real or only apparent.</a:t>
            </a:r>
          </a:p>
          <a:p>
            <a:pPr marL="457200" indent="-457200" algn="just">
              <a:buFont typeface="Arial"/>
              <a:buChar char="•"/>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3. The </a:t>
            </a:r>
            <a:r>
              <a:rPr lang="it-IT" sz="2400" b="1" dirty="0" err="1"/>
              <a:t>choice</a:t>
            </a:r>
            <a:r>
              <a:rPr lang="it-IT" sz="2400" b="1" dirty="0"/>
              <a:t> of the sources and </a:t>
            </a:r>
            <a:r>
              <a:rPr lang="it-IT" sz="2400" b="1" dirty="0" err="1"/>
              <a:t>materials</a:t>
            </a:r>
            <a:r>
              <a:rPr lang="it-IT" sz="2400" b="1" dirty="0"/>
              <a:t> to compare</a:t>
            </a:r>
          </a:p>
        </p:txBody>
      </p:sp>
    </p:spTree>
    <p:extLst>
      <p:ext uri="{BB962C8B-B14F-4D97-AF65-F5344CB8AC3E}">
        <p14:creationId xmlns:p14="http://schemas.microsoft.com/office/powerpoint/2010/main" val="630022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0" indent="-457200" algn="just">
              <a:buFont typeface="Arial"/>
              <a:buChar char="•"/>
            </a:pPr>
            <a:r>
              <a:rPr lang="en-GB" sz="2400" dirty="0">
                <a:cs typeface="Times New Roman"/>
              </a:rPr>
              <a:t>Draft separate reports for all the legal systems you have compared</a:t>
            </a:r>
          </a:p>
          <a:p>
            <a:pPr marL="457200" indent="-457200" algn="just">
              <a:buFont typeface="Arial"/>
              <a:buChar char="•"/>
            </a:pPr>
            <a:r>
              <a:rPr lang="en-GB" sz="2400" dirty="0">
                <a:cs typeface="Times New Roman"/>
              </a:rPr>
              <a:t>Comment each report</a:t>
            </a:r>
          </a:p>
          <a:p>
            <a:pPr marL="457200" indent="-457200" algn="just">
              <a:buFont typeface="Arial"/>
              <a:buChar char="•"/>
            </a:pPr>
            <a:r>
              <a:rPr lang="en-GB" sz="2400" dirty="0">
                <a:cs typeface="Times New Roman"/>
              </a:rPr>
              <a:t>Adopt a new viewpoint freeing each solution from their context and looking at them in light of their functions</a:t>
            </a:r>
          </a:p>
          <a:p>
            <a:pPr marL="457200" indent="-457200" algn="just">
              <a:buFont typeface="Arial"/>
              <a:buChar char="•"/>
            </a:pPr>
            <a:r>
              <a:rPr lang="en-GB" sz="2400" dirty="0">
                <a:cs typeface="Times New Roman"/>
              </a:rPr>
              <a:t>Develop a special syntax and vocabulary with concepts wide enough to embrace heterogeneous legal institutions functionally comparable</a:t>
            </a:r>
          </a:p>
          <a:p>
            <a:pPr marL="457200" indent="-457200" algn="just">
              <a:buFont typeface="Arial"/>
              <a:buChar char="•"/>
            </a:pPr>
            <a:r>
              <a:rPr lang="en-GB" sz="2400" dirty="0">
                <a:cs typeface="Times New Roman"/>
              </a:rPr>
              <a:t>Check the coherence of the system</a:t>
            </a:r>
          </a:p>
          <a:p>
            <a:pPr marL="0" indent="0" algn="ctr">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4. The building of a system</a:t>
            </a:r>
          </a:p>
        </p:txBody>
      </p:sp>
    </p:spTree>
    <p:extLst>
      <p:ext uri="{BB962C8B-B14F-4D97-AF65-F5344CB8AC3E}">
        <p14:creationId xmlns:p14="http://schemas.microsoft.com/office/powerpoint/2010/main" val="2946102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0" indent="-457200" algn="just">
              <a:buFont typeface="Arial"/>
              <a:buChar char="•"/>
            </a:pPr>
            <a:endParaRPr lang="en-GB" sz="2400" dirty="0">
              <a:cs typeface="Times New Roman"/>
            </a:endParaRPr>
          </a:p>
          <a:p>
            <a:pPr marL="457200" indent="-457200" algn="just">
              <a:buFont typeface="Arial"/>
              <a:buChar char="•"/>
            </a:pPr>
            <a:r>
              <a:rPr lang="en-GB" sz="2400" dirty="0">
                <a:cs typeface="Times New Roman"/>
              </a:rPr>
              <a:t>Build a structure and all the conceptual apparatus for ordering, organising and transmitting its materials after having induced it through constant experiments of comparative law.</a:t>
            </a:r>
          </a:p>
          <a:p>
            <a:pPr marL="0" indent="0" algn="just">
              <a:buNone/>
            </a:pPr>
            <a:endParaRPr lang="en-GB" sz="2400" dirty="0">
              <a:cs typeface="Times New Roman"/>
            </a:endParaRPr>
          </a:p>
          <a:p>
            <a:pPr marL="457200" indent="-457200" algn="just">
              <a:buFont typeface="Arial"/>
              <a:buChar char="•"/>
            </a:pPr>
            <a:r>
              <a:rPr lang="en-GB" sz="2400" dirty="0">
                <a:cs typeface="Times New Roman"/>
              </a:rPr>
              <a:t>Create topical and categories</a:t>
            </a: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5. The </a:t>
            </a:r>
            <a:r>
              <a:rPr lang="it-IT" sz="2400" b="1" dirty="0" err="1"/>
              <a:t>critical</a:t>
            </a:r>
            <a:r>
              <a:rPr lang="it-IT" sz="2400" b="1" dirty="0"/>
              <a:t> </a:t>
            </a:r>
            <a:r>
              <a:rPr lang="it-IT" sz="2400" b="1" dirty="0" err="1"/>
              <a:t>assessment</a:t>
            </a:r>
            <a:r>
              <a:rPr lang="it-IT" sz="2400" b="1" dirty="0"/>
              <a:t> of </a:t>
            </a:r>
            <a:r>
              <a:rPr lang="it-IT" sz="2400" b="1" dirty="0" err="1"/>
              <a:t>findings</a:t>
            </a:r>
            <a:endParaRPr lang="it-IT" sz="2400" b="1" dirty="0"/>
          </a:p>
        </p:txBody>
      </p:sp>
    </p:spTree>
    <p:extLst>
      <p:ext uri="{BB962C8B-B14F-4D97-AF65-F5344CB8AC3E}">
        <p14:creationId xmlns:p14="http://schemas.microsoft.com/office/powerpoint/2010/main" val="424592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r>
              <a:rPr lang="en-GB" sz="2400" dirty="0">
                <a:cs typeface="Times New Roman"/>
              </a:rPr>
              <a:t>Sometimes systems use concepts or words that do not find their mirror ones in other systems, as they do not belong to their legal categories or legal vocabulary (e.g. equity, tzar </a:t>
            </a:r>
            <a:r>
              <a:rPr lang="mr-IN" sz="2400" dirty="0">
                <a:cs typeface="Times New Roman"/>
              </a:rPr>
              <a:t>…</a:t>
            </a:r>
            <a:r>
              <a:rPr lang="it-IT" sz="2400" dirty="0">
                <a:cs typeface="Times New Roman"/>
              </a:rPr>
              <a:t>). </a:t>
            </a:r>
            <a:r>
              <a:rPr lang="en-GB" sz="2400" dirty="0">
                <a:cs typeface="Times New Roman"/>
              </a:rPr>
              <a:t>What must be borne in mind is that legal concepts belong to two systems: the linguistic and the legal one.</a:t>
            </a:r>
          </a:p>
          <a:p>
            <a:pPr algn="just"/>
            <a:endParaRPr lang="en-GB" sz="2400" dirty="0">
              <a:cs typeface="Times New Roman"/>
            </a:endParaRPr>
          </a:p>
          <a:p>
            <a:pPr marL="0" indent="0" algn="just">
              <a:buNone/>
            </a:pPr>
            <a:r>
              <a:rPr lang="en-GB" sz="2400" b="1" dirty="0">
                <a:cs typeface="Times New Roman"/>
              </a:rPr>
              <a:t>Problems of translation: </a:t>
            </a:r>
            <a:r>
              <a:rPr lang="en-GB" sz="2400" dirty="0">
                <a:cs typeface="Times New Roman"/>
              </a:rPr>
              <a:t>different systems have different linguistic structures and different rhetoric figures (e.g. contract and </a:t>
            </a:r>
            <a:r>
              <a:rPr lang="en-GB" sz="2400" i="1" dirty="0" err="1">
                <a:cs typeface="Times New Roman"/>
              </a:rPr>
              <a:t>contrat</a:t>
            </a:r>
            <a:r>
              <a:rPr lang="en-GB" sz="2400" dirty="0">
                <a:cs typeface="Times New Roman"/>
              </a:rPr>
              <a:t>) and they are full of false friends and traps</a:t>
            </a:r>
            <a:endParaRPr lang="en-GB" sz="2400" b="1" dirty="0">
              <a:cs typeface="Times New Roman"/>
            </a:endParaRP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25</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Language-</a:t>
            </a:r>
            <a:r>
              <a:rPr lang="it-IT" sz="2400" b="1" dirty="0" err="1"/>
              <a:t>related</a:t>
            </a:r>
            <a:r>
              <a:rPr lang="it-IT" sz="2400" b="1" dirty="0"/>
              <a:t> </a:t>
            </a:r>
            <a:r>
              <a:rPr lang="it-IT" sz="2400" b="1" dirty="0" err="1"/>
              <a:t>criticalities</a:t>
            </a:r>
            <a:endParaRPr lang="it-IT" sz="2400" b="1" dirty="0"/>
          </a:p>
        </p:txBody>
      </p:sp>
    </p:spTree>
    <p:extLst>
      <p:ext uri="{BB962C8B-B14F-4D97-AF65-F5344CB8AC3E}">
        <p14:creationId xmlns:p14="http://schemas.microsoft.com/office/powerpoint/2010/main" val="146829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400" dirty="0">
              <a:cs typeface="Times New Roman"/>
            </a:endParaRPr>
          </a:p>
          <a:p>
            <a:pPr algn="just"/>
            <a:r>
              <a:rPr lang="en-GB" sz="2400" dirty="0">
                <a:cs typeface="Times New Roman"/>
              </a:rPr>
              <a:t>Sometimes it is better not to translate the concept, leave it in its original language</a:t>
            </a:r>
          </a:p>
          <a:p>
            <a:pPr algn="just"/>
            <a:r>
              <a:rPr lang="en-GB" sz="2400" dirty="0">
                <a:cs typeface="Times New Roman"/>
              </a:rPr>
              <a:t>Sometimes there is a semantic and conceptual correspondence</a:t>
            </a:r>
          </a:p>
          <a:p>
            <a:pPr algn="just"/>
            <a:r>
              <a:rPr lang="en-GB" sz="2400" dirty="0">
                <a:cs typeface="Times New Roman"/>
              </a:rPr>
              <a:t>Sometimes it is necessary to measure the divergence in meaning and assess whether it undermines the understanding of the concept</a:t>
            </a:r>
          </a:p>
          <a:p>
            <a:pPr algn="just"/>
            <a:r>
              <a:rPr lang="en-GB" sz="2400" dirty="0">
                <a:cs typeface="Times New Roman"/>
              </a:rPr>
              <a:t>Sometimes a neologism is needed</a:t>
            </a: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26</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GOLDEN RULES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Possible</a:t>
            </a:r>
            <a:r>
              <a:rPr lang="it-IT" sz="2400" b="1" dirty="0"/>
              <a:t> </a:t>
            </a:r>
            <a:r>
              <a:rPr lang="it-IT" sz="2400" b="1" dirty="0" err="1"/>
              <a:t>solutions</a:t>
            </a:r>
            <a:r>
              <a:rPr lang="it-IT" sz="2400" b="1" dirty="0"/>
              <a:t> to </a:t>
            </a:r>
            <a:r>
              <a:rPr lang="it-IT" sz="2400" b="1" dirty="0" err="1"/>
              <a:t>translation</a:t>
            </a:r>
            <a:r>
              <a:rPr lang="it-IT" sz="2400" b="1" dirty="0"/>
              <a:t> </a:t>
            </a:r>
            <a:r>
              <a:rPr lang="it-IT" sz="2400" b="1" dirty="0" err="1"/>
              <a:t>problems</a:t>
            </a:r>
            <a:endParaRPr lang="it-IT" sz="2400" b="1" dirty="0"/>
          </a:p>
        </p:txBody>
      </p:sp>
    </p:spTree>
    <p:extLst>
      <p:ext uri="{BB962C8B-B14F-4D97-AF65-F5344CB8AC3E}">
        <p14:creationId xmlns:p14="http://schemas.microsoft.com/office/powerpoint/2010/main" val="2346980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comparative </a:t>
            </a:r>
            <a:r>
              <a:rPr lang="it-IT" dirty="0" err="1"/>
              <a:t>method</a:t>
            </a:r>
            <a:endParaRPr lang="it-IT" dirty="0"/>
          </a:p>
        </p:txBody>
      </p:sp>
      <p:sp>
        <p:nvSpPr>
          <p:cNvPr id="3" name="Segnaposto testo 2"/>
          <p:cNvSpPr>
            <a:spLocks noGrp="1"/>
          </p:cNvSpPr>
          <p:nvPr>
            <p:ph type="body" idx="1"/>
          </p:nvPr>
        </p:nvSpPr>
        <p:spPr/>
        <p:txBody>
          <a:bodyPr/>
          <a:lstStyle/>
          <a:p>
            <a:r>
              <a:rPr lang="it-IT" dirty="0"/>
              <a:t>Benefits and </a:t>
            </a:r>
            <a:r>
              <a:rPr lang="it-IT" dirty="0" err="1"/>
              <a:t>practical</a:t>
            </a:r>
            <a:r>
              <a:rPr lang="it-IT" dirty="0"/>
              <a:t> </a:t>
            </a:r>
            <a:r>
              <a:rPr lang="it-IT" dirty="0" err="1"/>
              <a:t>applications</a:t>
            </a:r>
            <a:endParaRPr lang="it-IT" dirty="0"/>
          </a:p>
        </p:txBody>
      </p:sp>
    </p:spTree>
    <p:extLst>
      <p:ext uri="{BB962C8B-B14F-4D97-AF65-F5344CB8AC3E}">
        <p14:creationId xmlns:p14="http://schemas.microsoft.com/office/powerpoint/2010/main" val="439218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400" dirty="0">
              <a:cs typeface="Times New Roman"/>
            </a:endParaRPr>
          </a:p>
          <a:p>
            <a:pPr marL="0" indent="0" algn="just">
              <a:buNone/>
            </a:pPr>
            <a:r>
              <a:rPr lang="en-GB" sz="2400" dirty="0">
                <a:cs typeface="Times New Roman"/>
              </a:rPr>
              <a:t>Legislators have found that on many matters good laws cannot be produced without the assistance of comparative law, whether in the form of general studies or of reports specially prepared in the topic in question.</a:t>
            </a:r>
          </a:p>
          <a:p>
            <a:pPr marL="0" indent="0" algn="just">
              <a:buNone/>
            </a:pPr>
            <a:r>
              <a:rPr lang="en-GB" sz="2400" dirty="0">
                <a:cs typeface="Times New Roman"/>
              </a:rPr>
              <a:t>Instances: XIX century unification of German Law (private law, civil procedure, criminal law, bankruptcy law, court system organisation); dissolution of former Soviet Union countries.</a:t>
            </a:r>
          </a:p>
          <a:p>
            <a:pPr marL="0" indent="0" algn="just">
              <a:buNone/>
            </a:pPr>
            <a:endParaRPr lang="en-GB" sz="2400" dirty="0">
              <a:cs typeface="Times New Roman"/>
            </a:endParaRP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28</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BENEFITS &amp; APPLICATIONS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comparative </a:t>
            </a:r>
            <a:r>
              <a:rPr lang="it-IT" sz="2400" b="1" dirty="0" err="1"/>
              <a:t>method</a:t>
            </a:r>
            <a:r>
              <a:rPr lang="it-IT" sz="2400" b="1" dirty="0"/>
              <a:t> </a:t>
            </a:r>
            <a:r>
              <a:rPr lang="it-IT" sz="2400" b="1" dirty="0" err="1"/>
              <a:t>as</a:t>
            </a:r>
            <a:r>
              <a:rPr lang="it-IT" sz="2400" b="1" dirty="0"/>
              <a:t> an </a:t>
            </a:r>
            <a:r>
              <a:rPr lang="it-IT" sz="2400" b="1" dirty="0" err="1"/>
              <a:t>aid</a:t>
            </a:r>
            <a:r>
              <a:rPr lang="it-IT" sz="2400" b="1" dirty="0"/>
              <a:t> to the legislator</a:t>
            </a:r>
          </a:p>
        </p:txBody>
      </p:sp>
    </p:spTree>
    <p:extLst>
      <p:ext uri="{BB962C8B-B14F-4D97-AF65-F5344CB8AC3E}">
        <p14:creationId xmlns:p14="http://schemas.microsoft.com/office/powerpoint/2010/main" val="1061577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r>
              <a:rPr lang="en-GB" sz="2000" b="1" dirty="0">
                <a:cs typeface="Times New Roman"/>
              </a:rPr>
              <a:t>Key question:</a:t>
            </a:r>
            <a:r>
              <a:rPr lang="en-GB" sz="2000" dirty="0">
                <a:cs typeface="Times New Roman"/>
              </a:rPr>
              <a:t> are national jurists entitled to a comparative-law-oriented or a harmonisation-oriented interpretation of domestic legislation?</a:t>
            </a:r>
          </a:p>
          <a:p>
            <a:pPr algn="just"/>
            <a:endParaRPr lang="en-GB" sz="2000" dirty="0">
              <a:cs typeface="Times New Roman"/>
            </a:endParaRPr>
          </a:p>
          <a:p>
            <a:pPr marL="0" indent="0" algn="just">
              <a:buNone/>
            </a:pPr>
            <a:r>
              <a:rPr lang="en-GB" sz="2000" b="1" dirty="0">
                <a:cs typeface="Times New Roman"/>
              </a:rPr>
              <a:t>Possible answer</a:t>
            </a:r>
          </a:p>
          <a:p>
            <a:pPr marL="457200" indent="-457200" algn="just">
              <a:buFontTx/>
              <a:buChar char="-"/>
            </a:pPr>
            <a:r>
              <a:rPr lang="en-GB" sz="2000" dirty="0">
                <a:cs typeface="Times New Roman"/>
              </a:rPr>
              <a:t>Such interpretation cannot turn into a circumvention of national law.</a:t>
            </a:r>
          </a:p>
          <a:p>
            <a:pPr marL="457200" indent="-457200" algn="just">
              <a:buFontTx/>
              <a:buChar char="-"/>
            </a:pPr>
            <a:r>
              <a:rPr lang="en-GB" sz="2000" dirty="0">
                <a:cs typeface="Times New Roman"/>
              </a:rPr>
              <a:t>So, jurists are entitled to such interpretation provided that they use it to fill the gaps of domestic law.</a:t>
            </a:r>
          </a:p>
          <a:p>
            <a:pPr marL="457200" indent="-457200" algn="just">
              <a:buFontTx/>
              <a:buChar char="-"/>
            </a:pPr>
            <a:r>
              <a:rPr lang="en-GB" sz="2000" dirty="0">
                <a:cs typeface="Times New Roman"/>
              </a:rPr>
              <a:t>Regardless of gaps, comparative interpretation can always be an argument to select between the two possible meanings of an ambiguous provision.</a:t>
            </a:r>
            <a:endParaRPr lang="it-IT" sz="2000" dirty="0"/>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29</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BENEFITS &amp; APPLICATIONS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comparative </a:t>
            </a:r>
            <a:r>
              <a:rPr lang="it-IT" sz="2400" b="1" dirty="0" err="1"/>
              <a:t>method</a:t>
            </a:r>
            <a:r>
              <a:rPr lang="it-IT" sz="2400" b="1" dirty="0"/>
              <a:t> </a:t>
            </a:r>
            <a:r>
              <a:rPr lang="it-IT" sz="2400" b="1" dirty="0" err="1"/>
              <a:t>as</a:t>
            </a:r>
            <a:r>
              <a:rPr lang="it-IT" sz="2400" b="1" dirty="0"/>
              <a:t> a tool for </a:t>
            </a:r>
            <a:r>
              <a:rPr lang="it-IT" sz="2400" b="1" dirty="0" err="1"/>
              <a:t>interpretation</a:t>
            </a:r>
            <a:endParaRPr lang="it-IT" sz="2400" b="1" dirty="0"/>
          </a:p>
        </p:txBody>
      </p:sp>
    </p:spTree>
    <p:extLst>
      <p:ext uri="{BB962C8B-B14F-4D97-AF65-F5344CB8AC3E}">
        <p14:creationId xmlns:p14="http://schemas.microsoft.com/office/powerpoint/2010/main" val="3245654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spcBef>
                <a:spcPts val="0"/>
              </a:spcBef>
              <a:spcAft>
                <a:spcPts val="1000"/>
              </a:spcAft>
              <a:buNone/>
            </a:pPr>
            <a:endParaRPr lang="en-GB" sz="2400" dirty="0"/>
          </a:p>
          <a:p>
            <a:pPr marL="0" indent="0" algn="just">
              <a:spcBef>
                <a:spcPts val="0"/>
              </a:spcBef>
              <a:spcAft>
                <a:spcPts val="1000"/>
              </a:spcAft>
              <a:buNone/>
            </a:pPr>
            <a:r>
              <a:rPr lang="en-GB" sz="2400" dirty="0"/>
              <a:t>After a first part devoted to the concept of comparative law, to the role of that science and the comparative law method, the course will analyse, in a synchronic and diachronic perspective the distinctive elements of the main legal systems of the world, namely the Western legal tradition, with its paramount distinction between civil law and common law; the Eastern legal tradition and the religion-based legal traditions (Islamic law, African law, Chinese law, Hindu law).</a:t>
            </a:r>
          </a:p>
          <a:p>
            <a:pPr marL="0" indent="0">
              <a:spcBef>
                <a:spcPts val="0"/>
              </a:spcBef>
              <a:spcAft>
                <a:spcPts val="1000"/>
              </a:spcAft>
              <a:buNone/>
            </a:pPr>
            <a:endParaRPr lang="it-IT"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are </a:t>
            </a:r>
            <a:r>
              <a:rPr lang="it-IT" sz="2400" b="1" dirty="0" err="1"/>
              <a:t>we</a:t>
            </a:r>
            <a:r>
              <a:rPr lang="it-IT" sz="2400" b="1" dirty="0"/>
              <a:t> </a:t>
            </a:r>
            <a:r>
              <a:rPr lang="it-IT" sz="2400" b="1" dirty="0" err="1"/>
              <a:t>talking</a:t>
            </a:r>
            <a:r>
              <a:rPr lang="it-IT" sz="2400" b="1" dirty="0"/>
              <a:t> </a:t>
            </a:r>
            <a:r>
              <a:rPr lang="it-IT" sz="2400" b="1" dirty="0" err="1"/>
              <a:t>about</a:t>
            </a:r>
            <a:r>
              <a:rPr lang="it-IT" sz="2400" b="1" dirty="0"/>
              <a:t>?</a:t>
            </a:r>
          </a:p>
        </p:txBody>
      </p:sp>
    </p:spTree>
    <p:extLst>
      <p:ext uri="{BB962C8B-B14F-4D97-AF65-F5344CB8AC3E}">
        <p14:creationId xmlns:p14="http://schemas.microsoft.com/office/powerpoint/2010/main" val="489606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buNone/>
            </a:pPr>
            <a:r>
              <a:rPr lang="en-GB" sz="4400" dirty="0">
                <a:cs typeface="Times New Roman"/>
              </a:rPr>
              <a:t>c</a:t>
            </a:r>
            <a:r>
              <a:rPr lang="en-GB" sz="2400" dirty="0">
                <a:cs typeface="Times New Roman"/>
              </a:rPr>
              <a:t>omparative-law-oriented or harmonisation-oriented interpretation seems to be allowed in some countries*</a:t>
            </a:r>
            <a:endParaRPr lang="en-GB" sz="2400" dirty="0">
              <a:ea typeface="Times New Roman" panose="02020603050405020304" pitchFamily="18" charset="0"/>
              <a:cs typeface="Times New Roman"/>
            </a:endParaRPr>
          </a:p>
          <a:p>
            <a:pPr indent="0" algn="just">
              <a:lnSpc>
                <a:spcPct val="115000"/>
              </a:lnSpc>
              <a:spcAft>
                <a:spcPts val="0"/>
              </a:spcAft>
              <a:buNone/>
            </a:pPr>
            <a:r>
              <a:rPr lang="en-GB" sz="2400" dirty="0">
                <a:ea typeface="Times New Roman" panose="02020603050405020304" pitchFamily="18" charset="0"/>
                <a:cs typeface="Times New Roman"/>
              </a:rPr>
              <a:t>* As to legislation, see the </a:t>
            </a:r>
            <a:r>
              <a:rPr lang="en-GB" sz="2400" dirty="0">
                <a:ea typeface="Times New Roman" panose="02020603050405020304" pitchFamily="18" charset="0"/>
                <a:cs typeface="Times New Roman" panose="02020603050405020304" pitchFamily="18" charset="0"/>
              </a:rPr>
              <a:t>Swiss Civil Code, art. 1, pars 2 e 3: 🇨🇭</a:t>
            </a:r>
            <a:endParaRPr lang="it-IT" sz="2400" dirty="0">
              <a:ea typeface="Times New Roman" panose="02020603050405020304" pitchFamily="18" charset="0"/>
              <a:cs typeface="Times New Roman" panose="02020603050405020304" pitchFamily="18" charset="0"/>
            </a:endParaRPr>
          </a:p>
          <a:p>
            <a:pPr marL="685800" algn="just">
              <a:lnSpc>
                <a:spcPct val="115000"/>
              </a:lnSpc>
              <a:spcAft>
                <a:spcPts val="0"/>
              </a:spcAft>
            </a:pPr>
            <a:r>
              <a:rPr lang="en-GB" sz="2400" dirty="0">
                <a:ea typeface="Times New Roman" panose="02020603050405020304" pitchFamily="18" charset="0"/>
                <a:cs typeface="Times New Roman" panose="02020603050405020304" pitchFamily="18" charset="0"/>
              </a:rPr>
              <a:t>«</a:t>
            </a:r>
            <a:r>
              <a:rPr lang="en-GB" sz="2400" i="1" dirty="0">
                <a:ea typeface="Times New Roman" panose="02020603050405020304" pitchFamily="18" charset="0"/>
                <a:cs typeface="Times New Roman" panose="02020603050405020304" pitchFamily="18" charset="0"/>
              </a:rPr>
              <a:t>if no statutory provisions can be found, the judge must apply customary law, failing which he must decide according to the rule he would, were he a legislator, decide to adopt. In so doing the judge must follow accepted doctrine and tradition</a:t>
            </a:r>
            <a:r>
              <a:rPr lang="en-GB" sz="2400" dirty="0">
                <a:ea typeface="Times New Roman" panose="02020603050405020304" pitchFamily="18" charset="0"/>
                <a:cs typeface="Times New Roman" panose="02020603050405020304" pitchFamily="18" charset="0"/>
              </a:rPr>
              <a:t>».</a:t>
            </a:r>
            <a:endParaRPr lang="it-IT" sz="2400" dirty="0">
              <a:ea typeface="Times New Roman" panose="02020603050405020304" pitchFamily="18" charset="0"/>
              <a:cs typeface="Times New Roman" panose="02020603050405020304" pitchFamily="18" charset="0"/>
            </a:endParaRP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30</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BENEFITS &amp; APPLICATIONS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comparative </a:t>
            </a:r>
            <a:r>
              <a:rPr lang="it-IT" sz="2400" b="1" dirty="0" err="1"/>
              <a:t>method</a:t>
            </a:r>
            <a:r>
              <a:rPr lang="it-IT" sz="2400" b="1" dirty="0"/>
              <a:t> </a:t>
            </a:r>
            <a:r>
              <a:rPr lang="it-IT" sz="2400" b="1" dirty="0" err="1"/>
              <a:t>as</a:t>
            </a:r>
            <a:r>
              <a:rPr lang="it-IT" sz="2400" b="1" dirty="0"/>
              <a:t> a tool for </a:t>
            </a:r>
            <a:r>
              <a:rPr lang="it-IT" sz="2400" b="1" dirty="0" err="1"/>
              <a:t>interpretation</a:t>
            </a:r>
            <a:endParaRPr lang="it-IT" sz="2400" b="1" dirty="0"/>
          </a:p>
        </p:txBody>
      </p:sp>
    </p:spTree>
    <p:extLst>
      <p:ext uri="{BB962C8B-B14F-4D97-AF65-F5344CB8AC3E}">
        <p14:creationId xmlns:p14="http://schemas.microsoft.com/office/powerpoint/2010/main" val="109563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r>
              <a:rPr lang="en-GB" sz="2400" dirty="0">
                <a:cs typeface="Times New Roman"/>
              </a:rPr>
              <a:t>And actually courts do use comparative law as an interpretative tool in many cases, also through the quotation of foreign precedents*</a:t>
            </a:r>
          </a:p>
          <a:p>
            <a:pPr marL="0" indent="0" algn="just">
              <a:buNone/>
            </a:pPr>
            <a:endParaRPr lang="en-GB" sz="2400" dirty="0">
              <a:cs typeface="Times New Roman"/>
            </a:endParaRPr>
          </a:p>
          <a:p>
            <a:pPr marL="0" indent="0" algn="just">
              <a:buNone/>
            </a:pPr>
            <a:r>
              <a:rPr lang="en-GB" sz="2400" dirty="0">
                <a:cs typeface="Times New Roman"/>
              </a:rPr>
              <a:t>See, e.g. the influence of French case-law on the issue of wrongful birth / wrongful life.</a:t>
            </a:r>
          </a:p>
          <a:p>
            <a:pPr marL="0" indent="0" algn="just">
              <a:buNone/>
            </a:pPr>
            <a:r>
              <a:rPr lang="en-GB" sz="2400" dirty="0">
                <a:cs typeface="Times New Roman"/>
              </a:rPr>
              <a:t>Or see the English case </a:t>
            </a:r>
            <a:r>
              <a:rPr lang="en-GB" sz="2400" dirty="0" err="1">
                <a:cs typeface="Times New Roman"/>
              </a:rPr>
              <a:t>Interfoto</a:t>
            </a:r>
            <a:r>
              <a:rPr lang="en-GB" sz="2400" dirty="0">
                <a:cs typeface="Times New Roman"/>
              </a:rPr>
              <a:t> Picture Library v. Stiletto Visual Programmes (available within the course materials), about good faith in precontractual negotiations.</a:t>
            </a:r>
          </a:p>
          <a:p>
            <a:pPr marL="0" indent="0" algn="just">
              <a:buNone/>
            </a:pPr>
            <a:endParaRPr lang="en-GB" sz="2400" dirty="0">
              <a:cs typeface="Times New Roman"/>
            </a:endParaRP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31</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BENEFITS &amp; APPLICATIONS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comparative </a:t>
            </a:r>
            <a:r>
              <a:rPr lang="it-IT" sz="2400" b="1" dirty="0" err="1"/>
              <a:t>method</a:t>
            </a:r>
            <a:r>
              <a:rPr lang="it-IT" sz="2400" b="1" dirty="0"/>
              <a:t> </a:t>
            </a:r>
            <a:r>
              <a:rPr lang="it-IT" sz="2400" b="1" dirty="0" err="1"/>
              <a:t>as</a:t>
            </a:r>
            <a:r>
              <a:rPr lang="it-IT" sz="2400" b="1" dirty="0"/>
              <a:t> a tool for </a:t>
            </a:r>
            <a:r>
              <a:rPr lang="it-IT" sz="2400" b="1" dirty="0" err="1"/>
              <a:t>interpretation</a:t>
            </a:r>
            <a:endParaRPr lang="it-IT" sz="2400" b="1" dirty="0"/>
          </a:p>
        </p:txBody>
      </p:sp>
    </p:spTree>
    <p:extLst>
      <p:ext uri="{BB962C8B-B14F-4D97-AF65-F5344CB8AC3E}">
        <p14:creationId xmlns:p14="http://schemas.microsoft.com/office/powerpoint/2010/main" val="17352589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buNone/>
            </a:pPr>
            <a:endParaRPr lang="en-GB" sz="2400" dirty="0">
              <a:cs typeface="Times New Roman"/>
            </a:endParaRPr>
          </a:p>
          <a:p>
            <a:pPr algn="just">
              <a:lnSpc>
                <a:spcPct val="115000"/>
              </a:lnSpc>
            </a:pPr>
            <a:r>
              <a:rPr lang="en-GB" sz="2400" dirty="0">
                <a:ea typeface="Times New Roman" panose="02020603050405020304" pitchFamily="18" charset="0"/>
                <a:cs typeface="Times New Roman"/>
              </a:rPr>
              <a:t>Improved awareness and respect of other cultures</a:t>
            </a:r>
          </a:p>
          <a:p>
            <a:pPr marL="457200" lvl="0" indent="-457200" algn="just">
              <a:lnSpc>
                <a:spcPct val="115000"/>
              </a:lnSpc>
              <a:buFontTx/>
              <a:buChar char="-"/>
            </a:pPr>
            <a:endParaRPr lang="en-GB" sz="2400" dirty="0">
              <a:ea typeface="Times New Roman" panose="02020603050405020304" pitchFamily="18" charset="0"/>
              <a:cs typeface="Times New Roman"/>
            </a:endParaRPr>
          </a:p>
          <a:p>
            <a:pPr algn="just">
              <a:lnSpc>
                <a:spcPct val="115000"/>
              </a:lnSpc>
            </a:pPr>
            <a:r>
              <a:rPr lang="en-GB" sz="2400" dirty="0">
                <a:ea typeface="Times New Roman" panose="02020603050405020304" pitchFamily="18" charset="0"/>
                <a:cs typeface="Times New Roman" panose="02020603050405020304" pitchFamily="18" charset="0"/>
              </a:rPr>
              <a:t>Better understanding of domestic law</a:t>
            </a:r>
          </a:p>
          <a:p>
            <a:pPr marL="457200" indent="-457200" algn="just">
              <a:lnSpc>
                <a:spcPct val="115000"/>
              </a:lnSpc>
              <a:buFontTx/>
              <a:buChar char="-"/>
            </a:pPr>
            <a:endParaRPr lang="en-GB" sz="2400" dirty="0">
              <a:ea typeface="Times New Roman" panose="02020603050405020304" pitchFamily="18" charset="0"/>
              <a:cs typeface="Times New Roman" panose="02020603050405020304" pitchFamily="18" charset="0"/>
            </a:endParaRPr>
          </a:p>
          <a:p>
            <a:pPr algn="just">
              <a:lnSpc>
                <a:spcPct val="115000"/>
              </a:lnSpc>
            </a:pPr>
            <a:r>
              <a:rPr lang="en-GB" sz="2400" dirty="0">
                <a:ea typeface="Times New Roman" panose="02020603050405020304" pitchFamily="18" charset="0"/>
                <a:cs typeface="Times New Roman" panose="02020603050405020304" pitchFamily="18" charset="0"/>
              </a:rPr>
              <a:t>Learning of practical skills useful for facing the challenges of the globalisation of legal professions.</a:t>
            </a:r>
            <a:endParaRPr lang="en-GB" sz="2400" dirty="0">
              <a:ea typeface="Times New Roman" panose="02020603050405020304" pitchFamily="18" charset="0"/>
              <a:cs typeface="Times New Roman"/>
            </a:endParaRP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32</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BENEFITS &amp; APPLICATIONS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A </a:t>
            </a:r>
            <a:r>
              <a:rPr lang="it-IT" sz="2400" b="1" dirty="0" err="1"/>
              <a:t>fundamental</a:t>
            </a:r>
            <a:r>
              <a:rPr lang="it-IT" sz="2400" b="1" dirty="0"/>
              <a:t> step in </a:t>
            </a:r>
            <a:r>
              <a:rPr lang="it-IT" sz="2400" b="1" dirty="0" err="1"/>
              <a:t>legal</a:t>
            </a:r>
            <a:r>
              <a:rPr lang="it-IT" sz="2400" b="1" dirty="0"/>
              <a:t> </a:t>
            </a:r>
            <a:r>
              <a:rPr lang="it-IT" sz="2400" b="1" dirty="0" err="1"/>
              <a:t>education</a:t>
            </a:r>
            <a:endParaRPr lang="it-IT" sz="2400" b="1" dirty="0"/>
          </a:p>
        </p:txBody>
      </p:sp>
    </p:spTree>
    <p:extLst>
      <p:ext uri="{BB962C8B-B14F-4D97-AF65-F5344CB8AC3E}">
        <p14:creationId xmlns:p14="http://schemas.microsoft.com/office/powerpoint/2010/main" val="3093134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0" algn="just">
              <a:lnSpc>
                <a:spcPct val="115000"/>
              </a:lnSpc>
            </a:pPr>
            <a:endParaRPr lang="en-GB" sz="2400">
              <a:ea typeface="Times New Roman" panose="02020603050405020304" pitchFamily="18" charset="0"/>
              <a:cs typeface="Times New Roman"/>
            </a:endParaRPr>
          </a:p>
          <a:p>
            <a:pPr lvl="0" algn="just">
              <a:lnSpc>
                <a:spcPct val="115000"/>
              </a:lnSpc>
            </a:pPr>
            <a:r>
              <a:rPr lang="en-GB" sz="2400">
                <a:ea typeface="Times New Roman" panose="02020603050405020304" pitchFamily="18" charset="0"/>
                <a:cs typeface="Times New Roman"/>
              </a:rPr>
              <a:t>In </a:t>
            </a:r>
            <a:r>
              <a:rPr lang="en-GB" sz="2400" dirty="0">
                <a:ea typeface="Times New Roman" panose="02020603050405020304" pitchFamily="18" charset="0"/>
                <a:cs typeface="Times New Roman"/>
              </a:rPr>
              <a:t>identifying the real and apparent convergences and divergences among the various legal systems and reporting them, comparative law experts play a paramount role in promoting the unification and harmonisation of law.</a:t>
            </a:r>
          </a:p>
          <a:p>
            <a:pPr lvl="0" algn="just">
              <a:lnSpc>
                <a:spcPct val="115000"/>
              </a:lnSpc>
            </a:pPr>
            <a:endParaRPr lang="en-GB" sz="2400" dirty="0">
              <a:ea typeface="Times New Roman" panose="02020603050405020304" pitchFamily="18" charset="0"/>
              <a:cs typeface="Times New Roman"/>
            </a:endParaRPr>
          </a:p>
          <a:p>
            <a:pPr lvl="0" algn="just">
              <a:lnSpc>
                <a:spcPct val="115000"/>
              </a:lnSpc>
            </a:pPr>
            <a:r>
              <a:rPr lang="en-GB" sz="2400" dirty="0">
                <a:ea typeface="Times New Roman" panose="02020603050405020304" pitchFamily="18" charset="0"/>
                <a:cs typeface="Times New Roman"/>
              </a:rPr>
              <a:t>Think of scholarly initiatives like </a:t>
            </a:r>
            <a:r>
              <a:rPr lang="en-GB" sz="2400" dirty="0" err="1">
                <a:ea typeface="Times New Roman" panose="02020603050405020304" pitchFamily="18" charset="0"/>
                <a:cs typeface="Times New Roman"/>
              </a:rPr>
              <a:t>Unidroit</a:t>
            </a:r>
            <a:r>
              <a:rPr lang="en-GB" sz="2400" dirty="0">
                <a:ea typeface="Times New Roman" panose="02020603050405020304" pitchFamily="18" charset="0"/>
                <a:cs typeface="Times New Roman"/>
              </a:rPr>
              <a:t> or PECL or UNCITRAL or the Common Core; or think of the CISG Advisory Council or the Lawyer Linguists working at the European Union.</a:t>
            </a:r>
          </a:p>
          <a:p>
            <a:pPr marL="0" indent="0" algn="just">
              <a:buNone/>
            </a:pPr>
            <a:endParaRPr lang="en-GB" sz="2400" dirty="0">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33</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COMPARATIVE METHOD: BENEFITS &amp; APPLICATIONS</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A tool for </a:t>
            </a:r>
            <a:r>
              <a:rPr lang="it-IT" sz="2400" b="1" dirty="0" err="1"/>
              <a:t>law</a:t>
            </a:r>
            <a:r>
              <a:rPr lang="it-IT" sz="2400" b="1" dirty="0"/>
              <a:t> </a:t>
            </a:r>
            <a:r>
              <a:rPr lang="it-IT" sz="2400" b="1" dirty="0" err="1"/>
              <a:t>unification</a:t>
            </a:r>
            <a:r>
              <a:rPr lang="it-IT" sz="2400" b="1" dirty="0"/>
              <a:t> or </a:t>
            </a:r>
            <a:r>
              <a:rPr lang="it-IT" sz="2400" b="1" dirty="0" err="1"/>
              <a:t>harmonisation</a:t>
            </a:r>
            <a:endParaRPr lang="it-IT" sz="2400" b="1" dirty="0"/>
          </a:p>
        </p:txBody>
      </p:sp>
    </p:spTree>
    <p:extLst>
      <p:ext uri="{BB962C8B-B14F-4D97-AF65-F5344CB8AC3E}">
        <p14:creationId xmlns:p14="http://schemas.microsoft.com/office/powerpoint/2010/main" val="3461103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p:txBody>
          <a:bodyPr/>
          <a:lstStyle/>
          <a:p>
            <a:r>
              <a:rPr lang="it-IT" dirty="0"/>
              <a:t>Email: </a:t>
            </a:r>
            <a:r>
              <a:rPr lang="it-IT" dirty="0">
                <a:hlinkClick r:id="rId2"/>
              </a:rPr>
              <a:t>lcoppo1@lumsa.it</a:t>
            </a:r>
            <a:endParaRPr lang="it-IT" dirty="0"/>
          </a:p>
          <a:p>
            <a:r>
              <a:rPr lang="it-IT" dirty="0">
                <a:hlinkClick r:id="rId3"/>
              </a:rPr>
              <a:t>lcoppo@univ-catholyon.f</a:t>
            </a:r>
            <a:endParaRPr lang="it-IT" dirty="0"/>
          </a:p>
          <a:p>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spcBef>
                <a:spcPts val="0"/>
              </a:spcBef>
              <a:spcAft>
                <a:spcPts val="1000"/>
              </a:spcAft>
              <a:buNone/>
            </a:pPr>
            <a:endParaRPr lang="en-GB" sz="2400" dirty="0"/>
          </a:p>
          <a:p>
            <a:pPr algn="just"/>
            <a:r>
              <a:rPr lang="en-GB" sz="2400" dirty="0">
                <a:solidFill>
                  <a:srgbClr val="323232"/>
                </a:solidFill>
                <a:cs typeface="Times New Roman"/>
              </a:rPr>
              <a:t>The technological revolution reduced the physical distance among countries, encouraging people to travel cross-borders </a:t>
            </a:r>
          </a:p>
          <a:p>
            <a:pPr algn="just"/>
            <a:r>
              <a:rPr lang="en-GB" sz="2400" dirty="0">
                <a:solidFill>
                  <a:srgbClr val="323232"/>
                </a:solidFill>
                <a:cs typeface="Times New Roman"/>
              </a:rPr>
              <a:t>The digital revolution increased the transnational dimension of exchanges.</a:t>
            </a:r>
          </a:p>
          <a:p>
            <a:pPr marL="0" indent="0" algn="just">
              <a:buNone/>
            </a:pPr>
            <a:endParaRPr lang="en-GB" sz="2400" dirty="0">
              <a:solidFill>
                <a:srgbClr val="323232"/>
              </a:solidFill>
              <a:cs typeface="Times New Roman"/>
            </a:endParaRPr>
          </a:p>
          <a:p>
            <a:pPr marL="0" indent="0" algn="ctr">
              <a:buNone/>
            </a:pPr>
            <a:r>
              <a:rPr lang="en-GB" sz="2400" dirty="0">
                <a:solidFill>
                  <a:srgbClr val="323232"/>
                </a:solidFill>
                <a:cs typeface="Times New Roman"/>
              </a:rPr>
              <a:t>⚖️ LAW GLOBALISATION 🌏</a:t>
            </a:r>
          </a:p>
          <a:p>
            <a:pPr marL="0" indent="0" algn="just">
              <a:spcBef>
                <a:spcPts val="0"/>
              </a:spcBef>
              <a:spcAft>
                <a:spcPts val="1000"/>
              </a:spcAft>
              <a:buNone/>
            </a:pPr>
            <a:endParaRPr lang="it-IT" dirty="0"/>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for?</a:t>
            </a:r>
          </a:p>
        </p:txBody>
      </p:sp>
    </p:spTree>
    <p:extLst>
      <p:ext uri="{BB962C8B-B14F-4D97-AF65-F5344CB8AC3E}">
        <p14:creationId xmlns:p14="http://schemas.microsoft.com/office/powerpoint/2010/main" val="3567020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400" dirty="0">
              <a:solidFill>
                <a:srgbClr val="323232"/>
              </a:solidFill>
              <a:cs typeface="Times New Roman"/>
            </a:endParaRPr>
          </a:p>
          <a:p>
            <a:pPr algn="just"/>
            <a:r>
              <a:rPr lang="en-GB" sz="2400" dirty="0">
                <a:solidFill>
                  <a:srgbClr val="323232"/>
                </a:solidFill>
                <a:cs typeface="Times New Roman"/>
              </a:rPr>
              <a:t>Circulation of laws (the so-called legal transplants)</a:t>
            </a:r>
          </a:p>
          <a:p>
            <a:pPr algn="just"/>
            <a:r>
              <a:rPr lang="en-GB" sz="2400" dirty="0">
                <a:solidFill>
                  <a:srgbClr val="323232"/>
                </a:solidFill>
                <a:cs typeface="Times New Roman"/>
              </a:rPr>
              <a:t>Need for uniformity and harmonisation</a:t>
            </a:r>
          </a:p>
          <a:p>
            <a:pPr algn="just"/>
            <a:r>
              <a:rPr lang="en-GB" sz="2400" dirty="0">
                <a:solidFill>
                  <a:srgbClr val="323232"/>
                </a:solidFill>
                <a:cs typeface="Times New Roman"/>
              </a:rPr>
              <a:t>Sources pluralism and complexity</a:t>
            </a:r>
          </a:p>
          <a:p>
            <a:pPr algn="just"/>
            <a:r>
              <a:rPr lang="en-GB" sz="2400" dirty="0">
                <a:solidFill>
                  <a:srgbClr val="323232"/>
                </a:solidFill>
                <a:cs typeface="Times New Roman"/>
              </a:rPr>
              <a:t>Circulation of contractual models (‘alien contracts’)</a:t>
            </a:r>
          </a:p>
          <a:p>
            <a:pPr algn="just"/>
            <a:r>
              <a:rPr lang="en-GB" sz="2400" dirty="0">
                <a:solidFill>
                  <a:srgbClr val="323232"/>
                </a:solidFill>
                <a:cs typeface="Times New Roman"/>
              </a:rPr>
              <a:t>Transfer of functions from the State to the Market</a:t>
            </a:r>
          </a:p>
          <a:p>
            <a:pPr algn="just"/>
            <a:r>
              <a:rPr lang="en-GB" sz="2400" dirty="0">
                <a:solidFill>
                  <a:srgbClr val="323232"/>
                </a:solidFill>
                <a:cs typeface="Times New Roman"/>
              </a:rPr>
              <a:t>Creation of a ‘third legal order’ named </a:t>
            </a:r>
            <a:r>
              <a:rPr lang="en-GB" sz="2400" i="1" dirty="0">
                <a:solidFill>
                  <a:srgbClr val="323232"/>
                </a:solidFill>
                <a:cs typeface="Times New Roman"/>
              </a:rPr>
              <a:t>lex </a:t>
            </a:r>
            <a:r>
              <a:rPr lang="en-GB" sz="2400" i="1" dirty="0" err="1">
                <a:solidFill>
                  <a:srgbClr val="323232"/>
                </a:solidFill>
                <a:cs typeface="Times New Roman"/>
              </a:rPr>
              <a:t>mercatoria</a:t>
            </a:r>
            <a:endParaRPr lang="en-GB" sz="2400" i="1" dirty="0">
              <a:solidFill>
                <a:srgbClr val="323232"/>
              </a:solidFill>
              <a:cs typeface="Times New Roman"/>
            </a:endParaRPr>
          </a:p>
          <a:p>
            <a:pPr algn="just"/>
            <a:r>
              <a:rPr lang="en-GB" sz="2400" dirty="0">
                <a:solidFill>
                  <a:srgbClr val="323232"/>
                </a:solidFill>
                <a:cs typeface="Times New Roman"/>
              </a:rPr>
              <a:t>Cultural cross-contamination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for?</a:t>
            </a:r>
          </a:p>
        </p:txBody>
      </p:sp>
    </p:spTree>
    <p:extLst>
      <p:ext uri="{BB962C8B-B14F-4D97-AF65-F5344CB8AC3E}">
        <p14:creationId xmlns:p14="http://schemas.microsoft.com/office/powerpoint/2010/main" val="3879429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400" dirty="0">
              <a:solidFill>
                <a:srgbClr val="323232"/>
              </a:solidFill>
              <a:cs typeface="Times New Roman"/>
            </a:endParaRPr>
          </a:p>
          <a:p>
            <a:pPr algn="just"/>
            <a:r>
              <a:rPr lang="en-GB" sz="3200" dirty="0">
                <a:solidFill>
                  <a:srgbClr val="323232"/>
                </a:solidFill>
                <a:cs typeface="Times New Roman"/>
              </a:rPr>
              <a:t>Providing knowledge 🧐</a:t>
            </a:r>
          </a:p>
          <a:p>
            <a:pPr algn="just"/>
            <a:r>
              <a:rPr lang="en-GB" sz="3200" dirty="0">
                <a:solidFill>
                  <a:srgbClr val="323232"/>
                </a:solidFill>
                <a:cs typeface="Times New Roman"/>
              </a:rPr>
              <a:t>Extending and enriching the ‘supply of solutions’ 🍰      🎂</a:t>
            </a:r>
          </a:p>
          <a:p>
            <a:pPr algn="just"/>
            <a:r>
              <a:rPr lang="en-GB" sz="3200" dirty="0">
                <a:solidFill>
                  <a:srgbClr val="323232"/>
                </a:solidFill>
                <a:cs typeface="Times New Roman"/>
              </a:rPr>
              <a:t>Improving the scholars’ critical capacity to find the best one 🔍 💡</a:t>
            </a:r>
          </a:p>
          <a:p>
            <a:pPr mar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for?</a:t>
            </a:r>
          </a:p>
        </p:txBody>
      </p:sp>
    </p:spTree>
    <p:extLst>
      <p:ext uri="{BB962C8B-B14F-4D97-AF65-F5344CB8AC3E}">
        <p14:creationId xmlns:p14="http://schemas.microsoft.com/office/powerpoint/2010/main" val="51740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400" dirty="0">
              <a:solidFill>
                <a:srgbClr val="323232"/>
              </a:solidFill>
              <a:cs typeface="Times New Roman"/>
            </a:endParaRPr>
          </a:p>
          <a:p>
            <a:pPr algn="just"/>
            <a:r>
              <a:rPr lang="en-GB" sz="2800" dirty="0">
                <a:solidFill>
                  <a:srgbClr val="323232"/>
                </a:solidFill>
                <a:cs typeface="Times New Roman"/>
              </a:rPr>
              <a:t>an aid to the legislator</a:t>
            </a:r>
          </a:p>
          <a:p>
            <a:pPr algn="just"/>
            <a:r>
              <a:rPr lang="en-GB" sz="2800" dirty="0">
                <a:solidFill>
                  <a:srgbClr val="323232"/>
                </a:solidFill>
                <a:cs typeface="Times New Roman"/>
              </a:rPr>
              <a:t>a useful tool of construction</a:t>
            </a:r>
          </a:p>
          <a:p>
            <a:pPr algn="just"/>
            <a:r>
              <a:rPr lang="en-GB" sz="2800" dirty="0">
                <a:solidFill>
                  <a:srgbClr val="323232"/>
                </a:solidFill>
                <a:cs typeface="Times New Roman"/>
              </a:rPr>
              <a:t>a fundamental step of legal education</a:t>
            </a:r>
          </a:p>
          <a:p>
            <a:pPr algn="just"/>
            <a:r>
              <a:rPr lang="en-GB" sz="2800" dirty="0">
                <a:solidFill>
                  <a:srgbClr val="323232"/>
                </a:solidFill>
                <a:cs typeface="Times New Roman"/>
              </a:rPr>
              <a:t>a tool for law unification and harmonisation</a:t>
            </a:r>
          </a:p>
          <a:p>
            <a:pPr algn="just"/>
            <a:r>
              <a:rPr lang="en-GB" sz="2800" dirty="0">
                <a:solidFill>
                  <a:srgbClr val="323232"/>
                </a:solidFill>
                <a:cs typeface="Times New Roman"/>
              </a:rPr>
              <a:t>a glimpse into the common roots of the European legal tradition</a:t>
            </a:r>
          </a:p>
          <a:p>
            <a:pPr mar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for?</a:t>
            </a:r>
          </a:p>
        </p:txBody>
      </p:sp>
      <p:pic>
        <p:nvPicPr>
          <p:cNvPr id="2" name="Immagine 1" descr="Immagine che contiene sipario, arredamento, trasporto, mongolfiera&#10;&#10;Descrizione generata automaticamente">
            <a:extLst>
              <a:ext uri="{FF2B5EF4-FFF2-40B4-BE49-F238E27FC236}">
                <a16:creationId xmlns:a16="http://schemas.microsoft.com/office/drawing/2014/main" id="{FA309C4C-420D-5952-0250-C0E6755078F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958779" y="1430581"/>
            <a:ext cx="2406999" cy="1296144"/>
          </a:xfrm>
          <a:prstGeom prst="rect">
            <a:avLst/>
          </a:prstGeom>
        </p:spPr>
      </p:pic>
    </p:spTree>
    <p:extLst>
      <p:ext uri="{BB962C8B-B14F-4D97-AF65-F5344CB8AC3E}">
        <p14:creationId xmlns:p14="http://schemas.microsoft.com/office/powerpoint/2010/main" val="1935766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1"/>
            <a:endParaRPr lang="en-GB" sz="2800" dirty="0"/>
          </a:p>
          <a:p>
            <a:pPr lvl="1"/>
            <a:r>
              <a:rPr lang="en-GB" sz="2800" dirty="0"/>
              <a:t>Develop legal English skills</a:t>
            </a:r>
          </a:p>
          <a:p>
            <a:pPr lvl="1"/>
            <a:endParaRPr lang="en-US" sz="2800" dirty="0"/>
          </a:p>
          <a:p>
            <a:pPr lvl="1"/>
            <a:r>
              <a:rPr lang="en-GB" sz="2800" dirty="0"/>
              <a:t>Learn the methods of macro and micro comparison</a:t>
            </a:r>
          </a:p>
          <a:p>
            <a:pPr marL="457200" lvl="1" indent="0">
              <a:buNone/>
            </a:pPr>
            <a:endParaRPr lang="en-US" sz="2800" dirty="0"/>
          </a:p>
          <a:p>
            <a:pPr lvl="1"/>
            <a:r>
              <a:rPr lang="en-GB" sz="2800" dirty="0"/>
              <a:t>Become familiar with the main legal formants influencing the evolution of private law</a:t>
            </a:r>
            <a:endParaRPr lang="en-US" sz="2800" dirty="0"/>
          </a:p>
          <a:p>
            <a:pPr lvl="1"/>
            <a:endParaRPr lang="en-GB" sz="2400" dirty="0"/>
          </a:p>
          <a:p>
            <a:pPr lvl="1"/>
            <a:r>
              <a:rPr lang="en-GB" sz="2800" dirty="0"/>
              <a:t>Develop sensitivity for law harmonization</a:t>
            </a:r>
            <a:endParaRPr lang="en-US" sz="2800" dirty="0"/>
          </a:p>
          <a:p>
            <a:pPr mar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do I </a:t>
            </a:r>
            <a:r>
              <a:rPr lang="it-IT" sz="2400" b="1" dirty="0" err="1"/>
              <a:t>expect</a:t>
            </a:r>
            <a:r>
              <a:rPr lang="it-IT" sz="2400" b="1" dirty="0"/>
              <a:t> from </a:t>
            </a:r>
            <a:r>
              <a:rPr lang="it-IT" sz="2400" b="1" dirty="0" err="1"/>
              <a:t>you</a:t>
            </a:r>
            <a:r>
              <a:rPr lang="it-IT" sz="2400" b="1" dirty="0"/>
              <a:t>?</a:t>
            </a:r>
          </a:p>
        </p:txBody>
      </p:sp>
    </p:spTree>
    <p:extLst>
      <p:ext uri="{BB962C8B-B14F-4D97-AF65-F5344CB8AC3E}">
        <p14:creationId xmlns:p14="http://schemas.microsoft.com/office/powerpoint/2010/main" val="439736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1"/>
            <a:endParaRPr lang="en-GB" sz="2800" dirty="0"/>
          </a:p>
          <a:p>
            <a:pPr lvl="0"/>
            <a:r>
              <a:rPr lang="en-US" sz="2800" dirty="0"/>
              <a:t>Dialogue and discussion; care for legal reasoning and critical thinking</a:t>
            </a:r>
          </a:p>
          <a:p>
            <a:pPr lvl="0"/>
            <a:r>
              <a:rPr lang="en-US" sz="2800" dirty="0"/>
              <a:t>Accuracy in the legal vocabulary</a:t>
            </a:r>
          </a:p>
          <a:p>
            <a:pPr lvl="0"/>
            <a:r>
              <a:rPr lang="en-US" sz="2800" dirty="0"/>
              <a:t>Understanding of possible language and law related difficulties</a:t>
            </a:r>
          </a:p>
          <a:p>
            <a:pPr lvl="0"/>
            <a:r>
              <a:rPr lang="en-US" sz="2800" dirty="0"/>
              <a:t>Monitoring and mentoring</a:t>
            </a:r>
          </a:p>
          <a:p>
            <a:pPr lvl="1"/>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COURSE IN A NUTSHELL</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can </a:t>
            </a:r>
            <a:r>
              <a:rPr lang="it-IT" sz="2400" b="1" dirty="0" err="1"/>
              <a:t>you</a:t>
            </a:r>
            <a:r>
              <a:rPr lang="it-IT" sz="2400" b="1" dirty="0"/>
              <a:t> </a:t>
            </a:r>
            <a:r>
              <a:rPr lang="it-IT" sz="2400" b="1" dirty="0" err="1"/>
              <a:t>expect</a:t>
            </a:r>
            <a:r>
              <a:rPr lang="it-IT" sz="2400" b="1" dirty="0"/>
              <a:t> from me?</a:t>
            </a:r>
          </a:p>
        </p:txBody>
      </p:sp>
    </p:spTree>
    <p:extLst>
      <p:ext uri="{BB962C8B-B14F-4D97-AF65-F5344CB8AC3E}">
        <p14:creationId xmlns:p14="http://schemas.microsoft.com/office/powerpoint/2010/main" val="4107557526"/>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TotalTime>
  <Words>2164</Words>
  <Application>Microsoft Macintosh PowerPoint</Application>
  <PresentationFormat>Presentazione su schermo (4:3)</PresentationFormat>
  <Paragraphs>242</Paragraphs>
  <Slides>34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34</vt:i4>
      </vt:variant>
    </vt:vector>
  </HeadingPairs>
  <TitlesOfParts>
    <vt:vector size="38" baseType="lpstr">
      <vt:lpstr>Arial</vt:lpstr>
      <vt:lpstr>Calibri</vt:lpstr>
      <vt:lpstr>Wingdings</vt:lpstr>
      <vt:lpstr>Tema di Office</vt:lpstr>
      <vt:lpstr>Comparative Law</vt:lpstr>
      <vt:lpstr>THE COURSE IN A NUTSHELL</vt:lpstr>
      <vt:lpstr>THE COURSE IN A NUTSHELL</vt:lpstr>
      <vt:lpstr>THE COURSE IN A NUTSHELL</vt:lpstr>
      <vt:lpstr>THE COURSE IN A NUTSHELL</vt:lpstr>
      <vt:lpstr>THE COURSE IN A NUTSHELL</vt:lpstr>
      <vt:lpstr>THE COURSE IN A NUTSHELL</vt:lpstr>
      <vt:lpstr>THE COURSE IN A NUTSHELL</vt:lpstr>
      <vt:lpstr>THE COURSE IN A NUTSHELL</vt:lpstr>
      <vt:lpstr>Presentazione standard di PowerPoint</vt:lpstr>
      <vt:lpstr>The comparative method</vt:lpstr>
      <vt:lpstr>THE COMPARATIVE METHOD</vt:lpstr>
      <vt:lpstr>THE COMPARATIVE METHOD</vt:lpstr>
      <vt:lpstr>THE COMPARATIVE METHOD</vt:lpstr>
      <vt:lpstr>THE COMPARATIVE METHOD</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 GOLDEN RULES</vt:lpstr>
      <vt:lpstr>The comparative method</vt:lpstr>
      <vt:lpstr>THE COMPARATIVE METHOD: BENEFITS &amp; APPLICATIONS</vt:lpstr>
      <vt:lpstr>THE COMPARATIVE METHOD: BENEFITS &amp; APPLICATIONS</vt:lpstr>
      <vt:lpstr>THE COMPARATIVE METHOD: BENEFITS &amp; APPLICATIONS</vt:lpstr>
      <vt:lpstr>THE COMPARATIVE METHOD: BENEFITS &amp; APPLICATIONS</vt:lpstr>
      <vt:lpstr>THE COMPARATIVE METHOD: BENEFITS &amp; APPLICATIONS</vt:lpstr>
      <vt:lpstr>THE COMPARATIVE METHOD: BENEFITS &amp; APPLICATIONS</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9</cp:revision>
  <dcterms:created xsi:type="dcterms:W3CDTF">2017-12-18T16:16:39Z</dcterms:created>
  <dcterms:modified xsi:type="dcterms:W3CDTF">2023-02-27T13:24:32Z</dcterms:modified>
</cp:coreProperties>
</file>