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handoutMasterIdLst>
    <p:handoutMasterId r:id="rId40"/>
  </p:handoutMasterIdLst>
  <p:sldIdLst>
    <p:sldId id="256" r:id="rId2"/>
    <p:sldId id="262" r:id="rId3"/>
    <p:sldId id="312" r:id="rId4"/>
    <p:sldId id="313" r:id="rId5"/>
    <p:sldId id="314" r:id="rId6"/>
    <p:sldId id="315" r:id="rId7"/>
    <p:sldId id="316" r:id="rId8"/>
    <p:sldId id="317" r:id="rId9"/>
    <p:sldId id="318" r:id="rId10"/>
    <p:sldId id="319" r:id="rId11"/>
    <p:sldId id="320" r:id="rId12"/>
    <p:sldId id="321" r:id="rId13"/>
    <p:sldId id="322" r:id="rId14"/>
    <p:sldId id="323" r:id="rId15"/>
    <p:sldId id="324" r:id="rId16"/>
    <p:sldId id="325" r:id="rId17"/>
    <p:sldId id="326" r:id="rId18"/>
    <p:sldId id="327" r:id="rId19"/>
    <p:sldId id="328" r:id="rId20"/>
    <p:sldId id="329" r:id="rId21"/>
    <p:sldId id="330" r:id="rId22"/>
    <p:sldId id="331" r:id="rId23"/>
    <p:sldId id="332" r:id="rId24"/>
    <p:sldId id="333" r:id="rId25"/>
    <p:sldId id="334" r:id="rId26"/>
    <p:sldId id="335" r:id="rId27"/>
    <p:sldId id="336" r:id="rId28"/>
    <p:sldId id="337" r:id="rId29"/>
    <p:sldId id="338" r:id="rId30"/>
    <p:sldId id="339" r:id="rId31"/>
    <p:sldId id="340" r:id="rId32"/>
    <p:sldId id="341" r:id="rId33"/>
    <p:sldId id="342" r:id="rId34"/>
    <p:sldId id="343" r:id="rId35"/>
    <p:sldId id="344" r:id="rId36"/>
    <p:sldId id="345" r:id="rId37"/>
    <p:sldId id="270" r:id="rId3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749"/>
    <a:srgbClr val="006633"/>
    <a:srgbClr val="5A48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70" autoAdjust="0"/>
    <p:restoredTop sz="95807" autoAdjust="0"/>
  </p:normalViewPr>
  <p:slideViewPr>
    <p:cSldViewPr snapToGrid="0">
      <p:cViewPr varScale="1">
        <p:scale>
          <a:sx n="106" d="100"/>
          <a:sy n="106" d="100"/>
        </p:scale>
        <p:origin x="1544" y="18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5" d="100"/>
          <a:sy n="85" d="100"/>
        </p:scale>
        <p:origin x="3804" y="9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240021A-6501-47FD-9DAD-F5D956CDC8F4}" type="datetimeFigureOut">
              <a:rPr lang="it-IT" smtClean="0"/>
              <a:t>28/03/23</a:t>
            </a:fld>
            <a:endParaRPr lang="it-IT"/>
          </a:p>
        </p:txBody>
      </p:sp>
      <p:sp>
        <p:nvSpPr>
          <p:cNvPr id="4" name="Segnaposto piè di pa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E5DCF52-9EEC-4CB6-9D56-477147C31C43}" type="slidenum">
              <a:rPr lang="it-IT" smtClean="0"/>
              <a:t>‹N›</a:t>
            </a:fld>
            <a:endParaRPr lang="it-IT"/>
          </a:p>
        </p:txBody>
      </p:sp>
    </p:spTree>
    <p:extLst>
      <p:ext uri="{BB962C8B-B14F-4D97-AF65-F5344CB8AC3E}">
        <p14:creationId xmlns:p14="http://schemas.microsoft.com/office/powerpoint/2010/main" val="30536814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4C6951-9251-4052-B621-11DCE5941F2B}" type="datetimeFigureOut">
              <a:rPr lang="it-IT" smtClean="0"/>
              <a:t>28/03/23</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738393-68B8-4440-8EF2-C3FDEB5DBDD2}" type="slidenum">
              <a:rPr lang="it-IT" smtClean="0"/>
              <a:t>‹N›</a:t>
            </a:fld>
            <a:endParaRPr lang="it-IT"/>
          </a:p>
        </p:txBody>
      </p:sp>
    </p:spTree>
    <p:extLst>
      <p:ext uri="{BB962C8B-B14F-4D97-AF65-F5344CB8AC3E}">
        <p14:creationId xmlns:p14="http://schemas.microsoft.com/office/powerpoint/2010/main" val="484115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sp>
        <p:nvSpPr>
          <p:cNvPr id="8" name="Triangolo rettangolo 7"/>
          <p:cNvSpPr/>
          <p:nvPr userDrawn="1"/>
        </p:nvSpPr>
        <p:spPr>
          <a:xfrm rot="6236280">
            <a:off x="1978923" y="613677"/>
            <a:ext cx="8549007" cy="6905936"/>
          </a:xfrm>
          <a:prstGeom prst="rtTriangle">
            <a:avLst/>
          </a:prstGeom>
          <a:gradFill>
            <a:gsLst>
              <a:gs pos="3000">
                <a:srgbClr val="007749"/>
              </a:gs>
              <a:gs pos="100000">
                <a:schemeClr val="bg1"/>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Triangolo rettangolo 6"/>
          <p:cNvSpPr/>
          <p:nvPr userDrawn="1"/>
        </p:nvSpPr>
        <p:spPr>
          <a:xfrm rot="5400000">
            <a:off x="1007706" y="-1007707"/>
            <a:ext cx="8845420" cy="10860833"/>
          </a:xfrm>
          <a:prstGeom prst="rtTriangle">
            <a:avLst/>
          </a:prstGeom>
          <a:gradFill>
            <a:gsLst>
              <a:gs pos="23000">
                <a:srgbClr val="006633"/>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8" name="Immagine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29781" y="5390607"/>
            <a:ext cx="2958783" cy="1011903"/>
          </a:xfrm>
          <a:prstGeom prst="rect">
            <a:avLst/>
          </a:prstGeom>
        </p:spPr>
      </p:pic>
      <p:sp>
        <p:nvSpPr>
          <p:cNvPr id="2" name="Title 1"/>
          <p:cNvSpPr>
            <a:spLocks noGrp="1"/>
          </p:cNvSpPr>
          <p:nvPr>
            <p:ph type="ctrTitle" hasCustomPrompt="1"/>
          </p:nvPr>
        </p:nvSpPr>
        <p:spPr>
          <a:xfrm>
            <a:off x="852099" y="1006959"/>
            <a:ext cx="5772150" cy="2506663"/>
          </a:xfrm>
        </p:spPr>
        <p:txBody>
          <a:bodyPr anchor="b">
            <a:normAutofit/>
          </a:bodyPr>
          <a:lstStyle>
            <a:lvl1pPr algn="l">
              <a:defRPr sz="4000" b="1">
                <a:solidFill>
                  <a:schemeClr val="bg1"/>
                </a:solidFill>
                <a:latin typeface="Arial" panose="020B0604020202020204" pitchFamily="34" charset="0"/>
                <a:cs typeface="Arial" panose="020B0604020202020204" pitchFamily="34" charset="0"/>
              </a:defRPr>
            </a:lvl1pPr>
          </a:lstStyle>
          <a:p>
            <a:r>
              <a:rPr lang="it-IT" dirty="0"/>
              <a:t>FARE CLIC PER MODIFICARE LO STILE DEL TITOLO</a:t>
            </a:r>
            <a:endParaRPr lang="en-US" dirty="0"/>
          </a:p>
        </p:txBody>
      </p:sp>
      <p:sp>
        <p:nvSpPr>
          <p:cNvPr id="3" name="Subtitle 2"/>
          <p:cNvSpPr>
            <a:spLocks noGrp="1"/>
          </p:cNvSpPr>
          <p:nvPr>
            <p:ph type="subTitle" idx="1"/>
          </p:nvPr>
        </p:nvSpPr>
        <p:spPr>
          <a:xfrm>
            <a:off x="852099" y="3572270"/>
            <a:ext cx="6453324" cy="1044104"/>
          </a:xfrm>
        </p:spPr>
        <p:txBody>
          <a:bodyPr>
            <a:normAutofit/>
          </a:bodyPr>
          <a:lstStyle>
            <a:lvl1pPr marL="0" indent="0" algn="l">
              <a:buNone/>
              <a:defRPr sz="200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dirty="0"/>
              <a:t>Fare clic per modificare lo stile del sottotitolo dello schema</a:t>
            </a:r>
            <a:endParaRPr lang="en-US" dirty="0"/>
          </a:p>
        </p:txBody>
      </p:sp>
    </p:spTree>
    <p:extLst>
      <p:ext uri="{BB962C8B-B14F-4D97-AF65-F5344CB8AC3E}">
        <p14:creationId xmlns:p14="http://schemas.microsoft.com/office/powerpoint/2010/main" val="2427564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sto e contenuto (50-50)">
    <p:spTree>
      <p:nvGrpSpPr>
        <p:cNvPr id="1" name=""/>
        <p:cNvGrpSpPr/>
        <p:nvPr/>
      </p:nvGrpSpPr>
      <p:grpSpPr>
        <a:xfrm>
          <a:off x="0" y="0"/>
          <a:ext cx="0" cy="0"/>
          <a:chOff x="0" y="0"/>
          <a:chExt cx="0" cy="0"/>
        </a:xfrm>
      </p:grpSpPr>
      <p:sp>
        <p:nvSpPr>
          <p:cNvPr id="4" name="Segnaposto contenuto 3"/>
          <p:cNvSpPr>
            <a:spLocks noGrp="1"/>
          </p:cNvSpPr>
          <p:nvPr>
            <p:ph sz="quarter" idx="15"/>
          </p:nvPr>
        </p:nvSpPr>
        <p:spPr>
          <a:xfrm>
            <a:off x="4572000" y="1303306"/>
            <a:ext cx="4302125" cy="4708397"/>
          </a:xfrm>
        </p:spPr>
        <p:txBody>
          <a:bodyPr>
            <a:noAutofit/>
          </a:body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25" name="Segnaposto contenuto 2"/>
          <p:cNvSpPr>
            <a:spLocks noGrp="1"/>
          </p:cNvSpPr>
          <p:nvPr>
            <p:ph idx="14" hasCustomPrompt="1"/>
          </p:nvPr>
        </p:nvSpPr>
        <p:spPr>
          <a:xfrm>
            <a:off x="269507" y="1303867"/>
            <a:ext cx="4039225" cy="4707466"/>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2764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sto e contenuto (70-30)">
    <p:spTree>
      <p:nvGrpSpPr>
        <p:cNvPr id="1" name=""/>
        <p:cNvGrpSpPr/>
        <p:nvPr/>
      </p:nvGrpSpPr>
      <p:grpSpPr>
        <a:xfrm>
          <a:off x="0" y="0"/>
          <a:ext cx="0" cy="0"/>
          <a:chOff x="0" y="0"/>
          <a:chExt cx="0" cy="0"/>
        </a:xfrm>
      </p:grpSpPr>
      <p:sp>
        <p:nvSpPr>
          <p:cNvPr id="4" name="Segnaposto contenuto 3"/>
          <p:cNvSpPr>
            <a:spLocks noGrp="1"/>
          </p:cNvSpPr>
          <p:nvPr>
            <p:ph sz="quarter" idx="15"/>
          </p:nvPr>
        </p:nvSpPr>
        <p:spPr>
          <a:xfrm>
            <a:off x="5630863" y="1303868"/>
            <a:ext cx="3243262" cy="4715932"/>
          </a:xfrm>
        </p:spPr>
        <p:txBody>
          <a:bodyPr>
            <a:no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25" name="Segnaposto contenuto 2"/>
          <p:cNvSpPr>
            <a:spLocks noGrp="1"/>
          </p:cNvSpPr>
          <p:nvPr>
            <p:ph idx="14" hasCustomPrompt="1"/>
          </p:nvPr>
        </p:nvSpPr>
        <p:spPr>
          <a:xfrm>
            <a:off x="269507" y="1304406"/>
            <a:ext cx="5159141" cy="4715380"/>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5399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uto">
    <p:spTree>
      <p:nvGrpSpPr>
        <p:cNvPr id="1" name=""/>
        <p:cNvGrpSpPr/>
        <p:nvPr/>
      </p:nvGrpSpPr>
      <p:grpSpPr>
        <a:xfrm>
          <a:off x="0" y="0"/>
          <a:ext cx="0" cy="0"/>
          <a:chOff x="0" y="0"/>
          <a:chExt cx="0" cy="0"/>
        </a:xfrm>
      </p:grpSpPr>
      <p:sp>
        <p:nvSpPr>
          <p:cNvPr id="4" name="Segnaposto contenuto 3"/>
          <p:cNvSpPr>
            <a:spLocks noGrp="1"/>
          </p:cNvSpPr>
          <p:nvPr>
            <p:ph sz="quarter" idx="14"/>
          </p:nvPr>
        </p:nvSpPr>
        <p:spPr>
          <a:xfrm>
            <a:off x="269875" y="1295399"/>
            <a:ext cx="8604250" cy="4732867"/>
          </a:xfrm>
        </p:spPr>
        <p:txBody>
          <a:bodyPr>
            <a:no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13"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5"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16" name="CasellaDiTesto 15"/>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2" name="Connettore diritto 21"/>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5" name="Connettore diritto 24"/>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0"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1"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10710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iusura">
    <p:spTree>
      <p:nvGrpSpPr>
        <p:cNvPr id="1" name=""/>
        <p:cNvGrpSpPr/>
        <p:nvPr/>
      </p:nvGrpSpPr>
      <p:grpSpPr>
        <a:xfrm>
          <a:off x="0" y="0"/>
          <a:ext cx="0" cy="0"/>
          <a:chOff x="0" y="0"/>
          <a:chExt cx="0" cy="0"/>
        </a:xfrm>
      </p:grpSpPr>
      <p:sp>
        <p:nvSpPr>
          <p:cNvPr id="9" name="Triangolo rettangolo 8"/>
          <p:cNvSpPr/>
          <p:nvPr userDrawn="1"/>
        </p:nvSpPr>
        <p:spPr>
          <a:xfrm rot="6236280">
            <a:off x="1978923" y="613677"/>
            <a:ext cx="8549007" cy="6905936"/>
          </a:xfrm>
          <a:prstGeom prst="rtTriangle">
            <a:avLst/>
          </a:prstGeom>
          <a:gradFill>
            <a:gsLst>
              <a:gs pos="3000">
                <a:srgbClr val="007749"/>
              </a:gs>
              <a:gs pos="100000">
                <a:schemeClr val="bg1"/>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Triangolo rettangolo 9"/>
          <p:cNvSpPr/>
          <p:nvPr userDrawn="1"/>
        </p:nvSpPr>
        <p:spPr>
          <a:xfrm rot="5400000">
            <a:off x="1007706" y="-1007707"/>
            <a:ext cx="8845420" cy="10860833"/>
          </a:xfrm>
          <a:prstGeom prst="rtTriangle">
            <a:avLst/>
          </a:prstGeom>
          <a:gradFill>
            <a:gsLst>
              <a:gs pos="23000">
                <a:schemeClr val="bg1"/>
              </a:gs>
              <a:gs pos="100000">
                <a:schemeClr val="bg1">
                  <a:lumMod val="85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le 1"/>
          <p:cNvSpPr>
            <a:spLocks noGrp="1"/>
          </p:cNvSpPr>
          <p:nvPr>
            <p:ph type="ctrTitle" hasCustomPrompt="1"/>
          </p:nvPr>
        </p:nvSpPr>
        <p:spPr>
          <a:xfrm>
            <a:off x="595993" y="1003300"/>
            <a:ext cx="5772150" cy="2506663"/>
          </a:xfrm>
        </p:spPr>
        <p:txBody>
          <a:bodyPr anchor="b">
            <a:normAutofit/>
          </a:bodyPr>
          <a:lstStyle>
            <a:lvl1pPr algn="l">
              <a:defRPr sz="4000" b="1" baseline="0">
                <a:solidFill>
                  <a:srgbClr val="007749"/>
                </a:solidFill>
                <a:latin typeface="Arial" panose="020B0604020202020204" pitchFamily="34" charset="0"/>
                <a:cs typeface="Arial" panose="020B0604020202020204" pitchFamily="34" charset="0"/>
              </a:defRPr>
            </a:lvl1pPr>
          </a:lstStyle>
          <a:p>
            <a:r>
              <a:rPr lang="it-IT" dirty="0"/>
              <a:t>Prof.ssa</a:t>
            </a:r>
            <a:br>
              <a:rPr lang="it-IT" dirty="0"/>
            </a:br>
            <a:r>
              <a:rPr lang="it-IT" dirty="0"/>
              <a:t>Nome</a:t>
            </a:r>
            <a:br>
              <a:rPr lang="it-IT" dirty="0"/>
            </a:br>
            <a:r>
              <a:rPr lang="it-IT" dirty="0"/>
              <a:t>Cognome</a:t>
            </a:r>
            <a:endParaRPr lang="en-US" dirty="0"/>
          </a:p>
        </p:txBody>
      </p:sp>
      <p:sp>
        <p:nvSpPr>
          <p:cNvPr id="3" name="Subtitle 2"/>
          <p:cNvSpPr>
            <a:spLocks noGrp="1"/>
          </p:cNvSpPr>
          <p:nvPr>
            <p:ph type="subTitle" idx="1" hasCustomPrompt="1"/>
          </p:nvPr>
        </p:nvSpPr>
        <p:spPr>
          <a:xfrm>
            <a:off x="595993" y="3591396"/>
            <a:ext cx="5773874" cy="1737196"/>
          </a:xfrm>
        </p:spPr>
        <p:txBody>
          <a:bodyPr>
            <a:normAutofit/>
          </a:bodyPr>
          <a:lstStyle>
            <a:lvl1pPr marL="0" marR="0" indent="0" algn="l" defTabSz="914400" rtl="0" eaLnBrk="1" fontAlgn="auto" latinLnBrk="0" hangingPunct="1">
              <a:lnSpc>
                <a:spcPct val="90000"/>
              </a:lnSpc>
              <a:spcBef>
                <a:spcPts val="600"/>
              </a:spcBef>
              <a:spcAft>
                <a:spcPts val="0"/>
              </a:spcAft>
              <a:buClr>
                <a:srgbClr val="F15A22"/>
              </a:buClr>
              <a:buSzTx/>
              <a:buFont typeface="Wingdings" panose="05000000000000000000" pitchFamily="2" charset="2"/>
              <a:buNone/>
              <a:tabLst/>
              <a:defRPr sz="180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dirty="0"/>
              <a:t>Ricevimento:</a:t>
            </a:r>
          </a:p>
          <a:p>
            <a:r>
              <a:rPr lang="it-IT" dirty="0"/>
              <a:t>Piazza delle Vaschette, 101</a:t>
            </a:r>
          </a:p>
          <a:p>
            <a:r>
              <a:rPr lang="it-IT" dirty="0"/>
              <a:t>Secondo piano, studio X</a:t>
            </a:r>
          </a:p>
          <a:p>
            <a:r>
              <a:rPr lang="it-IT" dirty="0"/>
              <a:t>Mercoledì 16.00 - 18.00</a:t>
            </a:r>
          </a:p>
          <a:p>
            <a:r>
              <a:rPr lang="it-IT" dirty="0"/>
              <a:t>nome.cognome@lumsa.it</a:t>
            </a:r>
          </a:p>
        </p:txBody>
      </p:sp>
      <p:pic>
        <p:nvPicPr>
          <p:cNvPr id="8" name="Immagin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29781" y="5390607"/>
            <a:ext cx="2958783" cy="1011903"/>
          </a:xfrm>
          <a:prstGeom prst="rect">
            <a:avLst/>
          </a:prstGeom>
        </p:spPr>
      </p:pic>
    </p:spTree>
    <p:extLst>
      <p:ext uri="{BB962C8B-B14F-4D97-AF65-F5344CB8AC3E}">
        <p14:creationId xmlns:p14="http://schemas.microsoft.com/office/powerpoint/2010/main" val="1921876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sp>
        <p:nvSpPr>
          <p:cNvPr id="6"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cxnSp>
        <p:nvCxnSpPr>
          <p:cNvPr id="8"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
        <p:nvSpPr>
          <p:cNvPr id="12" name="Segnaposto contenuto 2"/>
          <p:cNvSpPr>
            <a:spLocks noGrp="1"/>
          </p:cNvSpPr>
          <p:nvPr>
            <p:ph idx="1" hasCustomPrompt="1"/>
          </p:nvPr>
        </p:nvSpPr>
        <p:spPr>
          <a:xfrm>
            <a:off x="269507" y="1283829"/>
            <a:ext cx="8604986" cy="4752903"/>
          </a:xfrm>
        </p:spPr>
        <p:txBody>
          <a:bodyPr numCol="2"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5"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3" name="CasellaDiTesto 2"/>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5" name="Connettore diritto 4"/>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17" name="Connettore diritto 1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7094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13" name="Triangolo rettangolo 12"/>
          <p:cNvSpPr/>
          <p:nvPr userDrawn="1"/>
        </p:nvSpPr>
        <p:spPr>
          <a:xfrm rot="6236280">
            <a:off x="1978923" y="613677"/>
            <a:ext cx="8549007" cy="6905936"/>
          </a:xfrm>
          <a:prstGeom prst="rtTriangle">
            <a:avLst/>
          </a:prstGeom>
          <a:gradFill>
            <a:gsLst>
              <a:gs pos="3000">
                <a:srgbClr val="007749"/>
              </a:gs>
              <a:gs pos="100000">
                <a:schemeClr val="bg1"/>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Triangolo rettangolo 13"/>
          <p:cNvSpPr/>
          <p:nvPr userDrawn="1"/>
        </p:nvSpPr>
        <p:spPr>
          <a:xfrm rot="5400000">
            <a:off x="1007706" y="-1007707"/>
            <a:ext cx="8845420" cy="10860833"/>
          </a:xfrm>
          <a:prstGeom prst="rtTriangle">
            <a:avLst/>
          </a:prstGeom>
          <a:gradFill>
            <a:gsLst>
              <a:gs pos="23000">
                <a:schemeClr val="bg1"/>
              </a:gs>
              <a:gs pos="100000">
                <a:schemeClr val="bg2">
                  <a:lumMod val="9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le 1"/>
          <p:cNvSpPr>
            <a:spLocks noGrp="1"/>
          </p:cNvSpPr>
          <p:nvPr>
            <p:ph type="title"/>
          </p:nvPr>
        </p:nvSpPr>
        <p:spPr>
          <a:xfrm>
            <a:off x="805771" y="948680"/>
            <a:ext cx="5902142" cy="1986109"/>
          </a:xfrm>
        </p:spPr>
        <p:txBody>
          <a:bodyPr anchor="b">
            <a:normAutofit/>
          </a:bodyPr>
          <a:lstStyle>
            <a:lvl1pPr algn="l">
              <a:defRPr lang="en-US" sz="4000" b="1" kern="1200" dirty="0">
                <a:solidFill>
                  <a:schemeClr val="tx1"/>
                </a:solidFill>
                <a:latin typeface="Arial" panose="020B0604020202020204" pitchFamily="34" charset="0"/>
                <a:ea typeface="+mj-ea"/>
                <a:cs typeface="Arial" panose="020B0604020202020204" pitchFamily="34" charset="0"/>
              </a:defRPr>
            </a:lvl1pPr>
          </a:lstStyle>
          <a:p>
            <a:r>
              <a:rPr lang="it-IT" dirty="0"/>
              <a:t>Fare clic per modificare lo stile del titolo</a:t>
            </a:r>
            <a:endParaRPr lang="en-US" dirty="0"/>
          </a:p>
        </p:txBody>
      </p:sp>
      <p:sp>
        <p:nvSpPr>
          <p:cNvPr id="3" name="Text Placeholder 2"/>
          <p:cNvSpPr>
            <a:spLocks noGrp="1"/>
          </p:cNvSpPr>
          <p:nvPr>
            <p:ph type="body" idx="1"/>
          </p:nvPr>
        </p:nvSpPr>
        <p:spPr>
          <a:xfrm>
            <a:off x="805772" y="3053543"/>
            <a:ext cx="5037680" cy="1013102"/>
          </a:xfrm>
        </p:spPr>
        <p:txBody>
          <a:bodyPr/>
          <a:lstStyle>
            <a:lvl1pPr marL="0" indent="0" algn="l">
              <a:buNone/>
              <a:defRPr lang="it-IT" sz="2400" kern="1200" dirty="0" smtClean="0">
                <a:solidFill>
                  <a:schemeClr val="tx1"/>
                </a:solidFill>
                <a:latin typeface="Arial" panose="020B0604020202020204" pitchFamily="34" charset="0"/>
                <a:ea typeface="+mn-ea"/>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dirty="0"/>
              <a:t>Fare clic per modificare stili del testo dello schema</a:t>
            </a:r>
          </a:p>
        </p:txBody>
      </p:sp>
      <p:pic>
        <p:nvPicPr>
          <p:cNvPr id="8" name="Immagin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29781" y="5390607"/>
            <a:ext cx="2958783" cy="1011903"/>
          </a:xfrm>
          <a:prstGeom prst="rect">
            <a:avLst/>
          </a:prstGeom>
        </p:spPr>
      </p:pic>
    </p:spTree>
    <p:extLst>
      <p:ext uri="{BB962C8B-B14F-4D97-AF65-F5344CB8AC3E}">
        <p14:creationId xmlns:p14="http://schemas.microsoft.com/office/powerpoint/2010/main" val="1435226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uto con didascalia">
    <p:spTree>
      <p:nvGrpSpPr>
        <p:cNvPr id="1" name=""/>
        <p:cNvGrpSpPr/>
        <p:nvPr/>
      </p:nvGrpSpPr>
      <p:grpSpPr>
        <a:xfrm>
          <a:off x="0" y="0"/>
          <a:ext cx="0" cy="0"/>
          <a:chOff x="0" y="0"/>
          <a:chExt cx="0" cy="0"/>
        </a:xfrm>
      </p:grpSpPr>
      <p:sp>
        <p:nvSpPr>
          <p:cNvPr id="3" name="Content Placeholder 2"/>
          <p:cNvSpPr>
            <a:spLocks noGrp="1"/>
          </p:cNvSpPr>
          <p:nvPr>
            <p:ph idx="1"/>
          </p:nvPr>
        </p:nvSpPr>
        <p:spPr>
          <a:xfrm>
            <a:off x="3887390" y="1320800"/>
            <a:ext cx="4987101" cy="46820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6" name="Segnaposto contenuto 2"/>
          <p:cNvSpPr>
            <a:spLocks noGrp="1"/>
          </p:cNvSpPr>
          <p:nvPr>
            <p:ph idx="14" hasCustomPrompt="1"/>
          </p:nvPr>
        </p:nvSpPr>
        <p:spPr>
          <a:xfrm>
            <a:off x="269507" y="1320800"/>
            <a:ext cx="3465095" cy="4682067"/>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7"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21" name="CasellaDiTesto 20"/>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2" name="Connettore diritto 21"/>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3" name="Connettore diritto 22"/>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24"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4449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sto e immagine (40-60)">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3887390" y="1312333"/>
            <a:ext cx="4987101" cy="4698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dirty="0"/>
              <a:t>Fare clic sull'icona per inserire un'immagine</a:t>
            </a:r>
            <a:endParaRPr lang="en-US" dirty="0"/>
          </a:p>
        </p:txBody>
      </p:sp>
      <p:sp>
        <p:nvSpPr>
          <p:cNvPr id="25" name="Segnaposto contenuto 2"/>
          <p:cNvSpPr>
            <a:spLocks noGrp="1"/>
          </p:cNvSpPr>
          <p:nvPr>
            <p:ph idx="14" hasCustomPrompt="1"/>
          </p:nvPr>
        </p:nvSpPr>
        <p:spPr>
          <a:xfrm>
            <a:off x="269507" y="1312334"/>
            <a:ext cx="3465095" cy="4698998"/>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0034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sto e immagine (50-50)">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4578241" y="1320800"/>
            <a:ext cx="4296250" cy="4682067"/>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25" name="Segnaposto contenuto 2"/>
          <p:cNvSpPr>
            <a:spLocks noGrp="1"/>
          </p:cNvSpPr>
          <p:nvPr>
            <p:ph idx="14" hasCustomPrompt="1"/>
          </p:nvPr>
        </p:nvSpPr>
        <p:spPr>
          <a:xfrm>
            <a:off x="269507" y="1320801"/>
            <a:ext cx="4039225" cy="4682066"/>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501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sto e immagine (70-30)">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5630779" y="1258727"/>
            <a:ext cx="3243712" cy="4801097"/>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25" name="Segnaposto contenuto 2"/>
          <p:cNvSpPr>
            <a:spLocks noGrp="1"/>
          </p:cNvSpPr>
          <p:nvPr>
            <p:ph idx="14" hasCustomPrompt="1"/>
          </p:nvPr>
        </p:nvSpPr>
        <p:spPr>
          <a:xfrm>
            <a:off x="269507" y="1258728"/>
            <a:ext cx="5159141" cy="4801096"/>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1490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mmagine">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69507" y="1312333"/>
            <a:ext cx="8604984" cy="4698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3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3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37" name="CasellaDiTesto 36"/>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38" name="Connettore diritto 37"/>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39" name="Connettore diritto 38"/>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0"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1"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4360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sto e contenuto (40-60)">
    <p:spTree>
      <p:nvGrpSpPr>
        <p:cNvPr id="1" name=""/>
        <p:cNvGrpSpPr/>
        <p:nvPr/>
      </p:nvGrpSpPr>
      <p:grpSpPr>
        <a:xfrm>
          <a:off x="0" y="0"/>
          <a:ext cx="0" cy="0"/>
          <a:chOff x="0" y="0"/>
          <a:chExt cx="0" cy="0"/>
        </a:xfrm>
      </p:grpSpPr>
      <p:sp>
        <p:nvSpPr>
          <p:cNvPr id="4" name="Segnaposto contenuto 3"/>
          <p:cNvSpPr>
            <a:spLocks noGrp="1"/>
          </p:cNvSpPr>
          <p:nvPr>
            <p:ph sz="quarter" idx="15"/>
          </p:nvPr>
        </p:nvSpPr>
        <p:spPr>
          <a:xfrm>
            <a:off x="3889375" y="1278467"/>
            <a:ext cx="4984750" cy="4775199"/>
          </a:xfrm>
        </p:spPr>
        <p:txBody>
          <a:bodyPr>
            <a:no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25" name="Segnaposto contenuto 2"/>
          <p:cNvSpPr>
            <a:spLocks noGrp="1"/>
          </p:cNvSpPr>
          <p:nvPr>
            <p:ph idx="14" hasCustomPrompt="1"/>
          </p:nvPr>
        </p:nvSpPr>
        <p:spPr>
          <a:xfrm>
            <a:off x="269507" y="1279032"/>
            <a:ext cx="3465095" cy="4774255"/>
          </a:xfrm>
        </p:spPr>
        <p:txBody>
          <a:bodyPr numCol="1" spcCol="360000" anchor="t">
            <a:noAutofit/>
          </a:bodyPr>
          <a:lstStyle>
            <a:lvl1pPr>
              <a:lnSpc>
                <a:spcPct val="125000"/>
              </a:lnSpc>
              <a:defRPr sz="1600"/>
            </a:lvl1pPr>
          </a:lstStyle>
          <a:p>
            <a:pPr marL="0" indent="0">
              <a:lnSpc>
                <a:spcPct val="114000"/>
              </a:lnSpc>
              <a:spcBef>
                <a:spcPts val="0"/>
              </a:spcBef>
              <a:spcAft>
                <a:spcPts val="1000"/>
              </a:spcAft>
              <a:buNone/>
            </a:pPr>
            <a:r>
              <a:rPr lang="it-IT" sz="1600" dirty="0" err="1"/>
              <a:t>Lorem</a:t>
            </a:r>
            <a:r>
              <a:rPr lang="it-IT" sz="1600" dirty="0"/>
              <a:t> </a:t>
            </a:r>
            <a:r>
              <a:rPr lang="it-IT" sz="1600" dirty="0" err="1"/>
              <a:t>ipsum</a:t>
            </a:r>
            <a:r>
              <a:rPr lang="it-IT" sz="1600" dirty="0"/>
              <a:t> </a:t>
            </a:r>
            <a:r>
              <a:rPr lang="it-IT" sz="1600" dirty="0" err="1"/>
              <a:t>dolor</a:t>
            </a:r>
            <a:r>
              <a:rPr lang="it-IT" sz="1600" dirty="0"/>
              <a:t> </a:t>
            </a:r>
            <a:r>
              <a:rPr lang="it-IT" sz="1600" dirty="0" err="1"/>
              <a:t>sit</a:t>
            </a:r>
            <a:r>
              <a:rPr lang="it-IT" sz="1600" dirty="0"/>
              <a:t> </a:t>
            </a:r>
            <a:r>
              <a:rPr lang="it-IT" sz="1600" dirty="0" err="1"/>
              <a:t>amet</a:t>
            </a:r>
            <a:r>
              <a:rPr lang="it-IT" sz="1600" dirty="0"/>
              <a:t>, </a:t>
            </a:r>
            <a:r>
              <a:rPr lang="it-IT" sz="1600" dirty="0" err="1"/>
              <a:t>consectetur</a:t>
            </a:r>
            <a:r>
              <a:rPr lang="it-IT" sz="1600" dirty="0"/>
              <a:t> </a:t>
            </a:r>
            <a:r>
              <a:rPr lang="it-IT" sz="1600" dirty="0" err="1"/>
              <a:t>adipiscing</a:t>
            </a:r>
            <a:r>
              <a:rPr lang="it-IT" sz="1600" dirty="0"/>
              <a:t> </a:t>
            </a:r>
            <a:r>
              <a:rPr lang="it-IT" sz="1600" dirty="0" err="1"/>
              <a:t>elit</a:t>
            </a:r>
            <a:r>
              <a:rPr lang="it-IT" sz="1600" dirty="0"/>
              <a:t>, </a:t>
            </a:r>
            <a:r>
              <a:rPr lang="it-IT" sz="1600" dirty="0" err="1"/>
              <a:t>sed</a:t>
            </a:r>
            <a:r>
              <a:rPr lang="it-IT" sz="1600" dirty="0"/>
              <a:t> do </a:t>
            </a:r>
            <a:r>
              <a:rPr lang="it-IT" sz="1600" dirty="0" err="1"/>
              <a:t>eiusmod</a:t>
            </a:r>
            <a:r>
              <a:rPr lang="it-IT" sz="1600" dirty="0"/>
              <a:t> </a:t>
            </a:r>
            <a:r>
              <a:rPr lang="it-IT" sz="1600" dirty="0" err="1"/>
              <a:t>tempor</a:t>
            </a:r>
            <a:r>
              <a:rPr lang="it-IT" sz="1600" dirty="0"/>
              <a:t> </a:t>
            </a:r>
            <a:r>
              <a:rPr lang="it-IT" sz="1600" dirty="0" err="1"/>
              <a:t>incididunt</a:t>
            </a:r>
            <a:r>
              <a:rPr lang="it-IT" sz="1600" dirty="0"/>
              <a:t> ut </a:t>
            </a:r>
            <a:r>
              <a:rPr lang="it-IT" sz="1600" dirty="0" err="1"/>
              <a:t>labore</a:t>
            </a:r>
            <a:r>
              <a:rPr lang="it-IT" sz="1600" dirty="0"/>
              <a:t> et dolore magna </a:t>
            </a:r>
            <a:r>
              <a:rPr lang="it-IT" sz="1600" dirty="0" err="1"/>
              <a:t>aliqua</a:t>
            </a:r>
            <a:r>
              <a:rPr lang="it-IT" sz="1600" dirty="0"/>
              <a:t>.</a:t>
            </a:r>
          </a:p>
          <a:p>
            <a:pPr marL="0" indent="0">
              <a:lnSpc>
                <a:spcPct val="114000"/>
              </a:lnSpc>
              <a:spcBef>
                <a:spcPts val="0"/>
              </a:spcBef>
              <a:spcAft>
                <a:spcPts val="1000"/>
              </a:spcAft>
              <a:buNone/>
            </a:pPr>
            <a:r>
              <a:rPr lang="it-IT" sz="1600" dirty="0"/>
              <a:t>Ut </a:t>
            </a:r>
            <a:r>
              <a:rPr lang="it-IT" sz="1600" dirty="0" err="1"/>
              <a:t>enim</a:t>
            </a:r>
            <a:r>
              <a:rPr lang="it-IT" sz="1600" dirty="0"/>
              <a:t> ad </a:t>
            </a:r>
            <a:r>
              <a:rPr lang="it-IT" sz="1600" dirty="0" err="1"/>
              <a:t>minim</a:t>
            </a:r>
            <a:r>
              <a:rPr lang="it-IT" sz="1600" dirty="0"/>
              <a:t> </a:t>
            </a:r>
            <a:r>
              <a:rPr lang="it-IT" sz="1600" dirty="0" err="1"/>
              <a:t>veniam</a:t>
            </a:r>
            <a:r>
              <a:rPr lang="it-IT" sz="1600" dirty="0"/>
              <a:t>, </a:t>
            </a:r>
            <a:r>
              <a:rPr lang="it-IT" sz="1600" dirty="0" err="1"/>
              <a:t>quis</a:t>
            </a:r>
            <a:r>
              <a:rPr lang="it-IT" sz="1600" dirty="0"/>
              <a:t> </a:t>
            </a:r>
            <a:r>
              <a:rPr lang="it-IT" sz="1600" dirty="0" err="1"/>
              <a:t>nostrud</a:t>
            </a:r>
            <a:r>
              <a:rPr lang="it-IT" sz="1600" dirty="0"/>
              <a:t> </a:t>
            </a:r>
            <a:r>
              <a:rPr lang="it-IT" sz="1600" dirty="0" err="1"/>
              <a:t>exercitation</a:t>
            </a:r>
            <a:r>
              <a:rPr lang="it-IT" sz="1600" dirty="0"/>
              <a:t> </a:t>
            </a:r>
            <a:r>
              <a:rPr lang="it-IT" sz="1600" dirty="0" err="1"/>
              <a:t>ullamco</a:t>
            </a:r>
            <a:r>
              <a:rPr lang="it-IT" sz="1600" dirty="0"/>
              <a:t> </a:t>
            </a:r>
            <a:r>
              <a:rPr lang="it-IT" sz="1600" dirty="0" err="1"/>
              <a:t>laboris</a:t>
            </a:r>
            <a:r>
              <a:rPr lang="it-IT" sz="1600" dirty="0"/>
              <a:t> </a:t>
            </a:r>
            <a:r>
              <a:rPr lang="it-IT" sz="1600" dirty="0" err="1"/>
              <a:t>nisi</a:t>
            </a:r>
            <a:r>
              <a:rPr lang="it-IT" sz="1600" dirty="0"/>
              <a:t> ut </a:t>
            </a:r>
            <a:r>
              <a:rPr lang="it-IT" sz="1600" dirty="0" err="1"/>
              <a:t>aliquip</a:t>
            </a:r>
            <a:r>
              <a:rPr lang="it-IT" sz="1600" dirty="0"/>
              <a:t> ex ea </a:t>
            </a:r>
            <a:r>
              <a:rPr lang="it-IT" sz="1600" dirty="0" err="1"/>
              <a:t>commodo</a:t>
            </a:r>
            <a:r>
              <a:rPr lang="it-IT" sz="1600" dirty="0"/>
              <a:t> </a:t>
            </a:r>
            <a:r>
              <a:rPr lang="it-IT" sz="1600" dirty="0" err="1"/>
              <a:t>consequat</a:t>
            </a:r>
            <a:r>
              <a:rPr lang="it-IT" sz="1600" dirty="0"/>
              <a:t>. </a:t>
            </a:r>
            <a:r>
              <a:rPr lang="it-IT" sz="1600" dirty="0" err="1"/>
              <a:t>Duis</a:t>
            </a:r>
            <a:r>
              <a:rPr lang="it-IT" sz="1600" dirty="0"/>
              <a:t> </a:t>
            </a:r>
            <a:r>
              <a:rPr lang="it-IT" sz="1600" dirty="0" err="1"/>
              <a:t>aute</a:t>
            </a:r>
            <a:r>
              <a:rPr lang="it-IT" sz="1600" dirty="0"/>
              <a:t> </a:t>
            </a:r>
            <a:r>
              <a:rPr lang="it-IT" sz="1600" dirty="0" err="1"/>
              <a:t>irure</a:t>
            </a:r>
            <a:r>
              <a:rPr lang="it-IT" sz="1600" dirty="0"/>
              <a:t> </a:t>
            </a:r>
            <a:r>
              <a:rPr lang="it-IT" sz="1600" dirty="0" err="1"/>
              <a:t>dolor</a:t>
            </a:r>
            <a:r>
              <a:rPr lang="it-IT" sz="1600" dirty="0"/>
              <a:t> in </a:t>
            </a:r>
            <a:r>
              <a:rPr lang="it-IT" sz="1600" dirty="0" err="1"/>
              <a:t>reprehenderit</a:t>
            </a:r>
            <a:r>
              <a:rPr lang="it-IT" sz="1600" dirty="0"/>
              <a:t> in </a:t>
            </a:r>
            <a:r>
              <a:rPr lang="it-IT" sz="1600" dirty="0" err="1"/>
              <a:t>voluptate</a:t>
            </a:r>
            <a:r>
              <a:rPr lang="it-IT" sz="1600" dirty="0"/>
              <a:t> </a:t>
            </a:r>
            <a:r>
              <a:rPr lang="it-IT" sz="1600" dirty="0" err="1"/>
              <a:t>velit</a:t>
            </a:r>
            <a:r>
              <a:rPr lang="it-IT" sz="1600" dirty="0"/>
              <a:t> esse </a:t>
            </a:r>
            <a:r>
              <a:rPr lang="it-IT" sz="1600" dirty="0" err="1"/>
              <a:t>cillum</a:t>
            </a:r>
            <a:r>
              <a:rPr lang="it-IT" sz="1600" dirty="0"/>
              <a:t> dolore </a:t>
            </a:r>
            <a:r>
              <a:rPr lang="it-IT" sz="1600" dirty="0" err="1"/>
              <a:t>eu</a:t>
            </a:r>
            <a:r>
              <a:rPr lang="it-IT" sz="1600" dirty="0"/>
              <a:t> </a:t>
            </a:r>
            <a:r>
              <a:rPr lang="it-IT" sz="1600" dirty="0" err="1"/>
              <a:t>fugiat</a:t>
            </a:r>
            <a:r>
              <a:rPr lang="it-IT" sz="1600" dirty="0"/>
              <a:t> nulla </a:t>
            </a:r>
            <a:r>
              <a:rPr lang="it-IT" sz="1600" dirty="0" err="1"/>
              <a:t>pariatur</a:t>
            </a:r>
            <a:r>
              <a:rPr lang="it-IT" sz="1600" dirty="0"/>
              <a:t>. </a:t>
            </a:r>
            <a:r>
              <a:rPr lang="it-IT" sz="1600" dirty="0" err="1"/>
              <a:t>Excepteur</a:t>
            </a:r>
            <a:r>
              <a:rPr lang="it-IT" sz="1600" dirty="0"/>
              <a:t> </a:t>
            </a:r>
            <a:r>
              <a:rPr lang="it-IT" sz="1600" dirty="0" err="1"/>
              <a:t>sint</a:t>
            </a:r>
            <a:r>
              <a:rPr lang="it-IT" sz="1600" dirty="0"/>
              <a:t> </a:t>
            </a:r>
            <a:r>
              <a:rPr lang="it-IT" sz="1600" dirty="0" err="1"/>
              <a:t>occaecat</a:t>
            </a:r>
            <a:r>
              <a:rPr lang="it-IT" sz="1600" dirty="0"/>
              <a:t> </a:t>
            </a:r>
            <a:r>
              <a:rPr lang="it-IT" sz="1600" dirty="0" err="1"/>
              <a:t>cupidatat</a:t>
            </a:r>
            <a:r>
              <a:rPr lang="it-IT" sz="1600" dirty="0"/>
              <a:t> non </a:t>
            </a:r>
            <a:r>
              <a:rPr lang="it-IT" sz="1600" dirty="0" err="1"/>
              <a:t>proident</a:t>
            </a:r>
            <a:r>
              <a:rPr lang="it-IT" sz="1600" dirty="0"/>
              <a:t>, </a:t>
            </a:r>
            <a:r>
              <a:rPr lang="it-IT" sz="1600" dirty="0" err="1"/>
              <a:t>sunt</a:t>
            </a:r>
            <a:r>
              <a:rPr lang="it-IT" sz="1600" dirty="0"/>
              <a:t> in culpa qui officia </a:t>
            </a:r>
            <a:r>
              <a:rPr lang="it-IT" sz="1600" dirty="0" err="1"/>
              <a:t>deserunt</a:t>
            </a:r>
            <a:r>
              <a:rPr lang="it-IT" sz="1600" dirty="0"/>
              <a:t> </a:t>
            </a:r>
            <a:r>
              <a:rPr lang="it-IT" sz="1600" dirty="0" err="1"/>
              <a:t>mollit</a:t>
            </a:r>
            <a:r>
              <a:rPr lang="it-IT" sz="1600" dirty="0"/>
              <a:t> </a:t>
            </a:r>
            <a:r>
              <a:rPr lang="it-IT" sz="1600" dirty="0" err="1"/>
              <a:t>anim</a:t>
            </a:r>
            <a:r>
              <a:rPr lang="it-IT" sz="1600" dirty="0"/>
              <a:t> id est </a:t>
            </a:r>
            <a:r>
              <a:rPr lang="it-IT" sz="1600" dirty="0" err="1"/>
              <a:t>laborum</a:t>
            </a:r>
            <a:r>
              <a:rPr lang="it-IT" sz="1600" dirty="0"/>
              <a:t>.</a:t>
            </a:r>
          </a:p>
        </p:txBody>
      </p:sp>
      <p:sp>
        <p:nvSpPr>
          <p:cNvPr id="14" name="Slide Number Placeholder 5"/>
          <p:cNvSpPr>
            <a:spLocks noGrp="1"/>
          </p:cNvSpPr>
          <p:nvPr>
            <p:ph type="sldNum" sz="quarter" idx="12"/>
          </p:nvPr>
        </p:nvSpPr>
        <p:spPr>
          <a:xfrm>
            <a:off x="7857066" y="6242972"/>
            <a:ext cx="1017425" cy="365125"/>
          </a:xfrm>
        </p:spPr>
        <p:txBody>
          <a:bodyPr/>
          <a:lstStyle>
            <a:lvl1pPr>
              <a:defRPr sz="1100">
                <a:solidFill>
                  <a:schemeClr val="tx1">
                    <a:lumMod val="50000"/>
                    <a:lumOff val="50000"/>
                  </a:schemeClr>
                </a:solidFill>
              </a:defRPr>
            </a:lvl1pPr>
          </a:lstStyle>
          <a:p>
            <a:fld id="{1DED2A74-3D0D-49B8-89BC-D2C6E902C5B9}" type="slidenum">
              <a:rPr lang="it-IT" smtClean="0"/>
              <a:pPr/>
              <a:t>‹N›</a:t>
            </a:fld>
            <a:endParaRPr lang="it-IT" dirty="0"/>
          </a:p>
        </p:txBody>
      </p:sp>
      <p:sp>
        <p:nvSpPr>
          <p:cNvPr id="16" name="Segnaposto testo 14"/>
          <p:cNvSpPr>
            <a:spLocks noGrp="1"/>
          </p:cNvSpPr>
          <p:nvPr>
            <p:ph type="body" sz="quarter" idx="13" hasCustomPrompt="1"/>
          </p:nvPr>
        </p:nvSpPr>
        <p:spPr>
          <a:xfrm>
            <a:off x="270242" y="734097"/>
            <a:ext cx="8604250" cy="345411"/>
          </a:xfrm>
        </p:spPr>
        <p:txBody>
          <a:bodyPr lIns="0" rIns="0">
            <a:normAutofit/>
          </a:bodyPr>
          <a:lstStyle>
            <a:lvl1pPr marL="0" marR="0" indent="0" algn="l" defTabSz="914400" rtl="0" eaLnBrk="1" fontAlgn="auto" latinLnBrk="0" hangingPunct="1">
              <a:lnSpc>
                <a:spcPct val="100000"/>
              </a:lnSpc>
              <a:spcBef>
                <a:spcPts val="0"/>
              </a:spcBef>
              <a:spcAft>
                <a:spcPts val="0"/>
              </a:spcAft>
              <a:buClrTx/>
              <a:buSzTx/>
              <a:buFontTx/>
              <a:buNone/>
              <a:tabLst/>
              <a:defRPr sz="1600" i="1">
                <a:solidFill>
                  <a:schemeClr val="tx1">
                    <a:lumMod val="65000"/>
                    <a:lumOff val="3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lumMod val="65000"/>
                    <a:lumOff val="35000"/>
                  </a:prstClr>
                </a:solidFill>
                <a:effectLst/>
                <a:uLnTx/>
                <a:uFillTx/>
                <a:latin typeface="Arial" panose="020B0604020202020204" pitchFamily="34" charset="0"/>
                <a:ea typeface="+mn-ea"/>
                <a:cs typeface="Arial" panose="020B0604020202020204" pitchFamily="34" charset="0"/>
              </a:rPr>
              <a:t>Sottotitolo della slide</a:t>
            </a:r>
          </a:p>
        </p:txBody>
      </p:sp>
      <p:sp>
        <p:nvSpPr>
          <p:cNvPr id="22" name="CasellaDiTesto 21"/>
          <p:cNvSpPr txBox="1"/>
          <p:nvPr userDrawn="1"/>
        </p:nvSpPr>
        <p:spPr>
          <a:xfrm>
            <a:off x="269507" y="6300711"/>
            <a:ext cx="1237560" cy="246221"/>
          </a:xfrm>
          <a:prstGeom prst="rect">
            <a:avLst/>
          </a:prstGeom>
          <a:noFill/>
        </p:spPr>
        <p:txBody>
          <a:bodyPr wrap="square" rtlCol="0" anchor="ctr">
            <a:spAutoFit/>
          </a:bodyPr>
          <a:lstStyle/>
          <a:p>
            <a:r>
              <a:rPr lang="it-IT" sz="1000" dirty="0">
                <a:solidFill>
                  <a:schemeClr val="tx1">
                    <a:lumMod val="50000"/>
                    <a:lumOff val="50000"/>
                  </a:schemeClr>
                </a:solidFill>
              </a:rPr>
              <a:t>Università LUMSA</a:t>
            </a:r>
          </a:p>
        </p:txBody>
      </p:sp>
      <p:cxnSp>
        <p:nvCxnSpPr>
          <p:cNvPr id="26" name="Connettore diritto 25"/>
          <p:cNvCxnSpPr/>
          <p:nvPr userDrawn="1"/>
        </p:nvCxnSpPr>
        <p:spPr>
          <a:xfrm>
            <a:off x="285014"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userDrawn="1"/>
        </p:nvCxnSpPr>
        <p:spPr>
          <a:xfrm>
            <a:off x="8874491" y="6300711"/>
            <a:ext cx="0" cy="246221"/>
          </a:xfrm>
          <a:prstGeom prst="line">
            <a:avLst/>
          </a:prstGeom>
          <a:ln w="12700">
            <a:solidFill>
              <a:srgbClr val="007749"/>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hasCustomPrompt="1"/>
          </p:nvPr>
        </p:nvSpPr>
        <p:spPr>
          <a:xfrm>
            <a:off x="269507" y="172621"/>
            <a:ext cx="8604986" cy="416095"/>
          </a:xfrm>
        </p:spPr>
        <p:txBody>
          <a:bodyPr lIns="0" rIns="0" anchor="t">
            <a:noAutofit/>
          </a:bodyPr>
          <a:lstStyle>
            <a:lvl1pPr>
              <a:defRPr sz="2400">
                <a:solidFill>
                  <a:srgbClr val="007749"/>
                </a:solidFill>
                <a:latin typeface="Arial" panose="020B0604020202020204" pitchFamily="34" charset="0"/>
                <a:cs typeface="Arial" panose="020B0604020202020204" pitchFamily="34" charset="0"/>
              </a:defRPr>
            </a:lvl1pPr>
          </a:lstStyle>
          <a:p>
            <a:r>
              <a:rPr lang="it-IT" dirty="0"/>
              <a:t>Titolo della slide</a:t>
            </a:r>
            <a:endParaRPr lang="en-US" dirty="0"/>
          </a:p>
        </p:txBody>
      </p:sp>
      <p:cxnSp>
        <p:nvCxnSpPr>
          <p:cNvPr id="12" name="Connettore 1 7"/>
          <p:cNvCxnSpPr/>
          <p:nvPr userDrawn="1"/>
        </p:nvCxnSpPr>
        <p:spPr>
          <a:xfrm>
            <a:off x="0" y="601554"/>
            <a:ext cx="8874493" cy="0"/>
          </a:xfrm>
          <a:prstGeom prst="line">
            <a:avLst/>
          </a:prstGeom>
          <a:ln w="19050">
            <a:solidFill>
              <a:srgbClr val="007749"/>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9549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it-IT"/>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lumMod val="95000"/>
                  </a:schemeClr>
                </a:solidFill>
              </a:defRPr>
            </a:lvl1pPr>
          </a:lstStyle>
          <a:p>
            <a:fld id="{1DED2A74-3D0D-49B8-89BC-D2C6E902C5B9}" type="slidenum">
              <a:rPr lang="it-IT" smtClean="0"/>
              <a:pPr/>
              <a:t>‹N›</a:t>
            </a:fld>
            <a:endParaRPr lang="it-IT"/>
          </a:p>
        </p:txBody>
      </p:sp>
    </p:spTree>
    <p:extLst>
      <p:ext uri="{BB962C8B-B14F-4D97-AF65-F5344CB8AC3E}">
        <p14:creationId xmlns:p14="http://schemas.microsoft.com/office/powerpoint/2010/main" val="33880862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77"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006633"/>
        </a:buClr>
        <a:buFont typeface="Wingdings" panose="05000000000000000000" pitchFamily="2" charset="2"/>
        <a:buChar char="§"/>
        <a:defRPr sz="1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006633"/>
        </a:buClr>
        <a:buFont typeface="Wingdings" panose="05000000000000000000" pitchFamily="2" charset="2"/>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006633"/>
        </a:buClr>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006633"/>
        </a:buClr>
        <a:buFont typeface="Wingdings" panose="05000000000000000000" pitchFamily="2" charset="2"/>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006633"/>
        </a:buClr>
        <a:buFont typeface="Wingdings" panose="05000000000000000000" pitchFamily="2" charset="2"/>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hyperlink" Target="mailto:lcoppo@univ-catholyon.f" TargetMode="External"/><Relationship Id="rId2" Type="http://schemas.openxmlformats.org/officeDocument/2006/relationships/hyperlink" Target="mailto:lcoppo1@lumsa.it" TargetMode="Externa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02476" y="678032"/>
            <a:ext cx="5772150" cy="1790029"/>
          </a:xfrm>
        </p:spPr>
        <p:txBody>
          <a:bodyPr anchor="b">
            <a:normAutofit/>
          </a:bodyPr>
          <a:lstStyle/>
          <a:p>
            <a:r>
              <a:rPr lang="it-IT" dirty="0"/>
              <a:t>Comparative </a:t>
            </a:r>
            <a:r>
              <a:rPr lang="it-IT" dirty="0" err="1"/>
              <a:t>Law</a:t>
            </a:r>
            <a:endParaRPr lang="it-IT" dirty="0"/>
          </a:p>
        </p:txBody>
      </p:sp>
      <p:sp>
        <p:nvSpPr>
          <p:cNvPr id="3" name="Sottotitolo 2"/>
          <p:cNvSpPr>
            <a:spLocks noGrp="1"/>
          </p:cNvSpPr>
          <p:nvPr>
            <p:ph type="subTitle" idx="1"/>
          </p:nvPr>
        </p:nvSpPr>
        <p:spPr>
          <a:xfrm>
            <a:off x="502476" y="2531434"/>
            <a:ext cx="4885313" cy="1044104"/>
          </a:xfrm>
        </p:spPr>
        <p:txBody>
          <a:bodyPr/>
          <a:lstStyle/>
          <a:p>
            <a:endParaRPr lang="it-IT" dirty="0"/>
          </a:p>
        </p:txBody>
      </p:sp>
      <p:sp>
        <p:nvSpPr>
          <p:cNvPr id="10" name="CasellaDiTesto 9"/>
          <p:cNvSpPr txBox="1"/>
          <p:nvPr/>
        </p:nvSpPr>
        <p:spPr>
          <a:xfrm>
            <a:off x="502476" y="4323341"/>
            <a:ext cx="4140200" cy="355600"/>
          </a:xfrm>
          <a:prstGeom prst="rect">
            <a:avLst/>
          </a:prstGeom>
          <a:noFill/>
        </p:spPr>
        <p:txBody>
          <a:bodyPr wrap="square" rtlCol="0">
            <a:noAutofit/>
          </a:bodyPr>
          <a:lstStyle/>
          <a:p>
            <a:r>
              <a:rPr lang="it-IT" sz="1600" dirty="0">
                <a:solidFill>
                  <a:schemeClr val="bg1"/>
                </a:solidFill>
                <a:latin typeface="Arial" panose="020B0604020202020204" pitchFamily="34" charset="0"/>
                <a:cs typeface="Arial" panose="020B0604020202020204" pitchFamily="34" charset="0"/>
              </a:rPr>
              <a:t>Prof.ssa Letizia Coppo</a:t>
            </a:r>
          </a:p>
        </p:txBody>
      </p:sp>
      <p:sp>
        <p:nvSpPr>
          <p:cNvPr id="11" name="CasellaDiTesto 10"/>
          <p:cNvSpPr txBox="1"/>
          <p:nvPr/>
        </p:nvSpPr>
        <p:spPr>
          <a:xfrm>
            <a:off x="502476" y="6137945"/>
            <a:ext cx="4140200" cy="355600"/>
          </a:xfrm>
          <a:prstGeom prst="rect">
            <a:avLst/>
          </a:prstGeom>
          <a:noFill/>
        </p:spPr>
        <p:txBody>
          <a:bodyPr wrap="square" rtlCol="0">
            <a:noAutofit/>
          </a:bodyPr>
          <a:lstStyle/>
          <a:p>
            <a:r>
              <a:rPr lang="it-IT" sz="1200" dirty="0">
                <a:solidFill>
                  <a:schemeClr val="bg1"/>
                </a:solidFill>
                <a:latin typeface="Arial" panose="020B0604020202020204" pitchFamily="34" charset="0"/>
                <a:cs typeface="Arial" panose="020B0604020202020204" pitchFamily="34" charset="0"/>
              </a:rPr>
              <a:t>A.A. 2022-2023</a:t>
            </a:r>
          </a:p>
        </p:txBody>
      </p:sp>
      <p:sp>
        <p:nvSpPr>
          <p:cNvPr id="12" name="CasellaDiTesto 11"/>
          <p:cNvSpPr txBox="1"/>
          <p:nvPr/>
        </p:nvSpPr>
        <p:spPr>
          <a:xfrm>
            <a:off x="502476" y="4638751"/>
            <a:ext cx="3083407" cy="601368"/>
          </a:xfrm>
          <a:prstGeom prst="rect">
            <a:avLst/>
          </a:prstGeom>
          <a:noFill/>
        </p:spPr>
        <p:txBody>
          <a:bodyPr wrap="square" rtlCol="0">
            <a:noAutofit/>
          </a:bodyPr>
          <a:lstStyle/>
          <a:p>
            <a:r>
              <a:rPr lang="it-IT" sz="1200" dirty="0">
                <a:solidFill>
                  <a:schemeClr val="bg1"/>
                </a:solidFill>
                <a:latin typeface="Arial" panose="020B0604020202020204" pitchFamily="34" charset="0"/>
                <a:cs typeface="Arial" panose="020B0604020202020204" pitchFamily="34" charset="0"/>
              </a:rPr>
              <a:t>Cattedra di Diritto comparato</a:t>
            </a:r>
          </a:p>
        </p:txBody>
      </p:sp>
    </p:spTree>
    <p:extLst>
      <p:ext uri="{BB962C8B-B14F-4D97-AF65-F5344CB8AC3E}">
        <p14:creationId xmlns:p14="http://schemas.microsoft.com/office/powerpoint/2010/main" val="12616395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endParaRPr lang="en-GB" sz="2400" dirty="0">
              <a:cs typeface="Times New Roman" panose="02020603050405020304" pitchFamily="18" charset="0"/>
            </a:endParaRPr>
          </a:p>
          <a:p>
            <a:pPr marL="0" indent="0" algn="just">
              <a:buNone/>
            </a:pPr>
            <a:r>
              <a:rPr lang="en-GB" sz="2600" b="1" dirty="0">
                <a:cs typeface="Times New Roman" panose="02020603050405020304" pitchFamily="18" charset="0"/>
              </a:rPr>
              <a:t>Punitive function and compensatory function: </a:t>
            </a:r>
            <a:r>
              <a:rPr lang="en-GB" sz="2600" dirty="0">
                <a:cs typeface="Times New Roman" panose="02020603050405020304" pitchFamily="18" charset="0"/>
              </a:rPr>
              <a:t>compensatory damages and punitive damages focus on the interests of different persons.</a:t>
            </a:r>
          </a:p>
          <a:p>
            <a:pPr marL="0" indent="0" algn="just">
              <a:buNone/>
            </a:pPr>
            <a:endParaRPr lang="en-GB" sz="2600" dirty="0">
              <a:cs typeface="Times New Roman" panose="02020603050405020304" pitchFamily="18" charset="0"/>
            </a:endParaRPr>
          </a:p>
          <a:p>
            <a:pPr marL="0" indent="0" algn="just">
              <a:buNone/>
            </a:pPr>
            <a:r>
              <a:rPr lang="en-GB" sz="2600" dirty="0">
                <a:cs typeface="Times New Roman" panose="02020603050405020304" pitchFamily="18" charset="0"/>
              </a:rPr>
              <a:t>Compensatory damages are victim-oriented, while punitive damages are tort </a:t>
            </a:r>
            <a:r>
              <a:rPr lang="en-GB" sz="2600" dirty="0" err="1">
                <a:cs typeface="Times New Roman" panose="02020603050405020304" pitchFamily="18" charset="0"/>
              </a:rPr>
              <a:t>feasor</a:t>
            </a:r>
            <a:r>
              <a:rPr lang="en-GB" sz="2600" dirty="0">
                <a:cs typeface="Times New Roman" panose="02020603050405020304" pitchFamily="18" charset="0"/>
              </a:rPr>
              <a:t> and society- oriented. </a:t>
            </a: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10</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err="1"/>
              <a:t>What</a:t>
            </a:r>
            <a:r>
              <a:rPr lang="it-IT" sz="2400" b="1" dirty="0"/>
              <a:t> </a:t>
            </a:r>
            <a:r>
              <a:rPr lang="it-IT" sz="2400" b="1" dirty="0" err="1"/>
              <a:t>is</a:t>
            </a:r>
            <a:r>
              <a:rPr lang="it-IT" sz="2400" b="1" dirty="0"/>
              <a:t> (are) the </a:t>
            </a:r>
            <a:r>
              <a:rPr lang="it-IT" sz="2400" b="1" dirty="0" err="1"/>
              <a:t>function</a:t>
            </a:r>
            <a:r>
              <a:rPr lang="it-IT" sz="2400" b="1" dirty="0"/>
              <a:t>(</a:t>
            </a:r>
            <a:r>
              <a:rPr lang="it-IT" sz="2400" b="1" dirty="0" err="1"/>
              <a:t>s</a:t>
            </a:r>
            <a:r>
              <a:rPr lang="it-IT" sz="2400" b="1" dirty="0"/>
              <a:t>) of </a:t>
            </a:r>
            <a:r>
              <a:rPr lang="it-IT" sz="2400" b="1" dirty="0" err="1"/>
              <a:t>tort</a:t>
            </a:r>
            <a:r>
              <a:rPr lang="it-IT" sz="2400" b="1" dirty="0"/>
              <a:t> </a:t>
            </a:r>
            <a:r>
              <a:rPr lang="it-IT" sz="2400" b="1" dirty="0" err="1"/>
              <a:t>law</a:t>
            </a:r>
            <a:r>
              <a:rPr lang="it-IT" sz="2400" b="1" dirty="0"/>
              <a:t>?</a:t>
            </a:r>
          </a:p>
        </p:txBody>
      </p:sp>
    </p:spTree>
    <p:extLst>
      <p:ext uri="{BB962C8B-B14F-4D97-AF65-F5344CB8AC3E}">
        <p14:creationId xmlns:p14="http://schemas.microsoft.com/office/powerpoint/2010/main" val="40081347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r>
              <a:rPr lang="en-GB" sz="2400" b="1" dirty="0">
                <a:cs typeface="Times New Roman" panose="02020603050405020304" pitchFamily="18" charset="0"/>
              </a:rPr>
              <a:t>Punitive function and compensatory function:</a:t>
            </a:r>
            <a:r>
              <a:rPr lang="en-GB" sz="2400" dirty="0">
                <a:cs typeface="Times New Roman" panose="02020603050405020304" pitchFamily="18" charset="0"/>
              </a:rPr>
              <a:t> compensatory damages and punitive damages consider relevant time periods differently. </a:t>
            </a:r>
          </a:p>
          <a:p>
            <a:pPr marL="0" indent="0" algn="just">
              <a:buNone/>
            </a:pPr>
            <a:endParaRPr lang="en-GB" sz="2400" dirty="0">
              <a:cs typeface="Times New Roman" panose="02020603050405020304" pitchFamily="18" charset="0"/>
            </a:endParaRPr>
          </a:p>
          <a:p>
            <a:pPr marL="0" indent="0" algn="just">
              <a:buNone/>
            </a:pPr>
            <a:r>
              <a:rPr lang="en-GB" sz="2400" dirty="0">
                <a:cs typeface="Times New Roman" panose="02020603050405020304" pitchFamily="18" charset="0"/>
              </a:rPr>
              <a:t>When dealing with compensatory damages the only prospective element, which focuses on the person of the victim, is the future damages of the wrongful act that may be compensated in advance, whereas in punitive damages such element is more important as it is related to deterrence.</a:t>
            </a: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11</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err="1"/>
              <a:t>What</a:t>
            </a:r>
            <a:r>
              <a:rPr lang="it-IT" sz="2400" b="1" dirty="0"/>
              <a:t> </a:t>
            </a:r>
            <a:r>
              <a:rPr lang="it-IT" sz="2400" b="1" dirty="0" err="1"/>
              <a:t>is</a:t>
            </a:r>
            <a:r>
              <a:rPr lang="it-IT" sz="2400" b="1" dirty="0"/>
              <a:t> (are) the </a:t>
            </a:r>
            <a:r>
              <a:rPr lang="it-IT" sz="2400" b="1" dirty="0" err="1"/>
              <a:t>function</a:t>
            </a:r>
            <a:r>
              <a:rPr lang="it-IT" sz="2400" b="1" dirty="0"/>
              <a:t>(</a:t>
            </a:r>
            <a:r>
              <a:rPr lang="it-IT" sz="2400" b="1" dirty="0" err="1"/>
              <a:t>s</a:t>
            </a:r>
            <a:r>
              <a:rPr lang="it-IT" sz="2400" b="1" dirty="0"/>
              <a:t>) of </a:t>
            </a:r>
            <a:r>
              <a:rPr lang="it-IT" sz="2400" b="1" dirty="0" err="1"/>
              <a:t>tort</a:t>
            </a:r>
            <a:r>
              <a:rPr lang="it-IT" sz="2400" b="1" dirty="0"/>
              <a:t> </a:t>
            </a:r>
            <a:r>
              <a:rPr lang="it-IT" sz="2400" b="1" dirty="0" err="1"/>
              <a:t>law</a:t>
            </a:r>
            <a:r>
              <a:rPr lang="it-IT" sz="2400" b="1" dirty="0"/>
              <a:t>?</a:t>
            </a:r>
          </a:p>
        </p:txBody>
      </p:sp>
    </p:spTree>
    <p:extLst>
      <p:ext uri="{BB962C8B-B14F-4D97-AF65-F5344CB8AC3E}">
        <p14:creationId xmlns:p14="http://schemas.microsoft.com/office/powerpoint/2010/main" val="10366659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6" y="1729372"/>
            <a:ext cx="8477452" cy="4513600"/>
          </a:xfrm>
        </p:spPr>
        <p:txBody>
          <a:bodyPr/>
          <a:lstStyle/>
          <a:p>
            <a:pPr marL="0" indent="0" algn="just">
              <a:buNone/>
            </a:pPr>
            <a:r>
              <a:rPr lang="en-GB" sz="2400" dirty="0">
                <a:cs typeface="Times New Roman" panose="02020603050405020304" pitchFamily="18" charset="0"/>
              </a:rPr>
              <a:t>Two possible approaches</a:t>
            </a:r>
          </a:p>
          <a:p>
            <a:pPr algn="just"/>
            <a:r>
              <a:rPr lang="en-GB" sz="2400" b="1" dirty="0">
                <a:cs typeface="Times New Roman" panose="02020603050405020304" pitchFamily="18" charset="0"/>
              </a:rPr>
              <a:t>Atypicality of torts </a:t>
            </a:r>
            <a:r>
              <a:rPr lang="en-GB" sz="2400" dirty="0">
                <a:cs typeface="Times New Roman" panose="02020603050405020304" pitchFamily="18" charset="0"/>
              </a:rPr>
              <a:t>(under French law and Italian law there is no closed list of wrongs, but tort liability rests on the prohibition of harming other persons (</a:t>
            </a:r>
            <a:r>
              <a:rPr lang="en-GB" sz="2400" i="1" dirty="0" err="1">
                <a:cs typeface="Times New Roman" panose="02020603050405020304" pitchFamily="18" charset="0"/>
              </a:rPr>
              <a:t>neminem</a:t>
            </a:r>
            <a:r>
              <a:rPr lang="en-GB" sz="2400" i="1" dirty="0">
                <a:cs typeface="Times New Roman" panose="02020603050405020304" pitchFamily="18" charset="0"/>
              </a:rPr>
              <a:t> </a:t>
            </a:r>
            <a:r>
              <a:rPr lang="en-GB" sz="2400" i="1" dirty="0" err="1">
                <a:cs typeface="Times New Roman" panose="02020603050405020304" pitchFamily="18" charset="0"/>
              </a:rPr>
              <a:t>laedere</a:t>
            </a:r>
            <a:r>
              <a:rPr lang="en-GB" sz="2400" dirty="0">
                <a:cs typeface="Times New Roman" panose="02020603050405020304" pitchFamily="18" charset="0"/>
              </a:rPr>
              <a:t>).</a:t>
            </a:r>
          </a:p>
          <a:p>
            <a:pPr algn="just"/>
            <a:r>
              <a:rPr lang="en-GB" sz="2400" b="1" dirty="0">
                <a:cs typeface="Times New Roman" panose="02020603050405020304" pitchFamily="18" charset="0"/>
              </a:rPr>
              <a:t>Typicality of torts </a:t>
            </a:r>
            <a:r>
              <a:rPr lang="en-GB" sz="2400" dirty="0">
                <a:cs typeface="Times New Roman" panose="02020603050405020304" pitchFamily="18" charset="0"/>
              </a:rPr>
              <a:t>(under Roman law delicts were typical, and they still are under German and English law, though with some margin of evolution; this comes from criminal law).</a:t>
            </a: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12</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5" cy="849894"/>
          </a:xfrm>
        </p:spPr>
        <p:txBody>
          <a:bodyPr>
            <a:noAutofit/>
          </a:bodyPr>
          <a:lstStyle/>
          <a:p>
            <a:r>
              <a:rPr lang="it-IT" sz="2400" b="1" dirty="0" err="1"/>
              <a:t>What</a:t>
            </a:r>
            <a:r>
              <a:rPr lang="it-IT" sz="2400" b="1" dirty="0"/>
              <a:t> are the </a:t>
            </a:r>
            <a:r>
              <a:rPr lang="it-IT" sz="2400" b="1" dirty="0" err="1"/>
              <a:t>legal</a:t>
            </a:r>
            <a:r>
              <a:rPr lang="it-IT" sz="2400" b="1" dirty="0"/>
              <a:t> positions </a:t>
            </a:r>
            <a:r>
              <a:rPr lang="it-IT" sz="2400" b="1" dirty="0" err="1"/>
              <a:t>protected</a:t>
            </a:r>
            <a:r>
              <a:rPr lang="it-IT" sz="2400" b="1" dirty="0"/>
              <a:t> by </a:t>
            </a:r>
            <a:r>
              <a:rPr lang="it-IT" sz="2400" b="1" dirty="0" err="1"/>
              <a:t>tort</a:t>
            </a:r>
            <a:r>
              <a:rPr lang="it-IT" sz="2400" b="1" dirty="0"/>
              <a:t> </a:t>
            </a:r>
            <a:r>
              <a:rPr lang="it-IT" sz="2400" b="1" dirty="0" err="1"/>
              <a:t>law</a:t>
            </a:r>
            <a:r>
              <a:rPr lang="it-IT" sz="2400" b="1" dirty="0"/>
              <a:t> or the </a:t>
            </a:r>
            <a:r>
              <a:rPr lang="it-IT" sz="2400" b="1" dirty="0" err="1"/>
              <a:t>conducts</a:t>
            </a:r>
            <a:r>
              <a:rPr lang="it-IT" sz="2400" b="1" dirty="0"/>
              <a:t> </a:t>
            </a:r>
            <a:r>
              <a:rPr lang="it-IT" sz="2400" b="1" dirty="0" err="1"/>
              <a:t>entailing</a:t>
            </a:r>
            <a:r>
              <a:rPr lang="it-IT" sz="2400" b="1" dirty="0"/>
              <a:t> </a:t>
            </a:r>
            <a:r>
              <a:rPr lang="it-IT" sz="2400" b="1" dirty="0" err="1"/>
              <a:t>tort</a:t>
            </a:r>
            <a:r>
              <a:rPr lang="it-IT" sz="2400" b="1" dirty="0"/>
              <a:t> liability?</a:t>
            </a:r>
          </a:p>
        </p:txBody>
      </p:sp>
    </p:spTree>
    <p:extLst>
      <p:ext uri="{BB962C8B-B14F-4D97-AF65-F5344CB8AC3E}">
        <p14:creationId xmlns:p14="http://schemas.microsoft.com/office/powerpoint/2010/main" val="39456908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6" y="1729372"/>
            <a:ext cx="8477452" cy="4513600"/>
          </a:xfrm>
        </p:spPr>
        <p:txBody>
          <a:bodyPr/>
          <a:lstStyle/>
          <a:p>
            <a:pPr marL="0" indent="0" algn="just">
              <a:buNone/>
            </a:pPr>
            <a:r>
              <a:rPr lang="en-GB" sz="2400" dirty="0">
                <a:cs typeface="Times New Roman" panose="02020603050405020304" pitchFamily="18" charset="0"/>
              </a:rPr>
              <a:t>The French approach</a:t>
            </a:r>
          </a:p>
          <a:p>
            <a:pPr algn="just"/>
            <a:r>
              <a:rPr lang="en-GB" sz="2400" b="1" dirty="0">
                <a:cs typeface="Times New Roman" panose="02020603050405020304" pitchFamily="18" charset="0"/>
              </a:rPr>
              <a:t>Article 1240. </a:t>
            </a:r>
            <a:r>
              <a:rPr lang="en-GB" sz="2400" i="1" dirty="0">
                <a:cs typeface="Times New Roman" panose="02020603050405020304" pitchFamily="18" charset="0"/>
              </a:rPr>
              <a:t>Tout fait </a:t>
            </a:r>
            <a:r>
              <a:rPr lang="en-GB" sz="2400" i="1" dirty="0" err="1">
                <a:cs typeface="Times New Roman" panose="02020603050405020304" pitchFamily="18" charset="0"/>
              </a:rPr>
              <a:t>quelconque</a:t>
            </a:r>
            <a:r>
              <a:rPr lang="en-GB" sz="2400" i="1" dirty="0">
                <a:cs typeface="Times New Roman" panose="02020603050405020304" pitchFamily="18" charset="0"/>
              </a:rPr>
              <a:t> de </a:t>
            </a:r>
            <a:r>
              <a:rPr lang="en-GB" sz="2400" i="1" dirty="0" err="1">
                <a:cs typeface="Times New Roman" panose="02020603050405020304" pitchFamily="18" charset="0"/>
              </a:rPr>
              <a:t>l'homme</a:t>
            </a:r>
            <a:r>
              <a:rPr lang="en-GB" sz="2400" i="1" dirty="0">
                <a:cs typeface="Times New Roman" panose="02020603050405020304" pitchFamily="18" charset="0"/>
              </a:rPr>
              <a:t>, qui cause </a:t>
            </a:r>
            <a:r>
              <a:rPr lang="en-GB" sz="2400" i="1" dirty="0" err="1">
                <a:cs typeface="Times New Roman" panose="02020603050405020304" pitchFamily="18" charset="0"/>
              </a:rPr>
              <a:t>à</a:t>
            </a:r>
            <a:r>
              <a:rPr lang="en-GB" sz="2400" i="1" dirty="0">
                <a:cs typeface="Times New Roman" panose="02020603050405020304" pitchFamily="18" charset="0"/>
              </a:rPr>
              <a:t> autrui un </a:t>
            </a:r>
            <a:r>
              <a:rPr lang="en-GB" sz="2400" i="1" dirty="0" err="1">
                <a:cs typeface="Times New Roman" panose="02020603050405020304" pitchFamily="18" charset="0"/>
              </a:rPr>
              <a:t>dommage</a:t>
            </a:r>
            <a:r>
              <a:rPr lang="en-GB" sz="2400" i="1" dirty="0">
                <a:cs typeface="Times New Roman" panose="02020603050405020304" pitchFamily="18" charset="0"/>
              </a:rPr>
              <a:t>, oblige </a:t>
            </a:r>
            <a:r>
              <a:rPr lang="en-GB" sz="2400" i="1" dirty="0" err="1">
                <a:cs typeface="Times New Roman" panose="02020603050405020304" pitchFamily="18" charset="0"/>
              </a:rPr>
              <a:t>celui</a:t>
            </a:r>
            <a:r>
              <a:rPr lang="en-GB" sz="2400" i="1" dirty="0">
                <a:cs typeface="Times New Roman" panose="02020603050405020304" pitchFamily="18" charset="0"/>
              </a:rPr>
              <a:t> par la </a:t>
            </a:r>
            <a:r>
              <a:rPr lang="en-GB" sz="2400" i="1" dirty="0" err="1">
                <a:cs typeface="Times New Roman" panose="02020603050405020304" pitchFamily="18" charset="0"/>
              </a:rPr>
              <a:t>faute</a:t>
            </a:r>
            <a:r>
              <a:rPr lang="en-GB" sz="2400" i="1" dirty="0">
                <a:cs typeface="Times New Roman" panose="02020603050405020304" pitchFamily="18" charset="0"/>
              </a:rPr>
              <a:t> </a:t>
            </a:r>
            <a:r>
              <a:rPr lang="en-GB" sz="2400" i="1" dirty="0" err="1">
                <a:cs typeface="Times New Roman" panose="02020603050405020304" pitchFamily="18" charset="0"/>
              </a:rPr>
              <a:t>duquel</a:t>
            </a:r>
            <a:r>
              <a:rPr lang="en-GB" sz="2400" i="1" dirty="0">
                <a:cs typeface="Times New Roman" panose="02020603050405020304" pitchFamily="18" charset="0"/>
              </a:rPr>
              <a:t> il </a:t>
            </a:r>
            <a:r>
              <a:rPr lang="en-GB" sz="2400" i="1" dirty="0" err="1">
                <a:cs typeface="Times New Roman" panose="02020603050405020304" pitchFamily="18" charset="0"/>
              </a:rPr>
              <a:t>est</a:t>
            </a:r>
            <a:r>
              <a:rPr lang="en-GB" sz="2400" i="1" dirty="0">
                <a:cs typeface="Times New Roman" panose="02020603050405020304" pitchFamily="18" charset="0"/>
              </a:rPr>
              <a:t> </a:t>
            </a:r>
            <a:r>
              <a:rPr lang="en-GB" sz="2400" i="1" dirty="0" err="1">
                <a:cs typeface="Times New Roman" panose="02020603050405020304" pitchFamily="18" charset="0"/>
              </a:rPr>
              <a:t>arrivé</a:t>
            </a:r>
            <a:r>
              <a:rPr lang="en-GB" sz="2400" i="1" dirty="0">
                <a:cs typeface="Times New Roman" panose="02020603050405020304" pitchFamily="18" charset="0"/>
              </a:rPr>
              <a:t> </a:t>
            </a:r>
            <a:r>
              <a:rPr lang="en-GB" sz="2400" i="1" dirty="0" err="1">
                <a:cs typeface="Times New Roman" panose="02020603050405020304" pitchFamily="18" charset="0"/>
              </a:rPr>
              <a:t>à</a:t>
            </a:r>
            <a:r>
              <a:rPr lang="en-GB" sz="2400" i="1" dirty="0">
                <a:cs typeface="Times New Roman" panose="02020603050405020304" pitchFamily="18" charset="0"/>
              </a:rPr>
              <a:t> le </a:t>
            </a:r>
            <a:r>
              <a:rPr lang="en-GB" sz="2400" i="1" dirty="0" err="1">
                <a:cs typeface="Times New Roman" panose="02020603050405020304" pitchFamily="18" charset="0"/>
              </a:rPr>
              <a:t>réparer</a:t>
            </a:r>
            <a:r>
              <a:rPr lang="en-GB" sz="2400" dirty="0">
                <a:cs typeface="Times New Roman" panose="02020603050405020304" pitchFamily="18" charset="0"/>
              </a:rPr>
              <a:t>.</a:t>
            </a:r>
          </a:p>
          <a:p>
            <a:pPr algn="just"/>
            <a:endParaRPr lang="en-GB" sz="2400" dirty="0">
              <a:cs typeface="Times New Roman" panose="02020603050405020304" pitchFamily="18" charset="0"/>
            </a:endParaRPr>
          </a:p>
          <a:p>
            <a:pPr algn="just"/>
            <a:r>
              <a:rPr lang="en-GB" sz="2400" b="1" dirty="0">
                <a:cs typeface="Times New Roman" panose="02020603050405020304" pitchFamily="18" charset="0"/>
              </a:rPr>
              <a:t>Article 1241. </a:t>
            </a:r>
            <a:r>
              <a:rPr lang="en-GB" sz="2400" i="1" dirty="0" err="1">
                <a:cs typeface="Times New Roman" panose="02020603050405020304" pitchFamily="18" charset="0"/>
              </a:rPr>
              <a:t>Chacun</a:t>
            </a:r>
            <a:r>
              <a:rPr lang="en-GB" sz="2400" i="1" dirty="0">
                <a:cs typeface="Times New Roman" panose="02020603050405020304" pitchFamily="18" charset="0"/>
              </a:rPr>
              <a:t> </a:t>
            </a:r>
            <a:r>
              <a:rPr lang="en-GB" sz="2400" i="1" dirty="0" err="1">
                <a:cs typeface="Times New Roman" panose="02020603050405020304" pitchFamily="18" charset="0"/>
              </a:rPr>
              <a:t>est</a:t>
            </a:r>
            <a:r>
              <a:rPr lang="en-GB" sz="2400" i="1" dirty="0">
                <a:cs typeface="Times New Roman" panose="02020603050405020304" pitchFamily="18" charset="0"/>
              </a:rPr>
              <a:t> </a:t>
            </a:r>
            <a:r>
              <a:rPr lang="en-GB" sz="2400" i="1" dirty="0" err="1">
                <a:cs typeface="Times New Roman" panose="02020603050405020304" pitchFamily="18" charset="0"/>
              </a:rPr>
              <a:t>responsable</a:t>
            </a:r>
            <a:r>
              <a:rPr lang="en-GB" sz="2400" i="1" dirty="0">
                <a:cs typeface="Times New Roman" panose="02020603050405020304" pitchFamily="18" charset="0"/>
              </a:rPr>
              <a:t> du </a:t>
            </a:r>
            <a:r>
              <a:rPr lang="en-GB" sz="2400" i="1" dirty="0" err="1">
                <a:cs typeface="Times New Roman" panose="02020603050405020304" pitchFamily="18" charset="0"/>
              </a:rPr>
              <a:t>dommage</a:t>
            </a:r>
            <a:r>
              <a:rPr lang="en-GB" sz="2400" i="1" dirty="0">
                <a:cs typeface="Times New Roman" panose="02020603050405020304" pitchFamily="18" charset="0"/>
              </a:rPr>
              <a:t> </a:t>
            </a:r>
            <a:r>
              <a:rPr lang="en-GB" sz="2400" i="1" dirty="0" err="1">
                <a:cs typeface="Times New Roman" panose="02020603050405020304" pitchFamily="18" charset="0"/>
              </a:rPr>
              <a:t>qu'il</a:t>
            </a:r>
            <a:r>
              <a:rPr lang="en-GB" sz="2400" i="1" dirty="0">
                <a:cs typeface="Times New Roman" panose="02020603050405020304" pitchFamily="18" charset="0"/>
              </a:rPr>
              <a:t> a </a:t>
            </a:r>
            <a:r>
              <a:rPr lang="en-GB" sz="2400" i="1" dirty="0" err="1">
                <a:cs typeface="Times New Roman" panose="02020603050405020304" pitchFamily="18" charset="0"/>
              </a:rPr>
              <a:t>causé</a:t>
            </a:r>
            <a:r>
              <a:rPr lang="en-GB" sz="2400" i="1" dirty="0">
                <a:cs typeface="Times New Roman" panose="02020603050405020304" pitchFamily="18" charset="0"/>
              </a:rPr>
              <a:t> non </a:t>
            </a:r>
            <a:r>
              <a:rPr lang="en-GB" sz="2400" i="1" dirty="0" err="1">
                <a:cs typeface="Times New Roman" panose="02020603050405020304" pitchFamily="18" charset="0"/>
              </a:rPr>
              <a:t>seulement</a:t>
            </a:r>
            <a:r>
              <a:rPr lang="en-GB" sz="2400" i="1" dirty="0">
                <a:cs typeface="Times New Roman" panose="02020603050405020304" pitchFamily="18" charset="0"/>
              </a:rPr>
              <a:t> par son fait, </a:t>
            </a:r>
            <a:r>
              <a:rPr lang="en-GB" sz="2400" i="1" dirty="0" err="1">
                <a:cs typeface="Times New Roman" panose="02020603050405020304" pitchFamily="18" charset="0"/>
              </a:rPr>
              <a:t>mais</a:t>
            </a:r>
            <a:r>
              <a:rPr lang="en-GB" sz="2400" i="1" dirty="0">
                <a:cs typeface="Times New Roman" panose="02020603050405020304" pitchFamily="18" charset="0"/>
              </a:rPr>
              <a:t> encore par </a:t>
            </a:r>
            <a:r>
              <a:rPr lang="en-GB" sz="2400" i="1" dirty="0" err="1">
                <a:cs typeface="Times New Roman" panose="02020603050405020304" pitchFamily="18" charset="0"/>
              </a:rPr>
              <a:t>sa</a:t>
            </a:r>
            <a:r>
              <a:rPr lang="en-GB" sz="2400" i="1" dirty="0">
                <a:cs typeface="Times New Roman" panose="02020603050405020304" pitchFamily="18" charset="0"/>
              </a:rPr>
              <a:t> </a:t>
            </a:r>
            <a:r>
              <a:rPr lang="en-GB" sz="2400" i="1" dirty="0" err="1">
                <a:cs typeface="Times New Roman" panose="02020603050405020304" pitchFamily="18" charset="0"/>
              </a:rPr>
              <a:t>négligence</a:t>
            </a:r>
            <a:r>
              <a:rPr lang="en-GB" sz="2400" i="1" dirty="0">
                <a:cs typeface="Times New Roman" panose="02020603050405020304" pitchFamily="18" charset="0"/>
              </a:rPr>
              <a:t> </a:t>
            </a:r>
            <a:r>
              <a:rPr lang="en-GB" sz="2400" i="1" dirty="0" err="1">
                <a:cs typeface="Times New Roman" panose="02020603050405020304" pitchFamily="18" charset="0"/>
              </a:rPr>
              <a:t>ou</a:t>
            </a:r>
            <a:r>
              <a:rPr lang="en-GB" sz="2400" i="1" dirty="0">
                <a:cs typeface="Times New Roman" panose="02020603050405020304" pitchFamily="18" charset="0"/>
              </a:rPr>
              <a:t> par son imprudence</a:t>
            </a:r>
            <a:r>
              <a:rPr lang="en-GB" sz="2400" dirty="0">
                <a:cs typeface="Times New Roman" panose="02020603050405020304" pitchFamily="18" charset="0"/>
              </a:rPr>
              <a:t>.</a:t>
            </a: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13</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5" cy="849894"/>
          </a:xfrm>
        </p:spPr>
        <p:txBody>
          <a:bodyPr>
            <a:noAutofit/>
          </a:bodyPr>
          <a:lstStyle/>
          <a:p>
            <a:r>
              <a:rPr lang="it-IT" sz="2400" b="1" dirty="0" err="1"/>
              <a:t>What</a:t>
            </a:r>
            <a:r>
              <a:rPr lang="it-IT" sz="2400" b="1" dirty="0"/>
              <a:t> are the </a:t>
            </a:r>
            <a:r>
              <a:rPr lang="it-IT" sz="2400" b="1" dirty="0" err="1"/>
              <a:t>legal</a:t>
            </a:r>
            <a:r>
              <a:rPr lang="it-IT" sz="2400" b="1" dirty="0"/>
              <a:t> positions </a:t>
            </a:r>
            <a:r>
              <a:rPr lang="it-IT" sz="2400" b="1" dirty="0" err="1"/>
              <a:t>protected</a:t>
            </a:r>
            <a:r>
              <a:rPr lang="it-IT" sz="2400" b="1" dirty="0"/>
              <a:t> by </a:t>
            </a:r>
            <a:r>
              <a:rPr lang="it-IT" sz="2400" b="1" dirty="0" err="1"/>
              <a:t>tort</a:t>
            </a:r>
            <a:r>
              <a:rPr lang="it-IT" sz="2400" b="1" dirty="0"/>
              <a:t> </a:t>
            </a:r>
            <a:r>
              <a:rPr lang="it-IT" sz="2400" b="1" dirty="0" err="1"/>
              <a:t>law</a:t>
            </a:r>
            <a:r>
              <a:rPr lang="it-IT" sz="2400" b="1" dirty="0"/>
              <a:t> or the </a:t>
            </a:r>
            <a:r>
              <a:rPr lang="it-IT" sz="2400" b="1" dirty="0" err="1"/>
              <a:t>conducts</a:t>
            </a:r>
            <a:r>
              <a:rPr lang="it-IT" sz="2400" b="1" dirty="0"/>
              <a:t> </a:t>
            </a:r>
            <a:r>
              <a:rPr lang="it-IT" sz="2400" b="1" dirty="0" err="1"/>
              <a:t>entailing</a:t>
            </a:r>
            <a:r>
              <a:rPr lang="it-IT" sz="2400" b="1" dirty="0"/>
              <a:t> </a:t>
            </a:r>
            <a:r>
              <a:rPr lang="it-IT" sz="2400" b="1" dirty="0" err="1"/>
              <a:t>tort</a:t>
            </a:r>
            <a:r>
              <a:rPr lang="it-IT" sz="2400" b="1" dirty="0"/>
              <a:t> liability?</a:t>
            </a:r>
          </a:p>
        </p:txBody>
      </p:sp>
      <p:sp>
        <p:nvSpPr>
          <p:cNvPr id="2" name="CasellaDiTesto 1">
            <a:extLst>
              <a:ext uri="{FF2B5EF4-FFF2-40B4-BE49-F238E27FC236}">
                <a16:creationId xmlns:a16="http://schemas.microsoft.com/office/drawing/2014/main" id="{227DA25D-7F6B-13AF-7EAA-67F9F4E9FDF8}"/>
              </a:ext>
            </a:extLst>
          </p:cNvPr>
          <p:cNvSpPr txBox="1"/>
          <p:nvPr/>
        </p:nvSpPr>
        <p:spPr>
          <a:xfrm>
            <a:off x="1552074" y="2646947"/>
            <a:ext cx="184731" cy="369332"/>
          </a:xfrm>
          <a:prstGeom prst="rect">
            <a:avLst/>
          </a:prstGeom>
          <a:noFill/>
        </p:spPr>
        <p:txBody>
          <a:bodyPr wrap="none" rtlCol="0">
            <a:spAutoFit/>
          </a:bodyPr>
          <a:lstStyle/>
          <a:p>
            <a:endParaRPr lang="it-IT" dirty="0"/>
          </a:p>
        </p:txBody>
      </p:sp>
      <p:sp>
        <p:nvSpPr>
          <p:cNvPr id="4" name="CasellaDiTesto 3">
            <a:extLst>
              <a:ext uri="{FF2B5EF4-FFF2-40B4-BE49-F238E27FC236}">
                <a16:creationId xmlns:a16="http://schemas.microsoft.com/office/drawing/2014/main" id="{0B05CC81-3365-DBFE-2EDD-003BCE141D16}"/>
              </a:ext>
            </a:extLst>
          </p:cNvPr>
          <p:cNvSpPr txBox="1"/>
          <p:nvPr/>
        </p:nvSpPr>
        <p:spPr>
          <a:xfrm>
            <a:off x="3392905" y="2538663"/>
            <a:ext cx="184731" cy="369332"/>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21000226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6" y="1729372"/>
            <a:ext cx="8477452" cy="4513600"/>
          </a:xfrm>
        </p:spPr>
        <p:txBody>
          <a:bodyPr/>
          <a:lstStyle/>
          <a:p>
            <a:pPr marL="0" indent="0" algn="just">
              <a:buNone/>
            </a:pPr>
            <a:r>
              <a:rPr lang="en-GB" sz="1400" b="1" dirty="0">
                <a:cs typeface="Times New Roman" panose="02020603050405020304" pitchFamily="18" charset="0"/>
              </a:rPr>
              <a:t>The French approach: </a:t>
            </a:r>
            <a:r>
              <a:rPr lang="en-GB" sz="1400" i="1" dirty="0" err="1">
                <a:cs typeface="Times New Roman" panose="02020603050405020304" pitchFamily="18" charset="0"/>
              </a:rPr>
              <a:t>responsabilité</a:t>
            </a:r>
            <a:r>
              <a:rPr lang="en-GB" sz="1400" i="1" dirty="0">
                <a:cs typeface="Times New Roman" panose="02020603050405020304" pitchFamily="18" charset="0"/>
              </a:rPr>
              <a:t> pour fait </a:t>
            </a:r>
            <a:r>
              <a:rPr lang="en-GB" sz="1400" i="1" dirty="0" err="1">
                <a:cs typeface="Times New Roman" panose="02020603050405020304" pitchFamily="18" charset="0"/>
              </a:rPr>
              <a:t>d’autrui</a:t>
            </a:r>
            <a:r>
              <a:rPr lang="en-GB" sz="1400" i="1" dirty="0">
                <a:cs typeface="Times New Roman" panose="02020603050405020304" pitchFamily="18" charset="0"/>
              </a:rPr>
              <a:t> </a:t>
            </a:r>
            <a:r>
              <a:rPr lang="en-GB" sz="1400" dirty="0">
                <a:cs typeface="Times New Roman" panose="02020603050405020304" pitchFamily="18" charset="0"/>
              </a:rPr>
              <a:t>(vicarious liability)</a:t>
            </a:r>
          </a:p>
          <a:p>
            <a:pPr marL="0" indent="0" algn="just">
              <a:buNone/>
            </a:pPr>
            <a:r>
              <a:rPr lang="en-GB" sz="1400" dirty="0">
                <a:cs typeface="Times New Roman" panose="02020603050405020304" pitchFamily="18" charset="0"/>
              </a:rPr>
              <a:t>Article 1242. </a:t>
            </a:r>
            <a:r>
              <a:rPr lang="en-GB" sz="1400" i="1" dirty="0">
                <a:cs typeface="Times New Roman" panose="02020603050405020304" pitchFamily="18" charset="0"/>
              </a:rPr>
              <a:t>On </a:t>
            </a:r>
            <a:r>
              <a:rPr lang="en-GB" sz="1400" i="1" dirty="0" err="1">
                <a:cs typeface="Times New Roman" panose="02020603050405020304" pitchFamily="18" charset="0"/>
              </a:rPr>
              <a:t>est</a:t>
            </a:r>
            <a:r>
              <a:rPr lang="en-GB" sz="1400" i="1" dirty="0">
                <a:cs typeface="Times New Roman" panose="02020603050405020304" pitchFamily="18" charset="0"/>
              </a:rPr>
              <a:t> </a:t>
            </a:r>
            <a:r>
              <a:rPr lang="en-GB" sz="1400" i="1" dirty="0" err="1">
                <a:cs typeface="Times New Roman" panose="02020603050405020304" pitchFamily="18" charset="0"/>
              </a:rPr>
              <a:t>responsable</a:t>
            </a:r>
            <a:r>
              <a:rPr lang="en-GB" sz="1400" i="1" dirty="0">
                <a:cs typeface="Times New Roman" panose="02020603050405020304" pitchFamily="18" charset="0"/>
              </a:rPr>
              <a:t> non </a:t>
            </a:r>
            <a:r>
              <a:rPr lang="en-GB" sz="1400" i="1" dirty="0" err="1">
                <a:cs typeface="Times New Roman" panose="02020603050405020304" pitchFamily="18" charset="0"/>
              </a:rPr>
              <a:t>seulement</a:t>
            </a:r>
            <a:r>
              <a:rPr lang="en-GB" sz="1400" i="1" dirty="0">
                <a:cs typeface="Times New Roman" panose="02020603050405020304" pitchFamily="18" charset="0"/>
              </a:rPr>
              <a:t> du </a:t>
            </a:r>
            <a:r>
              <a:rPr lang="en-GB" sz="1400" i="1" dirty="0" err="1">
                <a:cs typeface="Times New Roman" panose="02020603050405020304" pitchFamily="18" charset="0"/>
              </a:rPr>
              <a:t>dommage</a:t>
            </a:r>
            <a:r>
              <a:rPr lang="en-GB" sz="1400" i="1" dirty="0">
                <a:cs typeface="Times New Roman" panose="02020603050405020304" pitchFamily="18" charset="0"/>
              </a:rPr>
              <a:t> que </a:t>
            </a:r>
            <a:r>
              <a:rPr lang="en-GB" sz="1400" i="1" dirty="0" err="1">
                <a:cs typeface="Times New Roman" panose="02020603050405020304" pitchFamily="18" charset="0"/>
              </a:rPr>
              <a:t>l'on</a:t>
            </a:r>
            <a:r>
              <a:rPr lang="en-GB" sz="1400" i="1" dirty="0">
                <a:cs typeface="Times New Roman" panose="02020603050405020304" pitchFamily="18" charset="0"/>
              </a:rPr>
              <a:t> cause par son propre fait, </a:t>
            </a:r>
            <a:r>
              <a:rPr lang="en-GB" sz="1400" i="1" dirty="0" err="1">
                <a:cs typeface="Times New Roman" panose="02020603050405020304" pitchFamily="18" charset="0"/>
              </a:rPr>
              <a:t>mais</a:t>
            </a:r>
            <a:r>
              <a:rPr lang="en-GB" sz="1400" i="1" dirty="0">
                <a:cs typeface="Times New Roman" panose="02020603050405020304" pitchFamily="18" charset="0"/>
              </a:rPr>
              <a:t> encore de </a:t>
            </a:r>
            <a:r>
              <a:rPr lang="en-GB" sz="1400" i="1" dirty="0" err="1">
                <a:cs typeface="Times New Roman" panose="02020603050405020304" pitchFamily="18" charset="0"/>
              </a:rPr>
              <a:t>celui</a:t>
            </a:r>
            <a:r>
              <a:rPr lang="en-GB" sz="1400" i="1" dirty="0">
                <a:cs typeface="Times New Roman" panose="02020603050405020304" pitchFamily="18" charset="0"/>
              </a:rPr>
              <a:t> qui </a:t>
            </a:r>
            <a:r>
              <a:rPr lang="en-GB" sz="1400" i="1" dirty="0" err="1">
                <a:cs typeface="Times New Roman" panose="02020603050405020304" pitchFamily="18" charset="0"/>
              </a:rPr>
              <a:t>est</a:t>
            </a:r>
            <a:r>
              <a:rPr lang="en-GB" sz="1400" i="1" dirty="0">
                <a:cs typeface="Times New Roman" panose="02020603050405020304" pitchFamily="18" charset="0"/>
              </a:rPr>
              <a:t> </a:t>
            </a:r>
            <a:r>
              <a:rPr lang="en-GB" sz="1400" i="1" dirty="0" err="1">
                <a:cs typeface="Times New Roman" panose="02020603050405020304" pitchFamily="18" charset="0"/>
              </a:rPr>
              <a:t>causé</a:t>
            </a:r>
            <a:r>
              <a:rPr lang="en-GB" sz="1400" i="1" dirty="0">
                <a:cs typeface="Times New Roman" panose="02020603050405020304" pitchFamily="18" charset="0"/>
              </a:rPr>
              <a:t> par le fait des </a:t>
            </a:r>
            <a:r>
              <a:rPr lang="en-GB" sz="1400" i="1" dirty="0" err="1">
                <a:cs typeface="Times New Roman" panose="02020603050405020304" pitchFamily="18" charset="0"/>
              </a:rPr>
              <a:t>personnes</a:t>
            </a:r>
            <a:r>
              <a:rPr lang="en-GB" sz="1400" i="1" dirty="0">
                <a:cs typeface="Times New Roman" panose="02020603050405020304" pitchFamily="18" charset="0"/>
              </a:rPr>
              <a:t> </a:t>
            </a:r>
            <a:r>
              <a:rPr lang="en-GB" sz="1400" i="1" dirty="0" err="1">
                <a:cs typeface="Times New Roman" panose="02020603050405020304" pitchFamily="18" charset="0"/>
              </a:rPr>
              <a:t>dont</a:t>
            </a:r>
            <a:r>
              <a:rPr lang="en-GB" sz="1400" i="1" dirty="0">
                <a:cs typeface="Times New Roman" panose="02020603050405020304" pitchFamily="18" charset="0"/>
              </a:rPr>
              <a:t> on doit </a:t>
            </a:r>
            <a:r>
              <a:rPr lang="en-GB" sz="1400" i="1" dirty="0" err="1">
                <a:cs typeface="Times New Roman" panose="02020603050405020304" pitchFamily="18" charset="0"/>
              </a:rPr>
              <a:t>répondre</a:t>
            </a:r>
            <a:r>
              <a:rPr lang="en-GB" sz="1400" i="1" dirty="0">
                <a:cs typeface="Times New Roman" panose="02020603050405020304" pitchFamily="18" charset="0"/>
              </a:rPr>
              <a:t>, </a:t>
            </a:r>
            <a:r>
              <a:rPr lang="en-GB" sz="1400" i="1" dirty="0" err="1">
                <a:cs typeface="Times New Roman" panose="02020603050405020304" pitchFamily="18" charset="0"/>
              </a:rPr>
              <a:t>ou</a:t>
            </a:r>
            <a:r>
              <a:rPr lang="en-GB" sz="1400" i="1" dirty="0">
                <a:cs typeface="Times New Roman" panose="02020603050405020304" pitchFamily="18" charset="0"/>
              </a:rPr>
              <a:t> des choses que </a:t>
            </a:r>
            <a:r>
              <a:rPr lang="en-GB" sz="1400" i="1" dirty="0" err="1">
                <a:cs typeface="Times New Roman" panose="02020603050405020304" pitchFamily="18" charset="0"/>
              </a:rPr>
              <a:t>l'on</a:t>
            </a:r>
            <a:r>
              <a:rPr lang="en-GB" sz="1400" i="1" dirty="0">
                <a:cs typeface="Times New Roman" panose="02020603050405020304" pitchFamily="18" charset="0"/>
              </a:rPr>
              <a:t> a sous </a:t>
            </a:r>
            <a:r>
              <a:rPr lang="en-GB" sz="1400" i="1" dirty="0" err="1">
                <a:cs typeface="Times New Roman" panose="02020603050405020304" pitchFamily="18" charset="0"/>
              </a:rPr>
              <a:t>sa</a:t>
            </a:r>
            <a:r>
              <a:rPr lang="en-GB" sz="1400" i="1" dirty="0">
                <a:cs typeface="Times New Roman" panose="02020603050405020304" pitchFamily="18" charset="0"/>
              </a:rPr>
              <a:t> </a:t>
            </a:r>
            <a:r>
              <a:rPr lang="en-GB" sz="1400" i="1" dirty="0" err="1">
                <a:cs typeface="Times New Roman" panose="02020603050405020304" pitchFamily="18" charset="0"/>
              </a:rPr>
              <a:t>garde</a:t>
            </a:r>
            <a:r>
              <a:rPr lang="en-GB" sz="1400" i="1" dirty="0">
                <a:cs typeface="Times New Roman" panose="02020603050405020304" pitchFamily="18" charset="0"/>
              </a:rPr>
              <a:t>. </a:t>
            </a:r>
            <a:r>
              <a:rPr lang="en-GB" sz="1400" i="1" dirty="0" err="1">
                <a:cs typeface="Times New Roman" panose="02020603050405020304" pitchFamily="18" charset="0"/>
              </a:rPr>
              <a:t>Toutefois</a:t>
            </a:r>
            <a:r>
              <a:rPr lang="en-GB" sz="1400" i="1" dirty="0">
                <a:cs typeface="Times New Roman" panose="02020603050405020304" pitchFamily="18" charset="0"/>
              </a:rPr>
              <a:t>, </a:t>
            </a:r>
            <a:r>
              <a:rPr lang="en-GB" sz="1400" i="1" dirty="0" err="1">
                <a:cs typeface="Times New Roman" panose="02020603050405020304" pitchFamily="18" charset="0"/>
              </a:rPr>
              <a:t>celui</a:t>
            </a:r>
            <a:r>
              <a:rPr lang="en-GB" sz="1400" i="1" dirty="0">
                <a:cs typeface="Times New Roman" panose="02020603050405020304" pitchFamily="18" charset="0"/>
              </a:rPr>
              <a:t> qui </a:t>
            </a:r>
            <a:r>
              <a:rPr lang="en-GB" sz="1400" i="1" dirty="0" err="1">
                <a:cs typeface="Times New Roman" panose="02020603050405020304" pitchFamily="18" charset="0"/>
              </a:rPr>
              <a:t>détient</a:t>
            </a:r>
            <a:r>
              <a:rPr lang="en-GB" sz="1400" i="1" dirty="0">
                <a:cs typeface="Times New Roman" panose="02020603050405020304" pitchFamily="18" charset="0"/>
              </a:rPr>
              <a:t>, </a:t>
            </a:r>
            <a:r>
              <a:rPr lang="en-GB" sz="1400" i="1" dirty="0" err="1">
                <a:cs typeface="Times New Roman" panose="02020603050405020304" pitchFamily="18" charset="0"/>
              </a:rPr>
              <a:t>à</a:t>
            </a:r>
            <a:r>
              <a:rPr lang="en-GB" sz="1400" i="1" dirty="0">
                <a:cs typeface="Times New Roman" panose="02020603050405020304" pitchFamily="18" charset="0"/>
              </a:rPr>
              <a:t> un titre </a:t>
            </a:r>
            <a:r>
              <a:rPr lang="en-GB" sz="1400" i="1" dirty="0" err="1">
                <a:cs typeface="Times New Roman" panose="02020603050405020304" pitchFamily="18" charset="0"/>
              </a:rPr>
              <a:t>quelconque</a:t>
            </a:r>
            <a:r>
              <a:rPr lang="en-GB" sz="1400" i="1" dirty="0">
                <a:cs typeface="Times New Roman" panose="02020603050405020304" pitchFamily="18" charset="0"/>
              </a:rPr>
              <a:t>, tout </a:t>
            </a:r>
            <a:r>
              <a:rPr lang="en-GB" sz="1400" i="1" dirty="0" err="1">
                <a:cs typeface="Times New Roman" panose="02020603050405020304" pitchFamily="18" charset="0"/>
              </a:rPr>
              <a:t>ou</a:t>
            </a:r>
            <a:r>
              <a:rPr lang="en-GB" sz="1400" i="1" dirty="0">
                <a:cs typeface="Times New Roman" panose="02020603050405020304" pitchFamily="18" charset="0"/>
              </a:rPr>
              <a:t> </a:t>
            </a:r>
            <a:r>
              <a:rPr lang="en-GB" sz="1400" i="1" dirty="0" err="1">
                <a:cs typeface="Times New Roman" panose="02020603050405020304" pitchFamily="18" charset="0"/>
              </a:rPr>
              <a:t>partie</a:t>
            </a:r>
            <a:r>
              <a:rPr lang="en-GB" sz="1400" i="1" dirty="0">
                <a:cs typeface="Times New Roman" panose="02020603050405020304" pitchFamily="18" charset="0"/>
              </a:rPr>
              <a:t> de </a:t>
            </a:r>
            <a:r>
              <a:rPr lang="en-GB" sz="1400" i="1" dirty="0" err="1">
                <a:cs typeface="Times New Roman" panose="02020603050405020304" pitchFamily="18" charset="0"/>
              </a:rPr>
              <a:t>l'immeuble</a:t>
            </a:r>
            <a:r>
              <a:rPr lang="en-GB" sz="1400" i="1" dirty="0">
                <a:cs typeface="Times New Roman" panose="02020603050405020304" pitchFamily="18" charset="0"/>
              </a:rPr>
              <a:t> </a:t>
            </a:r>
            <a:r>
              <a:rPr lang="en-GB" sz="1400" i="1" dirty="0" err="1">
                <a:cs typeface="Times New Roman" panose="02020603050405020304" pitchFamily="18" charset="0"/>
              </a:rPr>
              <a:t>ou</a:t>
            </a:r>
            <a:r>
              <a:rPr lang="en-GB" sz="1400" i="1" dirty="0">
                <a:cs typeface="Times New Roman" panose="02020603050405020304" pitchFamily="18" charset="0"/>
              </a:rPr>
              <a:t> des </a:t>
            </a:r>
            <a:r>
              <a:rPr lang="en-GB" sz="1400" i="1" dirty="0" err="1">
                <a:cs typeface="Times New Roman" panose="02020603050405020304" pitchFamily="18" charset="0"/>
              </a:rPr>
              <a:t>biens</a:t>
            </a:r>
            <a:r>
              <a:rPr lang="en-GB" sz="1400" i="1" dirty="0">
                <a:cs typeface="Times New Roman" panose="02020603050405020304" pitchFamily="18" charset="0"/>
              </a:rPr>
              <a:t> </a:t>
            </a:r>
            <a:r>
              <a:rPr lang="en-GB" sz="1400" i="1" dirty="0" err="1">
                <a:cs typeface="Times New Roman" panose="02020603050405020304" pitchFamily="18" charset="0"/>
              </a:rPr>
              <a:t>mobiliers</a:t>
            </a:r>
            <a:r>
              <a:rPr lang="en-GB" sz="1400" i="1" dirty="0">
                <a:cs typeface="Times New Roman" panose="02020603050405020304" pitchFamily="18" charset="0"/>
              </a:rPr>
              <a:t> dans </a:t>
            </a:r>
            <a:r>
              <a:rPr lang="en-GB" sz="1400" i="1" dirty="0" err="1">
                <a:cs typeface="Times New Roman" panose="02020603050405020304" pitchFamily="18" charset="0"/>
              </a:rPr>
              <a:t>lesquels</a:t>
            </a:r>
            <a:r>
              <a:rPr lang="en-GB" sz="1400" i="1" dirty="0">
                <a:cs typeface="Times New Roman" panose="02020603050405020304" pitchFamily="18" charset="0"/>
              </a:rPr>
              <a:t> un </a:t>
            </a:r>
            <a:r>
              <a:rPr lang="en-GB" sz="1400" i="1" dirty="0" err="1">
                <a:cs typeface="Times New Roman" panose="02020603050405020304" pitchFamily="18" charset="0"/>
              </a:rPr>
              <a:t>incendie</a:t>
            </a:r>
            <a:r>
              <a:rPr lang="en-GB" sz="1400" i="1" dirty="0">
                <a:cs typeface="Times New Roman" panose="02020603050405020304" pitchFamily="18" charset="0"/>
              </a:rPr>
              <a:t> a pris naissance ne sera </a:t>
            </a:r>
            <a:r>
              <a:rPr lang="en-GB" sz="1400" i="1" dirty="0" err="1">
                <a:cs typeface="Times New Roman" panose="02020603050405020304" pitchFamily="18" charset="0"/>
              </a:rPr>
              <a:t>responsable</a:t>
            </a:r>
            <a:r>
              <a:rPr lang="en-GB" sz="1400" i="1" dirty="0">
                <a:cs typeface="Times New Roman" panose="02020603050405020304" pitchFamily="18" charset="0"/>
              </a:rPr>
              <a:t>, vis-à-vis des tiers, des </a:t>
            </a:r>
            <a:r>
              <a:rPr lang="en-GB" sz="1400" i="1" dirty="0" err="1">
                <a:cs typeface="Times New Roman" panose="02020603050405020304" pitchFamily="18" charset="0"/>
              </a:rPr>
              <a:t>dommages</a:t>
            </a:r>
            <a:r>
              <a:rPr lang="en-GB" sz="1400" i="1" dirty="0">
                <a:cs typeface="Times New Roman" panose="02020603050405020304" pitchFamily="18" charset="0"/>
              </a:rPr>
              <a:t> </a:t>
            </a:r>
            <a:r>
              <a:rPr lang="en-GB" sz="1400" i="1" dirty="0" err="1">
                <a:cs typeface="Times New Roman" panose="02020603050405020304" pitchFamily="18" charset="0"/>
              </a:rPr>
              <a:t>causés</a:t>
            </a:r>
            <a:r>
              <a:rPr lang="en-GB" sz="1400" i="1" dirty="0">
                <a:cs typeface="Times New Roman" panose="02020603050405020304" pitchFamily="18" charset="0"/>
              </a:rPr>
              <a:t> par </a:t>
            </a:r>
            <a:r>
              <a:rPr lang="en-GB" sz="1400" i="1" dirty="0" err="1">
                <a:cs typeface="Times New Roman" panose="02020603050405020304" pitchFamily="18" charset="0"/>
              </a:rPr>
              <a:t>cet</a:t>
            </a:r>
            <a:r>
              <a:rPr lang="en-GB" sz="1400" i="1" dirty="0">
                <a:cs typeface="Times New Roman" panose="02020603050405020304" pitchFamily="18" charset="0"/>
              </a:rPr>
              <a:t> </a:t>
            </a:r>
            <a:r>
              <a:rPr lang="en-GB" sz="1400" i="1" dirty="0" err="1">
                <a:cs typeface="Times New Roman" panose="02020603050405020304" pitchFamily="18" charset="0"/>
              </a:rPr>
              <a:t>incendie</a:t>
            </a:r>
            <a:r>
              <a:rPr lang="en-GB" sz="1400" i="1" dirty="0">
                <a:cs typeface="Times New Roman" panose="02020603050405020304" pitchFamily="18" charset="0"/>
              </a:rPr>
              <a:t> que </a:t>
            </a:r>
            <a:r>
              <a:rPr lang="en-GB" sz="1400" i="1" dirty="0" err="1">
                <a:cs typeface="Times New Roman" panose="02020603050405020304" pitchFamily="18" charset="0"/>
              </a:rPr>
              <a:t>s'il</a:t>
            </a:r>
            <a:r>
              <a:rPr lang="en-GB" sz="1400" i="1" dirty="0">
                <a:cs typeface="Times New Roman" panose="02020603050405020304" pitchFamily="18" charset="0"/>
              </a:rPr>
              <a:t> </a:t>
            </a:r>
            <a:r>
              <a:rPr lang="en-GB" sz="1400" i="1" dirty="0" err="1">
                <a:cs typeface="Times New Roman" panose="02020603050405020304" pitchFamily="18" charset="0"/>
              </a:rPr>
              <a:t>est</a:t>
            </a:r>
            <a:r>
              <a:rPr lang="en-GB" sz="1400" i="1" dirty="0">
                <a:cs typeface="Times New Roman" panose="02020603050405020304" pitchFamily="18" charset="0"/>
              </a:rPr>
              <a:t> </a:t>
            </a:r>
            <a:r>
              <a:rPr lang="en-GB" sz="1400" i="1" dirty="0" err="1">
                <a:cs typeface="Times New Roman" panose="02020603050405020304" pitchFamily="18" charset="0"/>
              </a:rPr>
              <a:t>prouvé</a:t>
            </a:r>
            <a:r>
              <a:rPr lang="en-GB" sz="1400" i="1" dirty="0">
                <a:cs typeface="Times New Roman" panose="02020603050405020304" pitchFamily="18" charset="0"/>
              </a:rPr>
              <a:t> </a:t>
            </a:r>
            <a:r>
              <a:rPr lang="en-GB" sz="1400" i="1" dirty="0" err="1">
                <a:cs typeface="Times New Roman" panose="02020603050405020304" pitchFamily="18" charset="0"/>
              </a:rPr>
              <a:t>qu'il</a:t>
            </a:r>
            <a:r>
              <a:rPr lang="en-GB" sz="1400" i="1" dirty="0">
                <a:cs typeface="Times New Roman" panose="02020603050405020304" pitchFamily="18" charset="0"/>
              </a:rPr>
              <a:t> doit </a:t>
            </a:r>
            <a:r>
              <a:rPr lang="en-GB" sz="1400" i="1" dirty="0" err="1">
                <a:cs typeface="Times New Roman" panose="02020603050405020304" pitchFamily="18" charset="0"/>
              </a:rPr>
              <a:t>être</a:t>
            </a:r>
            <a:r>
              <a:rPr lang="en-GB" sz="1400" i="1" dirty="0">
                <a:cs typeface="Times New Roman" panose="02020603050405020304" pitchFamily="18" charset="0"/>
              </a:rPr>
              <a:t> </a:t>
            </a:r>
            <a:r>
              <a:rPr lang="en-GB" sz="1400" i="1" dirty="0" err="1">
                <a:cs typeface="Times New Roman" panose="02020603050405020304" pitchFamily="18" charset="0"/>
              </a:rPr>
              <a:t>attribué</a:t>
            </a:r>
            <a:r>
              <a:rPr lang="en-GB" sz="1400" i="1" dirty="0">
                <a:cs typeface="Times New Roman" panose="02020603050405020304" pitchFamily="18" charset="0"/>
              </a:rPr>
              <a:t> </a:t>
            </a:r>
            <a:r>
              <a:rPr lang="en-GB" sz="1400" i="1" dirty="0" err="1">
                <a:cs typeface="Times New Roman" panose="02020603050405020304" pitchFamily="18" charset="0"/>
              </a:rPr>
              <a:t>à</a:t>
            </a:r>
            <a:r>
              <a:rPr lang="en-GB" sz="1400" i="1" dirty="0">
                <a:cs typeface="Times New Roman" panose="02020603050405020304" pitchFamily="18" charset="0"/>
              </a:rPr>
              <a:t> </a:t>
            </a:r>
            <a:r>
              <a:rPr lang="en-GB" sz="1400" i="1" dirty="0" err="1">
                <a:cs typeface="Times New Roman" panose="02020603050405020304" pitchFamily="18" charset="0"/>
              </a:rPr>
              <a:t>sa</a:t>
            </a:r>
            <a:r>
              <a:rPr lang="en-GB" sz="1400" i="1" dirty="0">
                <a:cs typeface="Times New Roman" panose="02020603050405020304" pitchFamily="18" charset="0"/>
              </a:rPr>
              <a:t> </a:t>
            </a:r>
            <a:r>
              <a:rPr lang="en-GB" sz="1400" i="1" dirty="0" err="1">
                <a:cs typeface="Times New Roman" panose="02020603050405020304" pitchFamily="18" charset="0"/>
              </a:rPr>
              <a:t>faute</a:t>
            </a:r>
            <a:r>
              <a:rPr lang="en-GB" sz="1400" i="1" dirty="0">
                <a:cs typeface="Times New Roman" panose="02020603050405020304" pitchFamily="18" charset="0"/>
              </a:rPr>
              <a:t> </a:t>
            </a:r>
            <a:r>
              <a:rPr lang="en-GB" sz="1400" i="1" dirty="0" err="1">
                <a:cs typeface="Times New Roman" panose="02020603050405020304" pitchFamily="18" charset="0"/>
              </a:rPr>
              <a:t>ou</a:t>
            </a:r>
            <a:r>
              <a:rPr lang="en-GB" sz="1400" i="1" dirty="0">
                <a:cs typeface="Times New Roman" panose="02020603050405020304" pitchFamily="18" charset="0"/>
              </a:rPr>
              <a:t> </a:t>
            </a:r>
            <a:r>
              <a:rPr lang="en-GB" sz="1400" i="1" dirty="0" err="1">
                <a:cs typeface="Times New Roman" panose="02020603050405020304" pitchFamily="18" charset="0"/>
              </a:rPr>
              <a:t>à</a:t>
            </a:r>
            <a:r>
              <a:rPr lang="en-GB" sz="1400" i="1" dirty="0">
                <a:cs typeface="Times New Roman" panose="02020603050405020304" pitchFamily="18" charset="0"/>
              </a:rPr>
              <a:t> la </a:t>
            </a:r>
            <a:r>
              <a:rPr lang="en-GB" sz="1400" i="1" dirty="0" err="1">
                <a:cs typeface="Times New Roman" panose="02020603050405020304" pitchFamily="18" charset="0"/>
              </a:rPr>
              <a:t>faute</a:t>
            </a:r>
            <a:r>
              <a:rPr lang="en-GB" sz="1400" i="1" dirty="0">
                <a:cs typeface="Times New Roman" panose="02020603050405020304" pitchFamily="18" charset="0"/>
              </a:rPr>
              <a:t> des </a:t>
            </a:r>
            <a:r>
              <a:rPr lang="en-GB" sz="1400" i="1" dirty="0" err="1">
                <a:cs typeface="Times New Roman" panose="02020603050405020304" pitchFamily="18" charset="0"/>
              </a:rPr>
              <a:t>personnes</a:t>
            </a:r>
            <a:r>
              <a:rPr lang="en-GB" sz="1400" i="1" dirty="0">
                <a:cs typeface="Times New Roman" panose="02020603050405020304" pitchFamily="18" charset="0"/>
              </a:rPr>
              <a:t> </a:t>
            </a:r>
            <a:r>
              <a:rPr lang="en-GB" sz="1400" i="1" dirty="0" err="1">
                <a:cs typeface="Times New Roman" panose="02020603050405020304" pitchFamily="18" charset="0"/>
              </a:rPr>
              <a:t>dont</a:t>
            </a:r>
            <a:r>
              <a:rPr lang="en-GB" sz="1400" i="1" dirty="0">
                <a:cs typeface="Times New Roman" panose="02020603050405020304" pitchFamily="18" charset="0"/>
              </a:rPr>
              <a:t> il </a:t>
            </a:r>
            <a:r>
              <a:rPr lang="en-GB" sz="1400" i="1" dirty="0" err="1">
                <a:cs typeface="Times New Roman" panose="02020603050405020304" pitchFamily="18" charset="0"/>
              </a:rPr>
              <a:t>est</a:t>
            </a:r>
            <a:r>
              <a:rPr lang="en-GB" sz="1400" i="1" dirty="0">
                <a:cs typeface="Times New Roman" panose="02020603050405020304" pitchFamily="18" charset="0"/>
              </a:rPr>
              <a:t> </a:t>
            </a:r>
            <a:r>
              <a:rPr lang="en-GB" sz="1400" i="1" dirty="0" err="1">
                <a:cs typeface="Times New Roman" panose="02020603050405020304" pitchFamily="18" charset="0"/>
              </a:rPr>
              <a:t>responsable</a:t>
            </a:r>
            <a:r>
              <a:rPr lang="en-GB" sz="1400" i="1" dirty="0">
                <a:cs typeface="Times New Roman" panose="02020603050405020304" pitchFamily="18" charset="0"/>
              </a:rPr>
              <a:t>. </a:t>
            </a:r>
            <a:r>
              <a:rPr lang="en-GB" sz="1400" i="1" dirty="0" err="1">
                <a:cs typeface="Times New Roman" panose="02020603050405020304" pitchFamily="18" charset="0"/>
              </a:rPr>
              <a:t>Cette</a:t>
            </a:r>
            <a:r>
              <a:rPr lang="en-GB" sz="1400" i="1" dirty="0">
                <a:cs typeface="Times New Roman" panose="02020603050405020304" pitchFamily="18" charset="0"/>
              </a:rPr>
              <a:t> disposition ne </a:t>
            </a:r>
            <a:r>
              <a:rPr lang="en-GB" sz="1400" i="1" dirty="0" err="1">
                <a:cs typeface="Times New Roman" panose="02020603050405020304" pitchFamily="18" charset="0"/>
              </a:rPr>
              <a:t>s'applique</a:t>
            </a:r>
            <a:r>
              <a:rPr lang="en-GB" sz="1400" i="1" dirty="0">
                <a:cs typeface="Times New Roman" panose="02020603050405020304" pitchFamily="18" charset="0"/>
              </a:rPr>
              <a:t> pas aux rapports entre propriétaires et </a:t>
            </a:r>
            <a:r>
              <a:rPr lang="en-GB" sz="1400" i="1" dirty="0" err="1">
                <a:cs typeface="Times New Roman" panose="02020603050405020304" pitchFamily="18" charset="0"/>
              </a:rPr>
              <a:t>locataires</a:t>
            </a:r>
            <a:r>
              <a:rPr lang="en-GB" sz="1400" i="1" dirty="0">
                <a:cs typeface="Times New Roman" panose="02020603050405020304" pitchFamily="18" charset="0"/>
              </a:rPr>
              <a:t>, qui </a:t>
            </a:r>
            <a:r>
              <a:rPr lang="en-GB" sz="1400" i="1" dirty="0" err="1">
                <a:cs typeface="Times New Roman" panose="02020603050405020304" pitchFamily="18" charset="0"/>
              </a:rPr>
              <a:t>demeurent</a:t>
            </a:r>
            <a:r>
              <a:rPr lang="en-GB" sz="1400" i="1" dirty="0">
                <a:cs typeface="Times New Roman" panose="02020603050405020304" pitchFamily="18" charset="0"/>
              </a:rPr>
              <a:t> </a:t>
            </a:r>
            <a:r>
              <a:rPr lang="en-GB" sz="1400" i="1" dirty="0" err="1">
                <a:cs typeface="Times New Roman" panose="02020603050405020304" pitchFamily="18" charset="0"/>
              </a:rPr>
              <a:t>régis</a:t>
            </a:r>
            <a:r>
              <a:rPr lang="en-GB" sz="1400" i="1" dirty="0">
                <a:cs typeface="Times New Roman" panose="02020603050405020304" pitchFamily="18" charset="0"/>
              </a:rPr>
              <a:t> par les articles 1733 et 1734 du code civil. Le </a:t>
            </a:r>
            <a:r>
              <a:rPr lang="en-GB" sz="1400" i="1" dirty="0" err="1">
                <a:cs typeface="Times New Roman" panose="02020603050405020304" pitchFamily="18" charset="0"/>
              </a:rPr>
              <a:t>père</a:t>
            </a:r>
            <a:r>
              <a:rPr lang="en-GB" sz="1400" i="1" dirty="0">
                <a:cs typeface="Times New Roman" panose="02020603050405020304" pitchFamily="18" charset="0"/>
              </a:rPr>
              <a:t> et la </a:t>
            </a:r>
            <a:r>
              <a:rPr lang="en-GB" sz="1400" i="1" dirty="0" err="1">
                <a:cs typeface="Times New Roman" panose="02020603050405020304" pitchFamily="18" charset="0"/>
              </a:rPr>
              <a:t>mère</a:t>
            </a:r>
            <a:r>
              <a:rPr lang="en-GB" sz="1400" i="1" dirty="0">
                <a:cs typeface="Times New Roman" panose="02020603050405020304" pitchFamily="18" charset="0"/>
              </a:rPr>
              <a:t>, </a:t>
            </a:r>
            <a:r>
              <a:rPr lang="en-GB" sz="1400" i="1" dirty="0" err="1">
                <a:cs typeface="Times New Roman" panose="02020603050405020304" pitchFamily="18" charset="0"/>
              </a:rPr>
              <a:t>en</a:t>
            </a:r>
            <a:r>
              <a:rPr lang="en-GB" sz="1400" i="1" dirty="0">
                <a:cs typeface="Times New Roman" panose="02020603050405020304" pitchFamily="18" charset="0"/>
              </a:rPr>
              <a:t> tant </a:t>
            </a:r>
            <a:r>
              <a:rPr lang="en-GB" sz="1400" i="1" dirty="0" err="1">
                <a:cs typeface="Times New Roman" panose="02020603050405020304" pitchFamily="18" charset="0"/>
              </a:rPr>
              <a:t>qu'ils</a:t>
            </a:r>
            <a:r>
              <a:rPr lang="en-GB" sz="1400" i="1" dirty="0">
                <a:cs typeface="Times New Roman" panose="02020603050405020304" pitchFamily="18" charset="0"/>
              </a:rPr>
              <a:t> </a:t>
            </a:r>
            <a:r>
              <a:rPr lang="en-GB" sz="1400" i="1" dirty="0" err="1">
                <a:cs typeface="Times New Roman" panose="02020603050405020304" pitchFamily="18" charset="0"/>
              </a:rPr>
              <a:t>exercent</a:t>
            </a:r>
            <a:r>
              <a:rPr lang="en-GB" sz="1400" i="1" dirty="0">
                <a:cs typeface="Times New Roman" panose="02020603050405020304" pitchFamily="18" charset="0"/>
              </a:rPr>
              <a:t> </a:t>
            </a:r>
            <a:r>
              <a:rPr lang="en-GB" sz="1400" i="1" dirty="0" err="1">
                <a:cs typeface="Times New Roman" panose="02020603050405020304" pitchFamily="18" charset="0"/>
              </a:rPr>
              <a:t>l'autorité</a:t>
            </a:r>
            <a:r>
              <a:rPr lang="en-GB" sz="1400" i="1" dirty="0">
                <a:cs typeface="Times New Roman" panose="02020603050405020304" pitchFamily="18" charset="0"/>
              </a:rPr>
              <a:t> </a:t>
            </a:r>
            <a:r>
              <a:rPr lang="en-GB" sz="1400" i="1" dirty="0" err="1">
                <a:cs typeface="Times New Roman" panose="02020603050405020304" pitchFamily="18" charset="0"/>
              </a:rPr>
              <a:t>parentale</a:t>
            </a:r>
            <a:r>
              <a:rPr lang="en-GB" sz="1400" i="1" dirty="0">
                <a:cs typeface="Times New Roman" panose="02020603050405020304" pitchFamily="18" charset="0"/>
              </a:rPr>
              <a:t>, </a:t>
            </a:r>
            <a:r>
              <a:rPr lang="en-GB" sz="1400" i="1" dirty="0" err="1">
                <a:cs typeface="Times New Roman" panose="02020603050405020304" pitchFamily="18" charset="0"/>
              </a:rPr>
              <a:t>sont</a:t>
            </a:r>
            <a:r>
              <a:rPr lang="en-GB" sz="1400" i="1" dirty="0">
                <a:cs typeface="Times New Roman" panose="02020603050405020304" pitchFamily="18" charset="0"/>
              </a:rPr>
              <a:t> </a:t>
            </a:r>
            <a:r>
              <a:rPr lang="en-GB" sz="1400" i="1" dirty="0" err="1">
                <a:cs typeface="Times New Roman" panose="02020603050405020304" pitchFamily="18" charset="0"/>
              </a:rPr>
              <a:t>solidairement</a:t>
            </a:r>
            <a:r>
              <a:rPr lang="en-GB" sz="1400" i="1" dirty="0">
                <a:cs typeface="Times New Roman" panose="02020603050405020304" pitchFamily="18" charset="0"/>
              </a:rPr>
              <a:t> </a:t>
            </a:r>
            <a:r>
              <a:rPr lang="en-GB" sz="1400" i="1" dirty="0" err="1">
                <a:cs typeface="Times New Roman" panose="02020603050405020304" pitchFamily="18" charset="0"/>
              </a:rPr>
              <a:t>responsables</a:t>
            </a:r>
            <a:r>
              <a:rPr lang="en-GB" sz="1400" i="1" dirty="0">
                <a:cs typeface="Times New Roman" panose="02020603050405020304" pitchFamily="18" charset="0"/>
              </a:rPr>
              <a:t> du </a:t>
            </a:r>
            <a:r>
              <a:rPr lang="en-GB" sz="1400" i="1" dirty="0" err="1">
                <a:cs typeface="Times New Roman" panose="02020603050405020304" pitchFamily="18" charset="0"/>
              </a:rPr>
              <a:t>dommage</a:t>
            </a:r>
            <a:r>
              <a:rPr lang="en-GB" sz="1400" i="1" dirty="0">
                <a:cs typeface="Times New Roman" panose="02020603050405020304" pitchFamily="18" charset="0"/>
              </a:rPr>
              <a:t> </a:t>
            </a:r>
            <a:r>
              <a:rPr lang="en-GB" sz="1400" i="1" dirty="0" err="1">
                <a:cs typeface="Times New Roman" panose="02020603050405020304" pitchFamily="18" charset="0"/>
              </a:rPr>
              <a:t>causé</a:t>
            </a:r>
            <a:r>
              <a:rPr lang="en-GB" sz="1400" i="1" dirty="0">
                <a:cs typeface="Times New Roman" panose="02020603050405020304" pitchFamily="18" charset="0"/>
              </a:rPr>
              <a:t> par </a:t>
            </a:r>
            <a:r>
              <a:rPr lang="en-GB" sz="1400" i="1" dirty="0" err="1">
                <a:cs typeface="Times New Roman" panose="02020603050405020304" pitchFamily="18" charset="0"/>
              </a:rPr>
              <a:t>leurs</a:t>
            </a:r>
            <a:r>
              <a:rPr lang="en-GB" sz="1400" i="1" dirty="0">
                <a:cs typeface="Times New Roman" panose="02020603050405020304" pitchFamily="18" charset="0"/>
              </a:rPr>
              <a:t> enfants </a:t>
            </a:r>
            <a:r>
              <a:rPr lang="en-GB" sz="1400" i="1" dirty="0" err="1">
                <a:cs typeface="Times New Roman" panose="02020603050405020304" pitchFamily="18" charset="0"/>
              </a:rPr>
              <a:t>mineurs</a:t>
            </a:r>
            <a:r>
              <a:rPr lang="en-GB" sz="1400" i="1" dirty="0">
                <a:cs typeface="Times New Roman" panose="02020603050405020304" pitchFamily="18" charset="0"/>
              </a:rPr>
              <a:t> habitant avec </a:t>
            </a:r>
            <a:r>
              <a:rPr lang="en-GB" sz="1400" i="1" dirty="0" err="1">
                <a:cs typeface="Times New Roman" panose="02020603050405020304" pitchFamily="18" charset="0"/>
              </a:rPr>
              <a:t>eux</a:t>
            </a:r>
            <a:r>
              <a:rPr lang="en-GB" sz="1400" i="1" dirty="0">
                <a:cs typeface="Times New Roman" panose="02020603050405020304" pitchFamily="18" charset="0"/>
              </a:rPr>
              <a:t>. Les maîtres et les </a:t>
            </a:r>
            <a:r>
              <a:rPr lang="en-GB" sz="1400" i="1" dirty="0" err="1">
                <a:cs typeface="Times New Roman" panose="02020603050405020304" pitchFamily="18" charset="0"/>
              </a:rPr>
              <a:t>commettants</a:t>
            </a:r>
            <a:r>
              <a:rPr lang="en-GB" sz="1400" i="1" dirty="0">
                <a:cs typeface="Times New Roman" panose="02020603050405020304" pitchFamily="18" charset="0"/>
              </a:rPr>
              <a:t>, du </a:t>
            </a:r>
            <a:r>
              <a:rPr lang="en-GB" sz="1400" i="1" dirty="0" err="1">
                <a:cs typeface="Times New Roman" panose="02020603050405020304" pitchFamily="18" charset="0"/>
              </a:rPr>
              <a:t>dommage</a:t>
            </a:r>
            <a:r>
              <a:rPr lang="en-GB" sz="1400" i="1" dirty="0">
                <a:cs typeface="Times New Roman" panose="02020603050405020304" pitchFamily="18" charset="0"/>
              </a:rPr>
              <a:t> </a:t>
            </a:r>
            <a:r>
              <a:rPr lang="en-GB" sz="1400" i="1" dirty="0" err="1">
                <a:cs typeface="Times New Roman" panose="02020603050405020304" pitchFamily="18" charset="0"/>
              </a:rPr>
              <a:t>causé</a:t>
            </a:r>
            <a:r>
              <a:rPr lang="en-GB" sz="1400" i="1" dirty="0">
                <a:cs typeface="Times New Roman" panose="02020603050405020304" pitchFamily="18" charset="0"/>
              </a:rPr>
              <a:t> par </a:t>
            </a:r>
            <a:r>
              <a:rPr lang="en-GB" sz="1400" i="1" dirty="0" err="1">
                <a:cs typeface="Times New Roman" panose="02020603050405020304" pitchFamily="18" charset="0"/>
              </a:rPr>
              <a:t>leurs</a:t>
            </a:r>
            <a:r>
              <a:rPr lang="en-GB" sz="1400" i="1" dirty="0">
                <a:cs typeface="Times New Roman" panose="02020603050405020304" pitchFamily="18" charset="0"/>
              </a:rPr>
              <a:t> domestiques et </a:t>
            </a:r>
            <a:r>
              <a:rPr lang="en-GB" sz="1400" i="1" dirty="0" err="1">
                <a:cs typeface="Times New Roman" panose="02020603050405020304" pitchFamily="18" charset="0"/>
              </a:rPr>
              <a:t>préposés</a:t>
            </a:r>
            <a:r>
              <a:rPr lang="en-GB" sz="1400" i="1" dirty="0">
                <a:cs typeface="Times New Roman" panose="02020603050405020304" pitchFamily="18" charset="0"/>
              </a:rPr>
              <a:t> dans les </a:t>
            </a:r>
            <a:r>
              <a:rPr lang="en-GB" sz="1400" i="1" dirty="0" err="1">
                <a:cs typeface="Times New Roman" panose="02020603050405020304" pitchFamily="18" charset="0"/>
              </a:rPr>
              <a:t>fonctions</a:t>
            </a:r>
            <a:r>
              <a:rPr lang="en-GB" sz="1400" i="1" dirty="0">
                <a:cs typeface="Times New Roman" panose="02020603050405020304" pitchFamily="18" charset="0"/>
              </a:rPr>
              <a:t> </a:t>
            </a:r>
            <a:r>
              <a:rPr lang="en-GB" sz="1400" i="1" dirty="0" err="1">
                <a:cs typeface="Times New Roman" panose="02020603050405020304" pitchFamily="18" charset="0"/>
              </a:rPr>
              <a:t>auxquelles</a:t>
            </a:r>
            <a:r>
              <a:rPr lang="en-GB" sz="1400" i="1" dirty="0">
                <a:cs typeface="Times New Roman" panose="02020603050405020304" pitchFamily="18" charset="0"/>
              </a:rPr>
              <a:t> </a:t>
            </a:r>
            <a:r>
              <a:rPr lang="en-GB" sz="1400" i="1" dirty="0" err="1">
                <a:cs typeface="Times New Roman" panose="02020603050405020304" pitchFamily="18" charset="0"/>
              </a:rPr>
              <a:t>ils</a:t>
            </a:r>
            <a:r>
              <a:rPr lang="en-GB" sz="1400" i="1" dirty="0">
                <a:cs typeface="Times New Roman" panose="02020603050405020304" pitchFamily="18" charset="0"/>
              </a:rPr>
              <a:t> les </a:t>
            </a:r>
            <a:r>
              <a:rPr lang="en-GB" sz="1400" i="1" dirty="0" err="1">
                <a:cs typeface="Times New Roman" panose="02020603050405020304" pitchFamily="18" charset="0"/>
              </a:rPr>
              <a:t>ont</a:t>
            </a:r>
            <a:r>
              <a:rPr lang="en-GB" sz="1400" i="1" dirty="0">
                <a:cs typeface="Times New Roman" panose="02020603050405020304" pitchFamily="18" charset="0"/>
              </a:rPr>
              <a:t> </a:t>
            </a:r>
            <a:r>
              <a:rPr lang="en-GB" sz="1400" i="1" dirty="0" err="1">
                <a:cs typeface="Times New Roman" panose="02020603050405020304" pitchFamily="18" charset="0"/>
              </a:rPr>
              <a:t>employés</a:t>
            </a:r>
            <a:r>
              <a:rPr lang="en-GB" sz="1400" i="1" dirty="0">
                <a:cs typeface="Times New Roman" panose="02020603050405020304" pitchFamily="18" charset="0"/>
              </a:rPr>
              <a:t>. Les </a:t>
            </a:r>
            <a:r>
              <a:rPr lang="en-GB" sz="1400" i="1" dirty="0" err="1">
                <a:cs typeface="Times New Roman" panose="02020603050405020304" pitchFamily="18" charset="0"/>
              </a:rPr>
              <a:t>instituteurs</a:t>
            </a:r>
            <a:r>
              <a:rPr lang="en-GB" sz="1400" i="1" dirty="0">
                <a:cs typeface="Times New Roman" panose="02020603050405020304" pitchFamily="18" charset="0"/>
              </a:rPr>
              <a:t> et les artisans, du </a:t>
            </a:r>
            <a:r>
              <a:rPr lang="en-GB" sz="1400" i="1" dirty="0" err="1">
                <a:cs typeface="Times New Roman" panose="02020603050405020304" pitchFamily="18" charset="0"/>
              </a:rPr>
              <a:t>dommage</a:t>
            </a:r>
            <a:r>
              <a:rPr lang="en-GB" sz="1400" i="1" dirty="0">
                <a:cs typeface="Times New Roman" panose="02020603050405020304" pitchFamily="18" charset="0"/>
              </a:rPr>
              <a:t> </a:t>
            </a:r>
            <a:r>
              <a:rPr lang="en-GB" sz="1400" i="1" dirty="0" err="1">
                <a:cs typeface="Times New Roman" panose="02020603050405020304" pitchFamily="18" charset="0"/>
              </a:rPr>
              <a:t>causé</a:t>
            </a:r>
            <a:r>
              <a:rPr lang="en-GB" sz="1400" i="1" dirty="0">
                <a:cs typeface="Times New Roman" panose="02020603050405020304" pitchFamily="18" charset="0"/>
              </a:rPr>
              <a:t> par </a:t>
            </a:r>
            <a:r>
              <a:rPr lang="en-GB" sz="1400" i="1" dirty="0" err="1">
                <a:cs typeface="Times New Roman" panose="02020603050405020304" pitchFamily="18" charset="0"/>
              </a:rPr>
              <a:t>leurs</a:t>
            </a:r>
            <a:r>
              <a:rPr lang="en-GB" sz="1400" i="1" dirty="0">
                <a:cs typeface="Times New Roman" panose="02020603050405020304" pitchFamily="18" charset="0"/>
              </a:rPr>
              <a:t> </a:t>
            </a:r>
            <a:r>
              <a:rPr lang="en-GB" sz="1400" i="1" dirty="0" err="1">
                <a:cs typeface="Times New Roman" panose="02020603050405020304" pitchFamily="18" charset="0"/>
              </a:rPr>
              <a:t>élèves</a:t>
            </a:r>
            <a:r>
              <a:rPr lang="en-GB" sz="1400" i="1" dirty="0">
                <a:cs typeface="Times New Roman" panose="02020603050405020304" pitchFamily="18" charset="0"/>
              </a:rPr>
              <a:t> et </a:t>
            </a:r>
            <a:r>
              <a:rPr lang="en-GB" sz="1400" i="1" dirty="0" err="1">
                <a:cs typeface="Times New Roman" panose="02020603050405020304" pitchFamily="18" charset="0"/>
              </a:rPr>
              <a:t>apprentis</a:t>
            </a:r>
            <a:r>
              <a:rPr lang="en-GB" sz="1400" i="1" dirty="0">
                <a:cs typeface="Times New Roman" panose="02020603050405020304" pitchFamily="18" charset="0"/>
              </a:rPr>
              <a:t> pendant le temps </a:t>
            </a:r>
            <a:r>
              <a:rPr lang="en-GB" sz="1400" i="1" dirty="0" err="1">
                <a:cs typeface="Times New Roman" panose="02020603050405020304" pitchFamily="18" charset="0"/>
              </a:rPr>
              <a:t>qu'ils</a:t>
            </a:r>
            <a:r>
              <a:rPr lang="en-GB" sz="1400" i="1" dirty="0">
                <a:cs typeface="Times New Roman" panose="02020603050405020304" pitchFamily="18" charset="0"/>
              </a:rPr>
              <a:t> </a:t>
            </a:r>
            <a:r>
              <a:rPr lang="en-GB" sz="1400" i="1" dirty="0" err="1">
                <a:cs typeface="Times New Roman" panose="02020603050405020304" pitchFamily="18" charset="0"/>
              </a:rPr>
              <a:t>sont</a:t>
            </a:r>
            <a:r>
              <a:rPr lang="en-GB" sz="1400" i="1" dirty="0">
                <a:cs typeface="Times New Roman" panose="02020603050405020304" pitchFamily="18" charset="0"/>
              </a:rPr>
              <a:t> sous </a:t>
            </a:r>
            <a:r>
              <a:rPr lang="en-GB" sz="1400" i="1" dirty="0" err="1">
                <a:cs typeface="Times New Roman" panose="02020603050405020304" pitchFamily="18" charset="0"/>
              </a:rPr>
              <a:t>leur</a:t>
            </a:r>
            <a:r>
              <a:rPr lang="en-GB" sz="1400" i="1" dirty="0">
                <a:cs typeface="Times New Roman" panose="02020603050405020304" pitchFamily="18" charset="0"/>
              </a:rPr>
              <a:t> surveillance. La </a:t>
            </a:r>
            <a:r>
              <a:rPr lang="en-GB" sz="1400" i="1" dirty="0" err="1">
                <a:cs typeface="Times New Roman" panose="02020603050405020304" pitchFamily="18" charset="0"/>
              </a:rPr>
              <a:t>responsabilité</a:t>
            </a:r>
            <a:r>
              <a:rPr lang="en-GB" sz="1400" i="1" dirty="0">
                <a:cs typeface="Times New Roman" panose="02020603050405020304" pitchFamily="18" charset="0"/>
              </a:rPr>
              <a:t> ci-dessus a lieu, </a:t>
            </a:r>
            <a:r>
              <a:rPr lang="en-GB" sz="1400" i="1" dirty="0" err="1">
                <a:cs typeface="Times New Roman" panose="02020603050405020304" pitchFamily="18" charset="0"/>
              </a:rPr>
              <a:t>à</a:t>
            </a:r>
            <a:r>
              <a:rPr lang="en-GB" sz="1400" i="1" dirty="0">
                <a:cs typeface="Times New Roman" panose="02020603050405020304" pitchFamily="18" charset="0"/>
              </a:rPr>
              <a:t> </a:t>
            </a:r>
            <a:r>
              <a:rPr lang="en-GB" sz="1400" i="1" dirty="0" err="1">
                <a:cs typeface="Times New Roman" panose="02020603050405020304" pitchFamily="18" charset="0"/>
              </a:rPr>
              <a:t>moins</a:t>
            </a:r>
            <a:r>
              <a:rPr lang="en-GB" sz="1400" i="1" dirty="0">
                <a:cs typeface="Times New Roman" panose="02020603050405020304" pitchFamily="18" charset="0"/>
              </a:rPr>
              <a:t> que les </a:t>
            </a:r>
            <a:r>
              <a:rPr lang="en-GB" sz="1400" i="1" dirty="0" err="1">
                <a:cs typeface="Times New Roman" panose="02020603050405020304" pitchFamily="18" charset="0"/>
              </a:rPr>
              <a:t>père</a:t>
            </a:r>
            <a:r>
              <a:rPr lang="en-GB" sz="1400" i="1" dirty="0">
                <a:cs typeface="Times New Roman" panose="02020603050405020304" pitchFamily="18" charset="0"/>
              </a:rPr>
              <a:t> et </a:t>
            </a:r>
            <a:r>
              <a:rPr lang="en-GB" sz="1400" i="1" dirty="0" err="1">
                <a:cs typeface="Times New Roman" panose="02020603050405020304" pitchFamily="18" charset="0"/>
              </a:rPr>
              <a:t>mère</a:t>
            </a:r>
            <a:r>
              <a:rPr lang="en-GB" sz="1400" i="1" dirty="0">
                <a:cs typeface="Times New Roman" panose="02020603050405020304" pitchFamily="18" charset="0"/>
              </a:rPr>
              <a:t> et les artisans ne </a:t>
            </a:r>
            <a:r>
              <a:rPr lang="en-GB" sz="1400" i="1" dirty="0" err="1">
                <a:cs typeface="Times New Roman" panose="02020603050405020304" pitchFamily="18" charset="0"/>
              </a:rPr>
              <a:t>prouvent</a:t>
            </a:r>
            <a:r>
              <a:rPr lang="en-GB" sz="1400" i="1" dirty="0">
                <a:cs typeface="Times New Roman" panose="02020603050405020304" pitchFamily="18" charset="0"/>
              </a:rPr>
              <a:t> </a:t>
            </a:r>
            <a:r>
              <a:rPr lang="en-GB" sz="1400" i="1" dirty="0" err="1">
                <a:cs typeface="Times New Roman" panose="02020603050405020304" pitchFamily="18" charset="0"/>
              </a:rPr>
              <a:t>qu'ils</a:t>
            </a:r>
            <a:r>
              <a:rPr lang="en-GB" sz="1400" i="1" dirty="0">
                <a:cs typeface="Times New Roman" panose="02020603050405020304" pitchFamily="18" charset="0"/>
              </a:rPr>
              <a:t> </a:t>
            </a:r>
            <a:r>
              <a:rPr lang="en-GB" sz="1400" i="1" dirty="0" err="1">
                <a:cs typeface="Times New Roman" panose="02020603050405020304" pitchFamily="18" charset="0"/>
              </a:rPr>
              <a:t>n'ont</a:t>
            </a:r>
            <a:r>
              <a:rPr lang="en-GB" sz="1400" i="1" dirty="0">
                <a:cs typeface="Times New Roman" panose="02020603050405020304" pitchFamily="18" charset="0"/>
              </a:rPr>
              <a:t> </a:t>
            </a:r>
            <a:r>
              <a:rPr lang="en-GB" sz="1400" i="1" dirty="0" err="1">
                <a:cs typeface="Times New Roman" panose="02020603050405020304" pitchFamily="18" charset="0"/>
              </a:rPr>
              <a:t>pu</a:t>
            </a:r>
            <a:r>
              <a:rPr lang="en-GB" sz="1400" i="1" dirty="0">
                <a:cs typeface="Times New Roman" panose="02020603050405020304" pitchFamily="18" charset="0"/>
              </a:rPr>
              <a:t> </a:t>
            </a:r>
            <a:r>
              <a:rPr lang="en-GB" sz="1400" i="1" dirty="0" err="1">
                <a:cs typeface="Times New Roman" panose="02020603050405020304" pitchFamily="18" charset="0"/>
              </a:rPr>
              <a:t>empêcher</a:t>
            </a:r>
            <a:r>
              <a:rPr lang="en-GB" sz="1400" i="1" dirty="0">
                <a:cs typeface="Times New Roman" panose="02020603050405020304" pitchFamily="18" charset="0"/>
              </a:rPr>
              <a:t> le fait qui </a:t>
            </a:r>
            <a:r>
              <a:rPr lang="en-GB" sz="1400" i="1" dirty="0" err="1">
                <a:cs typeface="Times New Roman" panose="02020603050405020304" pitchFamily="18" charset="0"/>
              </a:rPr>
              <a:t>donne</a:t>
            </a:r>
            <a:r>
              <a:rPr lang="en-GB" sz="1400" i="1" dirty="0">
                <a:cs typeface="Times New Roman" panose="02020603050405020304" pitchFamily="18" charset="0"/>
              </a:rPr>
              <a:t> lieu </a:t>
            </a:r>
            <a:r>
              <a:rPr lang="en-GB" sz="1400" i="1" dirty="0" err="1">
                <a:cs typeface="Times New Roman" panose="02020603050405020304" pitchFamily="18" charset="0"/>
              </a:rPr>
              <a:t>à</a:t>
            </a:r>
            <a:r>
              <a:rPr lang="en-GB" sz="1400" i="1" dirty="0">
                <a:cs typeface="Times New Roman" panose="02020603050405020304" pitchFamily="18" charset="0"/>
              </a:rPr>
              <a:t> </a:t>
            </a:r>
            <a:r>
              <a:rPr lang="en-GB" sz="1400" i="1" dirty="0" err="1">
                <a:cs typeface="Times New Roman" panose="02020603050405020304" pitchFamily="18" charset="0"/>
              </a:rPr>
              <a:t>cette</a:t>
            </a:r>
            <a:r>
              <a:rPr lang="en-GB" sz="1400" i="1" dirty="0">
                <a:cs typeface="Times New Roman" panose="02020603050405020304" pitchFamily="18" charset="0"/>
              </a:rPr>
              <a:t> </a:t>
            </a:r>
            <a:r>
              <a:rPr lang="en-GB" sz="1400" i="1" dirty="0" err="1">
                <a:cs typeface="Times New Roman" panose="02020603050405020304" pitchFamily="18" charset="0"/>
              </a:rPr>
              <a:t>responsabilité</a:t>
            </a:r>
            <a:r>
              <a:rPr lang="en-GB" sz="1400" i="1" dirty="0">
                <a:cs typeface="Times New Roman" panose="02020603050405020304" pitchFamily="18" charset="0"/>
              </a:rPr>
              <a:t>. </a:t>
            </a:r>
            <a:r>
              <a:rPr lang="en-GB" sz="1400" i="1" dirty="0" err="1">
                <a:cs typeface="Times New Roman" panose="02020603050405020304" pitchFamily="18" charset="0"/>
              </a:rPr>
              <a:t>En</a:t>
            </a:r>
            <a:r>
              <a:rPr lang="en-GB" sz="1400" i="1" dirty="0">
                <a:cs typeface="Times New Roman" panose="02020603050405020304" pitchFamily="18" charset="0"/>
              </a:rPr>
              <a:t> </a:t>
            </a:r>
            <a:r>
              <a:rPr lang="en-GB" sz="1400" i="1" dirty="0" err="1">
                <a:cs typeface="Times New Roman" panose="02020603050405020304" pitchFamily="18" charset="0"/>
              </a:rPr>
              <a:t>ce</a:t>
            </a:r>
            <a:r>
              <a:rPr lang="en-GB" sz="1400" i="1" dirty="0">
                <a:cs typeface="Times New Roman" panose="02020603050405020304" pitchFamily="18" charset="0"/>
              </a:rPr>
              <a:t> qui </a:t>
            </a:r>
            <a:r>
              <a:rPr lang="en-GB" sz="1400" i="1" dirty="0" err="1">
                <a:cs typeface="Times New Roman" panose="02020603050405020304" pitchFamily="18" charset="0"/>
              </a:rPr>
              <a:t>concerne</a:t>
            </a:r>
            <a:r>
              <a:rPr lang="en-GB" sz="1400" i="1" dirty="0">
                <a:cs typeface="Times New Roman" panose="02020603050405020304" pitchFamily="18" charset="0"/>
              </a:rPr>
              <a:t> les </a:t>
            </a:r>
            <a:r>
              <a:rPr lang="en-GB" sz="1400" i="1" dirty="0" err="1">
                <a:cs typeface="Times New Roman" panose="02020603050405020304" pitchFamily="18" charset="0"/>
              </a:rPr>
              <a:t>instituteurs</a:t>
            </a:r>
            <a:r>
              <a:rPr lang="en-GB" sz="1400" i="1" dirty="0">
                <a:cs typeface="Times New Roman" panose="02020603050405020304" pitchFamily="18" charset="0"/>
              </a:rPr>
              <a:t>, les </a:t>
            </a:r>
            <a:r>
              <a:rPr lang="en-GB" sz="1400" i="1" dirty="0" err="1">
                <a:cs typeface="Times New Roman" panose="02020603050405020304" pitchFamily="18" charset="0"/>
              </a:rPr>
              <a:t>fautes</a:t>
            </a:r>
            <a:r>
              <a:rPr lang="en-GB" sz="1400" i="1" dirty="0">
                <a:cs typeface="Times New Roman" panose="02020603050405020304" pitchFamily="18" charset="0"/>
              </a:rPr>
              <a:t>, </a:t>
            </a:r>
            <a:r>
              <a:rPr lang="en-GB" sz="1400" i="1" dirty="0" err="1">
                <a:cs typeface="Times New Roman" panose="02020603050405020304" pitchFamily="18" charset="0"/>
              </a:rPr>
              <a:t>imprudences</a:t>
            </a:r>
            <a:r>
              <a:rPr lang="en-GB" sz="1400" i="1" dirty="0">
                <a:cs typeface="Times New Roman" panose="02020603050405020304" pitchFamily="18" charset="0"/>
              </a:rPr>
              <a:t> </a:t>
            </a:r>
            <a:r>
              <a:rPr lang="en-GB" sz="1400" i="1" dirty="0" err="1">
                <a:cs typeface="Times New Roman" panose="02020603050405020304" pitchFamily="18" charset="0"/>
              </a:rPr>
              <a:t>ou</a:t>
            </a:r>
            <a:r>
              <a:rPr lang="en-GB" sz="1400" i="1" dirty="0">
                <a:cs typeface="Times New Roman" panose="02020603050405020304" pitchFamily="18" charset="0"/>
              </a:rPr>
              <a:t> </a:t>
            </a:r>
            <a:r>
              <a:rPr lang="en-GB" sz="1400" i="1" dirty="0" err="1">
                <a:cs typeface="Times New Roman" panose="02020603050405020304" pitchFamily="18" charset="0"/>
              </a:rPr>
              <a:t>négligences</a:t>
            </a:r>
            <a:r>
              <a:rPr lang="en-GB" sz="1400" i="1" dirty="0">
                <a:cs typeface="Times New Roman" panose="02020603050405020304" pitchFamily="18" charset="0"/>
              </a:rPr>
              <a:t> </a:t>
            </a:r>
            <a:r>
              <a:rPr lang="en-GB" sz="1400" i="1" dirty="0" err="1">
                <a:cs typeface="Times New Roman" panose="02020603050405020304" pitchFamily="18" charset="0"/>
              </a:rPr>
              <a:t>invoquées</a:t>
            </a:r>
            <a:r>
              <a:rPr lang="en-GB" sz="1400" i="1" dirty="0">
                <a:cs typeface="Times New Roman" panose="02020603050405020304" pitchFamily="18" charset="0"/>
              </a:rPr>
              <a:t> </a:t>
            </a:r>
            <a:r>
              <a:rPr lang="en-GB" sz="1400" i="1" dirty="0" err="1">
                <a:cs typeface="Times New Roman" panose="02020603050405020304" pitchFamily="18" charset="0"/>
              </a:rPr>
              <a:t>contre</a:t>
            </a:r>
            <a:r>
              <a:rPr lang="en-GB" sz="1400" i="1" dirty="0">
                <a:cs typeface="Times New Roman" panose="02020603050405020304" pitchFamily="18" charset="0"/>
              </a:rPr>
              <a:t> </a:t>
            </a:r>
            <a:r>
              <a:rPr lang="en-GB" sz="1400" i="1" dirty="0" err="1">
                <a:cs typeface="Times New Roman" panose="02020603050405020304" pitchFamily="18" charset="0"/>
              </a:rPr>
              <a:t>eux</a:t>
            </a:r>
            <a:r>
              <a:rPr lang="en-GB" sz="1400" i="1" dirty="0">
                <a:cs typeface="Times New Roman" panose="02020603050405020304" pitchFamily="18" charset="0"/>
              </a:rPr>
              <a:t> </a:t>
            </a:r>
            <a:r>
              <a:rPr lang="en-GB" sz="1400" i="1" dirty="0" err="1">
                <a:cs typeface="Times New Roman" panose="02020603050405020304" pitchFamily="18" charset="0"/>
              </a:rPr>
              <a:t>comme</a:t>
            </a:r>
            <a:r>
              <a:rPr lang="en-GB" sz="1400" i="1" dirty="0">
                <a:cs typeface="Times New Roman" panose="02020603050405020304" pitchFamily="18" charset="0"/>
              </a:rPr>
              <a:t> </a:t>
            </a:r>
            <a:r>
              <a:rPr lang="en-GB" sz="1400" i="1" dirty="0" err="1">
                <a:cs typeface="Times New Roman" panose="02020603050405020304" pitchFamily="18" charset="0"/>
              </a:rPr>
              <a:t>ayant</a:t>
            </a:r>
            <a:r>
              <a:rPr lang="en-GB" sz="1400" i="1" dirty="0">
                <a:cs typeface="Times New Roman" panose="02020603050405020304" pitchFamily="18" charset="0"/>
              </a:rPr>
              <a:t> </a:t>
            </a:r>
            <a:r>
              <a:rPr lang="en-GB" sz="1400" i="1" dirty="0" err="1">
                <a:cs typeface="Times New Roman" panose="02020603050405020304" pitchFamily="18" charset="0"/>
              </a:rPr>
              <a:t>causé</a:t>
            </a:r>
            <a:r>
              <a:rPr lang="en-GB" sz="1400" i="1" dirty="0">
                <a:cs typeface="Times New Roman" panose="02020603050405020304" pitchFamily="18" charset="0"/>
              </a:rPr>
              <a:t> le fait </a:t>
            </a:r>
            <a:r>
              <a:rPr lang="en-GB" sz="1400" i="1" dirty="0" err="1">
                <a:cs typeface="Times New Roman" panose="02020603050405020304" pitchFamily="18" charset="0"/>
              </a:rPr>
              <a:t>dommageable</a:t>
            </a:r>
            <a:r>
              <a:rPr lang="en-GB" sz="1400" i="1" dirty="0">
                <a:cs typeface="Times New Roman" panose="02020603050405020304" pitchFamily="18" charset="0"/>
              </a:rPr>
              <a:t>, </a:t>
            </a:r>
            <a:r>
              <a:rPr lang="en-GB" sz="1400" i="1" dirty="0" err="1">
                <a:cs typeface="Times New Roman" panose="02020603050405020304" pitchFamily="18" charset="0"/>
              </a:rPr>
              <a:t>devront</a:t>
            </a:r>
            <a:r>
              <a:rPr lang="en-GB" sz="1400" i="1" dirty="0">
                <a:cs typeface="Times New Roman" panose="02020603050405020304" pitchFamily="18" charset="0"/>
              </a:rPr>
              <a:t> </a:t>
            </a:r>
            <a:r>
              <a:rPr lang="en-GB" sz="1400" i="1" dirty="0" err="1">
                <a:cs typeface="Times New Roman" panose="02020603050405020304" pitchFamily="18" charset="0"/>
              </a:rPr>
              <a:t>être</a:t>
            </a:r>
            <a:r>
              <a:rPr lang="en-GB" sz="1400" i="1" dirty="0">
                <a:cs typeface="Times New Roman" panose="02020603050405020304" pitchFamily="18" charset="0"/>
              </a:rPr>
              <a:t> </a:t>
            </a:r>
            <a:r>
              <a:rPr lang="en-GB" sz="1400" i="1" dirty="0" err="1">
                <a:cs typeface="Times New Roman" panose="02020603050405020304" pitchFamily="18" charset="0"/>
              </a:rPr>
              <a:t>prouvées</a:t>
            </a:r>
            <a:r>
              <a:rPr lang="en-GB" sz="1400" i="1" dirty="0">
                <a:cs typeface="Times New Roman" panose="02020603050405020304" pitchFamily="18" charset="0"/>
              </a:rPr>
              <a:t>, </a:t>
            </a:r>
            <a:r>
              <a:rPr lang="en-GB" sz="1400" i="1" dirty="0" err="1">
                <a:cs typeface="Times New Roman" panose="02020603050405020304" pitchFamily="18" charset="0"/>
              </a:rPr>
              <a:t>conformément</a:t>
            </a:r>
            <a:r>
              <a:rPr lang="en-GB" sz="1400" i="1" dirty="0">
                <a:cs typeface="Times New Roman" panose="02020603050405020304" pitchFamily="18" charset="0"/>
              </a:rPr>
              <a:t> au droit </a:t>
            </a:r>
            <a:r>
              <a:rPr lang="en-GB" sz="1400" i="1" dirty="0" err="1">
                <a:cs typeface="Times New Roman" panose="02020603050405020304" pitchFamily="18" charset="0"/>
              </a:rPr>
              <a:t>commun</a:t>
            </a:r>
            <a:r>
              <a:rPr lang="en-GB" sz="1400" i="1" dirty="0">
                <a:cs typeface="Times New Roman" panose="02020603050405020304" pitchFamily="18" charset="0"/>
              </a:rPr>
              <a:t>, par le </a:t>
            </a:r>
            <a:r>
              <a:rPr lang="en-GB" sz="1400" i="1" dirty="0" err="1">
                <a:cs typeface="Times New Roman" panose="02020603050405020304" pitchFamily="18" charset="0"/>
              </a:rPr>
              <a:t>demandeur</a:t>
            </a:r>
            <a:r>
              <a:rPr lang="en-GB" sz="1400" i="1" dirty="0">
                <a:cs typeface="Times New Roman" panose="02020603050405020304" pitchFamily="18" charset="0"/>
              </a:rPr>
              <a:t>, </a:t>
            </a:r>
            <a:r>
              <a:rPr lang="en-GB" sz="1400" i="1" dirty="0" err="1">
                <a:cs typeface="Times New Roman" panose="02020603050405020304" pitchFamily="18" charset="0"/>
              </a:rPr>
              <a:t>à</a:t>
            </a:r>
            <a:r>
              <a:rPr lang="en-GB" sz="1400" i="1" dirty="0">
                <a:cs typeface="Times New Roman" panose="02020603050405020304" pitchFamily="18" charset="0"/>
              </a:rPr>
              <a:t> </a:t>
            </a:r>
            <a:r>
              <a:rPr lang="en-GB" sz="1400" i="1" dirty="0" err="1">
                <a:cs typeface="Times New Roman" panose="02020603050405020304" pitchFamily="18" charset="0"/>
              </a:rPr>
              <a:t>l'instance</a:t>
            </a:r>
            <a:r>
              <a:rPr lang="en-GB" sz="1400" i="1" dirty="0">
                <a:cs typeface="Times New Roman" panose="02020603050405020304" pitchFamily="18" charset="0"/>
              </a:rPr>
              <a:t>.</a:t>
            </a: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14</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5" cy="849894"/>
          </a:xfrm>
        </p:spPr>
        <p:txBody>
          <a:bodyPr>
            <a:noAutofit/>
          </a:bodyPr>
          <a:lstStyle/>
          <a:p>
            <a:r>
              <a:rPr lang="it-IT" sz="2400" b="1" dirty="0" err="1"/>
              <a:t>What</a:t>
            </a:r>
            <a:r>
              <a:rPr lang="it-IT" sz="2400" b="1" dirty="0"/>
              <a:t> are the </a:t>
            </a:r>
            <a:r>
              <a:rPr lang="it-IT" sz="2400" b="1" dirty="0" err="1"/>
              <a:t>legal</a:t>
            </a:r>
            <a:r>
              <a:rPr lang="it-IT" sz="2400" b="1" dirty="0"/>
              <a:t> positions </a:t>
            </a:r>
            <a:r>
              <a:rPr lang="it-IT" sz="2400" b="1" dirty="0" err="1"/>
              <a:t>protected</a:t>
            </a:r>
            <a:r>
              <a:rPr lang="it-IT" sz="2400" b="1" dirty="0"/>
              <a:t> by </a:t>
            </a:r>
            <a:r>
              <a:rPr lang="it-IT" sz="2400" b="1" dirty="0" err="1"/>
              <a:t>tort</a:t>
            </a:r>
            <a:r>
              <a:rPr lang="it-IT" sz="2400" b="1" dirty="0"/>
              <a:t> </a:t>
            </a:r>
            <a:r>
              <a:rPr lang="it-IT" sz="2400" b="1" dirty="0" err="1"/>
              <a:t>law</a:t>
            </a:r>
            <a:r>
              <a:rPr lang="it-IT" sz="2400" b="1" dirty="0"/>
              <a:t> or the </a:t>
            </a:r>
            <a:r>
              <a:rPr lang="it-IT" sz="2400" b="1" dirty="0" err="1"/>
              <a:t>conducts</a:t>
            </a:r>
            <a:r>
              <a:rPr lang="it-IT" sz="2400" b="1" dirty="0"/>
              <a:t> </a:t>
            </a:r>
            <a:r>
              <a:rPr lang="it-IT" sz="2400" b="1" dirty="0" err="1"/>
              <a:t>entailing</a:t>
            </a:r>
            <a:r>
              <a:rPr lang="it-IT" sz="2400" b="1" dirty="0"/>
              <a:t> </a:t>
            </a:r>
            <a:r>
              <a:rPr lang="it-IT" sz="2400" b="1" dirty="0" err="1"/>
              <a:t>tort</a:t>
            </a:r>
            <a:r>
              <a:rPr lang="it-IT" sz="2400" b="1" dirty="0"/>
              <a:t> liability?</a:t>
            </a:r>
          </a:p>
        </p:txBody>
      </p:sp>
      <p:sp>
        <p:nvSpPr>
          <p:cNvPr id="2" name="CasellaDiTesto 1">
            <a:extLst>
              <a:ext uri="{FF2B5EF4-FFF2-40B4-BE49-F238E27FC236}">
                <a16:creationId xmlns:a16="http://schemas.microsoft.com/office/drawing/2014/main" id="{227DA25D-7F6B-13AF-7EAA-67F9F4E9FDF8}"/>
              </a:ext>
            </a:extLst>
          </p:cNvPr>
          <p:cNvSpPr txBox="1"/>
          <p:nvPr/>
        </p:nvSpPr>
        <p:spPr>
          <a:xfrm>
            <a:off x="1552074" y="2646947"/>
            <a:ext cx="184731" cy="369332"/>
          </a:xfrm>
          <a:prstGeom prst="rect">
            <a:avLst/>
          </a:prstGeom>
          <a:noFill/>
        </p:spPr>
        <p:txBody>
          <a:bodyPr wrap="none" rtlCol="0">
            <a:spAutoFit/>
          </a:bodyPr>
          <a:lstStyle/>
          <a:p>
            <a:endParaRPr lang="it-IT" dirty="0"/>
          </a:p>
        </p:txBody>
      </p:sp>
      <p:sp>
        <p:nvSpPr>
          <p:cNvPr id="4" name="CasellaDiTesto 3">
            <a:extLst>
              <a:ext uri="{FF2B5EF4-FFF2-40B4-BE49-F238E27FC236}">
                <a16:creationId xmlns:a16="http://schemas.microsoft.com/office/drawing/2014/main" id="{0B05CC81-3365-DBFE-2EDD-003BCE141D16}"/>
              </a:ext>
            </a:extLst>
          </p:cNvPr>
          <p:cNvSpPr txBox="1"/>
          <p:nvPr/>
        </p:nvSpPr>
        <p:spPr>
          <a:xfrm>
            <a:off x="3392905" y="2538663"/>
            <a:ext cx="184731" cy="369332"/>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27214055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6" y="1729372"/>
            <a:ext cx="8477452" cy="4513600"/>
          </a:xfrm>
        </p:spPr>
        <p:txBody>
          <a:bodyPr/>
          <a:lstStyle/>
          <a:p>
            <a:pPr marL="0" indent="0" algn="just">
              <a:buNone/>
            </a:pPr>
            <a:endParaRPr lang="en-GB" sz="2400" dirty="0">
              <a:cs typeface="Times New Roman" panose="02020603050405020304" pitchFamily="18" charset="0"/>
            </a:endParaRPr>
          </a:p>
          <a:p>
            <a:pPr marL="0" indent="0" algn="just">
              <a:buNone/>
            </a:pPr>
            <a:r>
              <a:rPr lang="en-GB" sz="2400" b="1" dirty="0">
                <a:cs typeface="Times New Roman" panose="02020603050405020304" pitchFamily="18" charset="0"/>
              </a:rPr>
              <a:t>The French approach:</a:t>
            </a:r>
            <a:r>
              <a:rPr lang="en-GB" sz="2400" dirty="0">
                <a:cs typeface="Times New Roman" panose="02020603050405020304" pitchFamily="18" charset="0"/>
              </a:rPr>
              <a:t> liability for animals</a:t>
            </a:r>
          </a:p>
          <a:p>
            <a:pPr marL="0" indent="0" algn="just">
              <a:buNone/>
            </a:pPr>
            <a:endParaRPr lang="en-GB" sz="2400" dirty="0">
              <a:cs typeface="Times New Roman" panose="02020603050405020304" pitchFamily="18" charset="0"/>
            </a:endParaRPr>
          </a:p>
          <a:p>
            <a:pPr marL="0" indent="0" algn="just">
              <a:buNone/>
            </a:pPr>
            <a:r>
              <a:rPr lang="en-GB" sz="2400" b="1" dirty="0">
                <a:cs typeface="Times New Roman" panose="02020603050405020304" pitchFamily="18" charset="0"/>
              </a:rPr>
              <a:t>Article 1243. </a:t>
            </a:r>
            <a:r>
              <a:rPr lang="en-GB" sz="2400" i="1" dirty="0">
                <a:cs typeface="Times New Roman" panose="02020603050405020304" pitchFamily="18" charset="0"/>
              </a:rPr>
              <a:t>Le propriétaire d'un animal, </a:t>
            </a:r>
            <a:r>
              <a:rPr lang="en-GB" sz="2400" i="1" dirty="0" err="1">
                <a:cs typeface="Times New Roman" panose="02020603050405020304" pitchFamily="18" charset="0"/>
              </a:rPr>
              <a:t>ou</a:t>
            </a:r>
            <a:r>
              <a:rPr lang="en-GB" sz="2400" i="1" dirty="0">
                <a:cs typeface="Times New Roman" panose="02020603050405020304" pitchFamily="18" charset="0"/>
              </a:rPr>
              <a:t> </a:t>
            </a:r>
            <a:r>
              <a:rPr lang="en-GB" sz="2400" i="1" dirty="0" err="1">
                <a:cs typeface="Times New Roman" panose="02020603050405020304" pitchFamily="18" charset="0"/>
              </a:rPr>
              <a:t>celui</a:t>
            </a:r>
            <a:r>
              <a:rPr lang="en-GB" sz="2400" i="1" dirty="0">
                <a:cs typeface="Times New Roman" panose="02020603050405020304" pitchFamily="18" charset="0"/>
              </a:rPr>
              <a:t> qui </a:t>
            </a:r>
            <a:r>
              <a:rPr lang="en-GB" sz="2400" i="1" dirty="0" err="1">
                <a:cs typeface="Times New Roman" panose="02020603050405020304" pitchFamily="18" charset="0"/>
              </a:rPr>
              <a:t>s'en</a:t>
            </a:r>
            <a:r>
              <a:rPr lang="en-GB" sz="2400" i="1" dirty="0">
                <a:cs typeface="Times New Roman" panose="02020603050405020304" pitchFamily="18" charset="0"/>
              </a:rPr>
              <a:t> </a:t>
            </a:r>
            <a:r>
              <a:rPr lang="en-GB" sz="2400" i="1" dirty="0" err="1">
                <a:cs typeface="Times New Roman" panose="02020603050405020304" pitchFamily="18" charset="0"/>
              </a:rPr>
              <a:t>sert</a:t>
            </a:r>
            <a:r>
              <a:rPr lang="en-GB" sz="2400" i="1" dirty="0">
                <a:cs typeface="Times New Roman" panose="02020603050405020304" pitchFamily="18" charset="0"/>
              </a:rPr>
              <a:t>, pendant </a:t>
            </a:r>
            <a:r>
              <a:rPr lang="en-GB" sz="2400" i="1" dirty="0" err="1">
                <a:cs typeface="Times New Roman" panose="02020603050405020304" pitchFamily="18" charset="0"/>
              </a:rPr>
              <a:t>qu'il</a:t>
            </a:r>
            <a:r>
              <a:rPr lang="en-GB" sz="2400" i="1" dirty="0">
                <a:cs typeface="Times New Roman" panose="02020603050405020304" pitchFamily="18" charset="0"/>
              </a:rPr>
              <a:t> </a:t>
            </a:r>
            <a:r>
              <a:rPr lang="en-GB" sz="2400" i="1" dirty="0" err="1">
                <a:cs typeface="Times New Roman" panose="02020603050405020304" pitchFamily="18" charset="0"/>
              </a:rPr>
              <a:t>est</a:t>
            </a:r>
            <a:r>
              <a:rPr lang="en-GB" sz="2400" i="1" dirty="0">
                <a:cs typeface="Times New Roman" panose="02020603050405020304" pitchFamily="18" charset="0"/>
              </a:rPr>
              <a:t> </a:t>
            </a:r>
            <a:r>
              <a:rPr lang="en-GB" sz="2400" i="1" dirty="0" err="1">
                <a:cs typeface="Times New Roman" panose="02020603050405020304" pitchFamily="18" charset="0"/>
              </a:rPr>
              <a:t>à</a:t>
            </a:r>
            <a:r>
              <a:rPr lang="en-GB" sz="2400" i="1" dirty="0">
                <a:cs typeface="Times New Roman" panose="02020603050405020304" pitchFamily="18" charset="0"/>
              </a:rPr>
              <a:t> son usage, </a:t>
            </a:r>
            <a:r>
              <a:rPr lang="en-GB" sz="2400" i="1" dirty="0" err="1">
                <a:cs typeface="Times New Roman" panose="02020603050405020304" pitchFamily="18" charset="0"/>
              </a:rPr>
              <a:t>est</a:t>
            </a:r>
            <a:r>
              <a:rPr lang="en-GB" sz="2400" i="1" dirty="0">
                <a:cs typeface="Times New Roman" panose="02020603050405020304" pitchFamily="18" charset="0"/>
              </a:rPr>
              <a:t> </a:t>
            </a:r>
            <a:r>
              <a:rPr lang="en-GB" sz="2400" i="1" dirty="0" err="1">
                <a:cs typeface="Times New Roman" panose="02020603050405020304" pitchFamily="18" charset="0"/>
              </a:rPr>
              <a:t>responsable</a:t>
            </a:r>
            <a:r>
              <a:rPr lang="en-GB" sz="2400" i="1" dirty="0">
                <a:cs typeface="Times New Roman" panose="02020603050405020304" pitchFamily="18" charset="0"/>
              </a:rPr>
              <a:t> du </a:t>
            </a:r>
            <a:r>
              <a:rPr lang="en-GB" sz="2400" i="1" dirty="0" err="1">
                <a:cs typeface="Times New Roman" panose="02020603050405020304" pitchFamily="18" charset="0"/>
              </a:rPr>
              <a:t>dommage</a:t>
            </a:r>
            <a:r>
              <a:rPr lang="en-GB" sz="2400" i="1" dirty="0">
                <a:cs typeface="Times New Roman" panose="02020603050405020304" pitchFamily="18" charset="0"/>
              </a:rPr>
              <a:t> que </a:t>
            </a:r>
            <a:r>
              <a:rPr lang="en-GB" sz="2400" i="1" dirty="0" err="1">
                <a:cs typeface="Times New Roman" panose="02020603050405020304" pitchFamily="18" charset="0"/>
              </a:rPr>
              <a:t>l'animal</a:t>
            </a:r>
            <a:r>
              <a:rPr lang="en-GB" sz="2400" i="1" dirty="0">
                <a:cs typeface="Times New Roman" panose="02020603050405020304" pitchFamily="18" charset="0"/>
              </a:rPr>
              <a:t> a </a:t>
            </a:r>
            <a:r>
              <a:rPr lang="en-GB" sz="2400" i="1" dirty="0" err="1">
                <a:cs typeface="Times New Roman" panose="02020603050405020304" pitchFamily="18" charset="0"/>
              </a:rPr>
              <a:t>causé</a:t>
            </a:r>
            <a:r>
              <a:rPr lang="en-GB" sz="2400" i="1" dirty="0">
                <a:cs typeface="Times New Roman" panose="02020603050405020304" pitchFamily="18" charset="0"/>
              </a:rPr>
              <a:t>, </a:t>
            </a:r>
            <a:r>
              <a:rPr lang="en-GB" sz="2400" i="1" dirty="0" err="1">
                <a:cs typeface="Times New Roman" panose="02020603050405020304" pitchFamily="18" charset="0"/>
              </a:rPr>
              <a:t>soit</a:t>
            </a:r>
            <a:r>
              <a:rPr lang="en-GB" sz="2400" i="1" dirty="0">
                <a:cs typeface="Times New Roman" panose="02020603050405020304" pitchFamily="18" charset="0"/>
              </a:rPr>
              <a:t> que </a:t>
            </a:r>
            <a:r>
              <a:rPr lang="en-GB" sz="2400" i="1" dirty="0" err="1">
                <a:cs typeface="Times New Roman" panose="02020603050405020304" pitchFamily="18" charset="0"/>
              </a:rPr>
              <a:t>l'animal</a:t>
            </a:r>
            <a:r>
              <a:rPr lang="en-GB" sz="2400" i="1" dirty="0">
                <a:cs typeface="Times New Roman" panose="02020603050405020304" pitchFamily="18" charset="0"/>
              </a:rPr>
              <a:t> </a:t>
            </a:r>
            <a:r>
              <a:rPr lang="en-GB" sz="2400" i="1" dirty="0" err="1">
                <a:cs typeface="Times New Roman" panose="02020603050405020304" pitchFamily="18" charset="0"/>
              </a:rPr>
              <a:t>fût</a:t>
            </a:r>
            <a:r>
              <a:rPr lang="en-GB" sz="2400" i="1" dirty="0">
                <a:cs typeface="Times New Roman" panose="02020603050405020304" pitchFamily="18" charset="0"/>
              </a:rPr>
              <a:t> sous </a:t>
            </a:r>
            <a:r>
              <a:rPr lang="en-GB" sz="2400" i="1" dirty="0" err="1">
                <a:cs typeface="Times New Roman" panose="02020603050405020304" pitchFamily="18" charset="0"/>
              </a:rPr>
              <a:t>sa</a:t>
            </a:r>
            <a:r>
              <a:rPr lang="en-GB" sz="2400" i="1" dirty="0">
                <a:cs typeface="Times New Roman" panose="02020603050405020304" pitchFamily="18" charset="0"/>
              </a:rPr>
              <a:t> </a:t>
            </a:r>
            <a:r>
              <a:rPr lang="en-GB" sz="2400" i="1" dirty="0" err="1">
                <a:cs typeface="Times New Roman" panose="02020603050405020304" pitchFamily="18" charset="0"/>
              </a:rPr>
              <a:t>garde</a:t>
            </a:r>
            <a:r>
              <a:rPr lang="en-GB" sz="2400" i="1" dirty="0">
                <a:cs typeface="Times New Roman" panose="02020603050405020304" pitchFamily="18" charset="0"/>
              </a:rPr>
              <a:t>, </a:t>
            </a:r>
            <a:r>
              <a:rPr lang="en-GB" sz="2400" i="1" dirty="0" err="1">
                <a:cs typeface="Times New Roman" panose="02020603050405020304" pitchFamily="18" charset="0"/>
              </a:rPr>
              <a:t>soit</a:t>
            </a:r>
            <a:r>
              <a:rPr lang="en-GB" sz="2400" i="1" dirty="0">
                <a:cs typeface="Times New Roman" panose="02020603050405020304" pitchFamily="18" charset="0"/>
              </a:rPr>
              <a:t> </a:t>
            </a:r>
            <a:r>
              <a:rPr lang="en-GB" sz="2400" i="1" dirty="0" err="1">
                <a:cs typeface="Times New Roman" panose="02020603050405020304" pitchFamily="18" charset="0"/>
              </a:rPr>
              <a:t>qu'il</a:t>
            </a:r>
            <a:r>
              <a:rPr lang="en-GB" sz="2400" i="1" dirty="0">
                <a:cs typeface="Times New Roman" panose="02020603050405020304" pitchFamily="18" charset="0"/>
              </a:rPr>
              <a:t> </a:t>
            </a:r>
            <a:r>
              <a:rPr lang="en-GB" sz="2400" i="1" dirty="0" err="1">
                <a:cs typeface="Times New Roman" panose="02020603050405020304" pitchFamily="18" charset="0"/>
              </a:rPr>
              <a:t>fût</a:t>
            </a:r>
            <a:r>
              <a:rPr lang="en-GB" sz="2400" i="1" dirty="0">
                <a:cs typeface="Times New Roman" panose="02020603050405020304" pitchFamily="18" charset="0"/>
              </a:rPr>
              <a:t> </a:t>
            </a:r>
            <a:r>
              <a:rPr lang="en-GB" sz="2400" i="1" dirty="0" err="1">
                <a:cs typeface="Times New Roman" panose="02020603050405020304" pitchFamily="18" charset="0"/>
              </a:rPr>
              <a:t>égaré</a:t>
            </a:r>
            <a:r>
              <a:rPr lang="en-GB" sz="2400" i="1" dirty="0">
                <a:cs typeface="Times New Roman" panose="02020603050405020304" pitchFamily="18" charset="0"/>
              </a:rPr>
              <a:t> </a:t>
            </a:r>
            <a:r>
              <a:rPr lang="en-GB" sz="2400" i="1" dirty="0" err="1">
                <a:cs typeface="Times New Roman" panose="02020603050405020304" pitchFamily="18" charset="0"/>
              </a:rPr>
              <a:t>ou</a:t>
            </a:r>
            <a:r>
              <a:rPr lang="en-GB" sz="2400" i="1" dirty="0">
                <a:cs typeface="Times New Roman" panose="02020603050405020304" pitchFamily="18" charset="0"/>
              </a:rPr>
              <a:t> </a:t>
            </a:r>
            <a:r>
              <a:rPr lang="en-GB" sz="2400" i="1" dirty="0" err="1">
                <a:cs typeface="Times New Roman" panose="02020603050405020304" pitchFamily="18" charset="0"/>
              </a:rPr>
              <a:t>échappé</a:t>
            </a:r>
            <a:r>
              <a:rPr lang="en-GB" sz="2400" dirty="0">
                <a:cs typeface="Times New Roman" panose="02020603050405020304" pitchFamily="18" charset="0"/>
              </a:rPr>
              <a:t>.</a:t>
            </a: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15</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5" cy="849894"/>
          </a:xfrm>
        </p:spPr>
        <p:txBody>
          <a:bodyPr>
            <a:noAutofit/>
          </a:bodyPr>
          <a:lstStyle/>
          <a:p>
            <a:r>
              <a:rPr lang="it-IT" sz="2400" b="1" dirty="0" err="1"/>
              <a:t>What</a:t>
            </a:r>
            <a:r>
              <a:rPr lang="it-IT" sz="2400" b="1" dirty="0"/>
              <a:t> are the </a:t>
            </a:r>
            <a:r>
              <a:rPr lang="it-IT" sz="2400" b="1" dirty="0" err="1"/>
              <a:t>legal</a:t>
            </a:r>
            <a:r>
              <a:rPr lang="it-IT" sz="2400" b="1" dirty="0"/>
              <a:t> positions </a:t>
            </a:r>
            <a:r>
              <a:rPr lang="it-IT" sz="2400" b="1" dirty="0" err="1"/>
              <a:t>protected</a:t>
            </a:r>
            <a:r>
              <a:rPr lang="it-IT" sz="2400" b="1" dirty="0"/>
              <a:t> by </a:t>
            </a:r>
            <a:r>
              <a:rPr lang="it-IT" sz="2400" b="1" dirty="0" err="1"/>
              <a:t>tort</a:t>
            </a:r>
            <a:r>
              <a:rPr lang="it-IT" sz="2400" b="1" dirty="0"/>
              <a:t> </a:t>
            </a:r>
            <a:r>
              <a:rPr lang="it-IT" sz="2400" b="1" dirty="0" err="1"/>
              <a:t>law</a:t>
            </a:r>
            <a:r>
              <a:rPr lang="it-IT" sz="2400" b="1" dirty="0"/>
              <a:t> or the </a:t>
            </a:r>
            <a:r>
              <a:rPr lang="it-IT" sz="2400" b="1" dirty="0" err="1"/>
              <a:t>conducts</a:t>
            </a:r>
            <a:r>
              <a:rPr lang="it-IT" sz="2400" b="1" dirty="0"/>
              <a:t> </a:t>
            </a:r>
            <a:r>
              <a:rPr lang="it-IT" sz="2400" b="1" dirty="0" err="1"/>
              <a:t>entailing</a:t>
            </a:r>
            <a:r>
              <a:rPr lang="it-IT" sz="2400" b="1" dirty="0"/>
              <a:t> </a:t>
            </a:r>
            <a:r>
              <a:rPr lang="it-IT" sz="2400" b="1" dirty="0" err="1"/>
              <a:t>tort</a:t>
            </a:r>
            <a:r>
              <a:rPr lang="it-IT" sz="2400" b="1" dirty="0"/>
              <a:t> liability?</a:t>
            </a:r>
          </a:p>
        </p:txBody>
      </p:sp>
      <p:sp>
        <p:nvSpPr>
          <p:cNvPr id="2" name="CasellaDiTesto 1">
            <a:extLst>
              <a:ext uri="{FF2B5EF4-FFF2-40B4-BE49-F238E27FC236}">
                <a16:creationId xmlns:a16="http://schemas.microsoft.com/office/drawing/2014/main" id="{227DA25D-7F6B-13AF-7EAA-67F9F4E9FDF8}"/>
              </a:ext>
            </a:extLst>
          </p:cNvPr>
          <p:cNvSpPr txBox="1"/>
          <p:nvPr/>
        </p:nvSpPr>
        <p:spPr>
          <a:xfrm>
            <a:off x="1552074" y="2646947"/>
            <a:ext cx="184731" cy="369332"/>
          </a:xfrm>
          <a:prstGeom prst="rect">
            <a:avLst/>
          </a:prstGeom>
          <a:noFill/>
        </p:spPr>
        <p:txBody>
          <a:bodyPr wrap="none" rtlCol="0">
            <a:spAutoFit/>
          </a:bodyPr>
          <a:lstStyle/>
          <a:p>
            <a:endParaRPr lang="it-IT" dirty="0"/>
          </a:p>
        </p:txBody>
      </p:sp>
      <p:sp>
        <p:nvSpPr>
          <p:cNvPr id="4" name="CasellaDiTesto 3">
            <a:extLst>
              <a:ext uri="{FF2B5EF4-FFF2-40B4-BE49-F238E27FC236}">
                <a16:creationId xmlns:a16="http://schemas.microsoft.com/office/drawing/2014/main" id="{0B05CC81-3365-DBFE-2EDD-003BCE141D16}"/>
              </a:ext>
            </a:extLst>
          </p:cNvPr>
          <p:cNvSpPr txBox="1"/>
          <p:nvPr/>
        </p:nvSpPr>
        <p:spPr>
          <a:xfrm>
            <a:off x="3392905" y="2538663"/>
            <a:ext cx="184731" cy="369332"/>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22737675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6" y="1729372"/>
            <a:ext cx="8477452" cy="4513600"/>
          </a:xfrm>
        </p:spPr>
        <p:txBody>
          <a:bodyPr/>
          <a:lstStyle/>
          <a:p>
            <a:pPr marL="0" indent="0" algn="just">
              <a:buNone/>
            </a:pPr>
            <a:endParaRPr lang="en-GB" sz="2400" dirty="0">
              <a:cs typeface="Times New Roman" panose="02020603050405020304" pitchFamily="18" charset="0"/>
            </a:endParaRPr>
          </a:p>
          <a:p>
            <a:pPr marL="0" indent="0" algn="just">
              <a:buNone/>
            </a:pPr>
            <a:r>
              <a:rPr lang="en-GB" sz="2400" b="1" dirty="0">
                <a:cs typeface="Times New Roman" panose="02020603050405020304" pitchFamily="18" charset="0"/>
              </a:rPr>
              <a:t>The French approach:</a:t>
            </a:r>
            <a:r>
              <a:rPr lang="en-GB" sz="2400" dirty="0">
                <a:cs typeface="Times New Roman" panose="02020603050405020304" pitchFamily="18" charset="0"/>
              </a:rPr>
              <a:t> liability for collapsing building.</a:t>
            </a:r>
          </a:p>
          <a:p>
            <a:pPr marL="0" indent="0" algn="just">
              <a:buNone/>
            </a:pPr>
            <a:endParaRPr lang="en-GB" sz="2400" dirty="0">
              <a:cs typeface="Times New Roman" panose="02020603050405020304" pitchFamily="18" charset="0"/>
            </a:endParaRPr>
          </a:p>
          <a:p>
            <a:pPr marL="0" indent="0" algn="just">
              <a:buNone/>
            </a:pPr>
            <a:r>
              <a:rPr lang="en-GB" sz="2400" b="1" dirty="0">
                <a:cs typeface="Times New Roman" panose="02020603050405020304" pitchFamily="18" charset="0"/>
              </a:rPr>
              <a:t>Article 1244.</a:t>
            </a:r>
            <a:r>
              <a:rPr lang="en-GB" sz="2400" dirty="0">
                <a:cs typeface="Times New Roman" panose="02020603050405020304" pitchFamily="18" charset="0"/>
              </a:rPr>
              <a:t> </a:t>
            </a:r>
            <a:r>
              <a:rPr lang="en-GB" sz="2400" i="1" dirty="0">
                <a:cs typeface="Times New Roman" panose="02020603050405020304" pitchFamily="18" charset="0"/>
              </a:rPr>
              <a:t>Le propriétaire d'un </a:t>
            </a:r>
            <a:r>
              <a:rPr lang="en-GB" sz="2400" i="1" dirty="0" err="1">
                <a:cs typeface="Times New Roman" panose="02020603050405020304" pitchFamily="18" charset="0"/>
              </a:rPr>
              <a:t>bâtiment</a:t>
            </a:r>
            <a:r>
              <a:rPr lang="en-GB" sz="2400" i="1" dirty="0">
                <a:cs typeface="Times New Roman" panose="02020603050405020304" pitchFamily="18" charset="0"/>
              </a:rPr>
              <a:t> </a:t>
            </a:r>
            <a:r>
              <a:rPr lang="en-GB" sz="2400" i="1" dirty="0" err="1">
                <a:cs typeface="Times New Roman" panose="02020603050405020304" pitchFamily="18" charset="0"/>
              </a:rPr>
              <a:t>est</a:t>
            </a:r>
            <a:r>
              <a:rPr lang="en-GB" sz="2400" i="1" dirty="0">
                <a:cs typeface="Times New Roman" panose="02020603050405020304" pitchFamily="18" charset="0"/>
              </a:rPr>
              <a:t> </a:t>
            </a:r>
            <a:r>
              <a:rPr lang="en-GB" sz="2400" i="1" dirty="0" err="1">
                <a:cs typeface="Times New Roman" panose="02020603050405020304" pitchFamily="18" charset="0"/>
              </a:rPr>
              <a:t>responsable</a:t>
            </a:r>
            <a:r>
              <a:rPr lang="en-GB" sz="2400" i="1" dirty="0">
                <a:cs typeface="Times New Roman" panose="02020603050405020304" pitchFamily="18" charset="0"/>
              </a:rPr>
              <a:t> du </a:t>
            </a:r>
            <a:r>
              <a:rPr lang="en-GB" sz="2400" i="1" dirty="0" err="1">
                <a:cs typeface="Times New Roman" panose="02020603050405020304" pitchFamily="18" charset="0"/>
              </a:rPr>
              <a:t>dommage</a:t>
            </a:r>
            <a:r>
              <a:rPr lang="en-GB" sz="2400" i="1" dirty="0">
                <a:cs typeface="Times New Roman" panose="02020603050405020304" pitchFamily="18" charset="0"/>
              </a:rPr>
              <a:t> </a:t>
            </a:r>
            <a:r>
              <a:rPr lang="en-GB" sz="2400" i="1" dirty="0" err="1">
                <a:cs typeface="Times New Roman" panose="02020603050405020304" pitchFamily="18" charset="0"/>
              </a:rPr>
              <a:t>causé</a:t>
            </a:r>
            <a:r>
              <a:rPr lang="en-GB" sz="2400" i="1" dirty="0">
                <a:cs typeface="Times New Roman" panose="02020603050405020304" pitchFamily="18" charset="0"/>
              </a:rPr>
              <a:t> par </a:t>
            </a:r>
            <a:r>
              <a:rPr lang="en-GB" sz="2400" i="1" dirty="0" err="1">
                <a:cs typeface="Times New Roman" panose="02020603050405020304" pitchFamily="18" charset="0"/>
              </a:rPr>
              <a:t>sa</a:t>
            </a:r>
            <a:r>
              <a:rPr lang="en-GB" sz="2400" i="1" dirty="0">
                <a:cs typeface="Times New Roman" panose="02020603050405020304" pitchFamily="18" charset="0"/>
              </a:rPr>
              <a:t> </a:t>
            </a:r>
            <a:r>
              <a:rPr lang="en-GB" sz="2400" i="1" dirty="0" err="1">
                <a:cs typeface="Times New Roman" panose="02020603050405020304" pitchFamily="18" charset="0"/>
              </a:rPr>
              <a:t>ruine</a:t>
            </a:r>
            <a:r>
              <a:rPr lang="en-GB" sz="2400" i="1" dirty="0">
                <a:cs typeface="Times New Roman" panose="02020603050405020304" pitchFamily="18" charset="0"/>
              </a:rPr>
              <a:t>, </a:t>
            </a:r>
            <a:r>
              <a:rPr lang="en-GB" sz="2400" i="1" dirty="0" err="1">
                <a:cs typeface="Times New Roman" panose="02020603050405020304" pitchFamily="18" charset="0"/>
              </a:rPr>
              <a:t>lorsqu'elle</a:t>
            </a:r>
            <a:r>
              <a:rPr lang="en-GB" sz="2400" i="1" dirty="0">
                <a:cs typeface="Times New Roman" panose="02020603050405020304" pitchFamily="18" charset="0"/>
              </a:rPr>
              <a:t> </a:t>
            </a:r>
            <a:r>
              <a:rPr lang="en-GB" sz="2400" i="1" dirty="0" err="1">
                <a:cs typeface="Times New Roman" panose="02020603050405020304" pitchFamily="18" charset="0"/>
              </a:rPr>
              <a:t>est</a:t>
            </a:r>
            <a:r>
              <a:rPr lang="en-GB" sz="2400" i="1" dirty="0">
                <a:cs typeface="Times New Roman" panose="02020603050405020304" pitchFamily="18" charset="0"/>
              </a:rPr>
              <a:t> </a:t>
            </a:r>
            <a:r>
              <a:rPr lang="en-GB" sz="2400" i="1" dirty="0" err="1">
                <a:cs typeface="Times New Roman" panose="02020603050405020304" pitchFamily="18" charset="0"/>
              </a:rPr>
              <a:t>arrivée</a:t>
            </a:r>
            <a:r>
              <a:rPr lang="en-GB" sz="2400" i="1" dirty="0">
                <a:cs typeface="Times New Roman" panose="02020603050405020304" pitchFamily="18" charset="0"/>
              </a:rPr>
              <a:t> par </a:t>
            </a:r>
            <a:r>
              <a:rPr lang="en-GB" sz="2400" i="1" dirty="0" err="1">
                <a:cs typeface="Times New Roman" panose="02020603050405020304" pitchFamily="18" charset="0"/>
              </a:rPr>
              <a:t>une</a:t>
            </a:r>
            <a:r>
              <a:rPr lang="en-GB" sz="2400" i="1" dirty="0">
                <a:cs typeface="Times New Roman" panose="02020603050405020304" pitchFamily="18" charset="0"/>
              </a:rPr>
              <a:t> suite du </a:t>
            </a:r>
            <a:r>
              <a:rPr lang="en-GB" sz="2400" i="1" dirty="0" err="1">
                <a:cs typeface="Times New Roman" panose="02020603050405020304" pitchFamily="18" charset="0"/>
              </a:rPr>
              <a:t>défaut</a:t>
            </a:r>
            <a:r>
              <a:rPr lang="en-GB" sz="2400" i="1" dirty="0">
                <a:cs typeface="Times New Roman" panose="02020603050405020304" pitchFamily="18" charset="0"/>
              </a:rPr>
              <a:t> </a:t>
            </a:r>
            <a:r>
              <a:rPr lang="en-GB" sz="2400" i="1" dirty="0" err="1">
                <a:cs typeface="Times New Roman" panose="02020603050405020304" pitchFamily="18" charset="0"/>
              </a:rPr>
              <a:t>d'entretien</a:t>
            </a:r>
            <a:r>
              <a:rPr lang="en-GB" sz="2400" i="1" dirty="0">
                <a:cs typeface="Times New Roman" panose="02020603050405020304" pitchFamily="18" charset="0"/>
              </a:rPr>
              <a:t> </a:t>
            </a:r>
            <a:r>
              <a:rPr lang="en-GB" sz="2400" i="1" dirty="0" err="1">
                <a:cs typeface="Times New Roman" panose="02020603050405020304" pitchFamily="18" charset="0"/>
              </a:rPr>
              <a:t>ou</a:t>
            </a:r>
            <a:r>
              <a:rPr lang="en-GB" sz="2400" i="1" dirty="0">
                <a:cs typeface="Times New Roman" panose="02020603050405020304" pitchFamily="18" charset="0"/>
              </a:rPr>
              <a:t> par le vice de </a:t>
            </a:r>
            <a:r>
              <a:rPr lang="en-GB" sz="2400" i="1" dirty="0" err="1">
                <a:cs typeface="Times New Roman" panose="02020603050405020304" pitchFamily="18" charset="0"/>
              </a:rPr>
              <a:t>sa</a:t>
            </a:r>
            <a:r>
              <a:rPr lang="en-GB" sz="2400" i="1" dirty="0">
                <a:cs typeface="Times New Roman" panose="02020603050405020304" pitchFamily="18" charset="0"/>
              </a:rPr>
              <a:t> construction</a:t>
            </a:r>
            <a:r>
              <a:rPr lang="en-GB" sz="2400" dirty="0">
                <a:cs typeface="Times New Roman" panose="02020603050405020304" pitchFamily="18" charset="0"/>
              </a:rPr>
              <a:t>.</a:t>
            </a: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16</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5" cy="849894"/>
          </a:xfrm>
        </p:spPr>
        <p:txBody>
          <a:bodyPr>
            <a:noAutofit/>
          </a:bodyPr>
          <a:lstStyle/>
          <a:p>
            <a:r>
              <a:rPr lang="it-IT" sz="2400" b="1" dirty="0" err="1"/>
              <a:t>What</a:t>
            </a:r>
            <a:r>
              <a:rPr lang="it-IT" sz="2400" b="1" dirty="0"/>
              <a:t> are the </a:t>
            </a:r>
            <a:r>
              <a:rPr lang="it-IT" sz="2400" b="1" dirty="0" err="1"/>
              <a:t>legal</a:t>
            </a:r>
            <a:r>
              <a:rPr lang="it-IT" sz="2400" b="1" dirty="0"/>
              <a:t> positions </a:t>
            </a:r>
            <a:r>
              <a:rPr lang="it-IT" sz="2400" b="1" dirty="0" err="1"/>
              <a:t>protected</a:t>
            </a:r>
            <a:r>
              <a:rPr lang="it-IT" sz="2400" b="1" dirty="0"/>
              <a:t> by </a:t>
            </a:r>
            <a:r>
              <a:rPr lang="it-IT" sz="2400" b="1" dirty="0" err="1"/>
              <a:t>tort</a:t>
            </a:r>
            <a:r>
              <a:rPr lang="it-IT" sz="2400" b="1" dirty="0"/>
              <a:t> </a:t>
            </a:r>
            <a:r>
              <a:rPr lang="it-IT" sz="2400" b="1" dirty="0" err="1"/>
              <a:t>law</a:t>
            </a:r>
            <a:r>
              <a:rPr lang="it-IT" sz="2400" b="1" dirty="0"/>
              <a:t> or the </a:t>
            </a:r>
            <a:r>
              <a:rPr lang="it-IT" sz="2400" b="1" dirty="0" err="1"/>
              <a:t>conducts</a:t>
            </a:r>
            <a:r>
              <a:rPr lang="it-IT" sz="2400" b="1" dirty="0"/>
              <a:t> </a:t>
            </a:r>
            <a:r>
              <a:rPr lang="it-IT" sz="2400" b="1" dirty="0" err="1"/>
              <a:t>entailing</a:t>
            </a:r>
            <a:r>
              <a:rPr lang="it-IT" sz="2400" b="1" dirty="0"/>
              <a:t> </a:t>
            </a:r>
            <a:r>
              <a:rPr lang="it-IT" sz="2400" b="1" dirty="0" err="1"/>
              <a:t>tort</a:t>
            </a:r>
            <a:r>
              <a:rPr lang="it-IT" sz="2400" b="1" dirty="0"/>
              <a:t> liability?</a:t>
            </a:r>
          </a:p>
        </p:txBody>
      </p:sp>
      <p:sp>
        <p:nvSpPr>
          <p:cNvPr id="2" name="CasellaDiTesto 1">
            <a:extLst>
              <a:ext uri="{FF2B5EF4-FFF2-40B4-BE49-F238E27FC236}">
                <a16:creationId xmlns:a16="http://schemas.microsoft.com/office/drawing/2014/main" id="{227DA25D-7F6B-13AF-7EAA-67F9F4E9FDF8}"/>
              </a:ext>
            </a:extLst>
          </p:cNvPr>
          <p:cNvSpPr txBox="1"/>
          <p:nvPr/>
        </p:nvSpPr>
        <p:spPr>
          <a:xfrm>
            <a:off x="1552074" y="2646947"/>
            <a:ext cx="184731" cy="369332"/>
          </a:xfrm>
          <a:prstGeom prst="rect">
            <a:avLst/>
          </a:prstGeom>
          <a:noFill/>
        </p:spPr>
        <p:txBody>
          <a:bodyPr wrap="none" rtlCol="0">
            <a:spAutoFit/>
          </a:bodyPr>
          <a:lstStyle/>
          <a:p>
            <a:endParaRPr lang="it-IT" dirty="0"/>
          </a:p>
        </p:txBody>
      </p:sp>
      <p:sp>
        <p:nvSpPr>
          <p:cNvPr id="4" name="CasellaDiTesto 3">
            <a:extLst>
              <a:ext uri="{FF2B5EF4-FFF2-40B4-BE49-F238E27FC236}">
                <a16:creationId xmlns:a16="http://schemas.microsoft.com/office/drawing/2014/main" id="{0B05CC81-3365-DBFE-2EDD-003BCE141D16}"/>
              </a:ext>
            </a:extLst>
          </p:cNvPr>
          <p:cNvSpPr txBox="1"/>
          <p:nvPr/>
        </p:nvSpPr>
        <p:spPr>
          <a:xfrm>
            <a:off x="3392905" y="2538663"/>
            <a:ext cx="184731" cy="369332"/>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18792817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6" y="1729372"/>
            <a:ext cx="8477452" cy="4513600"/>
          </a:xfrm>
        </p:spPr>
        <p:txBody>
          <a:bodyPr/>
          <a:lstStyle/>
          <a:p>
            <a:pPr marL="0" indent="0" algn="just">
              <a:buNone/>
            </a:pPr>
            <a:endParaRPr lang="en-GB" sz="2400" dirty="0">
              <a:cs typeface="Times New Roman" panose="02020603050405020304" pitchFamily="18" charset="0"/>
            </a:endParaRPr>
          </a:p>
          <a:p>
            <a:pPr marL="0" indent="0" algn="just">
              <a:buNone/>
            </a:pPr>
            <a:r>
              <a:rPr lang="en-GB" sz="2400" b="1" dirty="0">
                <a:cs typeface="Times New Roman" panose="02020603050405020304" pitchFamily="18" charset="0"/>
              </a:rPr>
              <a:t>The French approach</a:t>
            </a:r>
          </a:p>
          <a:p>
            <a:pPr marL="0" indent="0" algn="just">
              <a:buNone/>
            </a:pPr>
            <a:endParaRPr lang="en-GB" sz="2400" dirty="0">
              <a:cs typeface="Times New Roman" panose="02020603050405020304" pitchFamily="18" charset="0"/>
            </a:endParaRPr>
          </a:p>
          <a:p>
            <a:pPr marL="0" indent="0" algn="just">
              <a:buNone/>
            </a:pPr>
            <a:r>
              <a:rPr lang="en-GB" sz="2400" dirty="0">
                <a:cs typeface="Times New Roman" panose="02020603050405020304" pitchFamily="18" charset="0"/>
              </a:rPr>
              <a:t>Chapter II : La </a:t>
            </a:r>
            <a:r>
              <a:rPr lang="en-GB" sz="2400" dirty="0" err="1">
                <a:cs typeface="Times New Roman" panose="02020603050405020304" pitchFamily="18" charset="0"/>
              </a:rPr>
              <a:t>responsabilité</a:t>
            </a:r>
            <a:r>
              <a:rPr lang="en-GB" sz="2400" dirty="0">
                <a:cs typeface="Times New Roman" panose="02020603050405020304" pitchFamily="18" charset="0"/>
              </a:rPr>
              <a:t> du fait des </a:t>
            </a:r>
            <a:r>
              <a:rPr lang="en-GB" sz="2400" dirty="0" err="1">
                <a:cs typeface="Times New Roman" panose="02020603050405020304" pitchFamily="18" charset="0"/>
              </a:rPr>
              <a:t>produits</a:t>
            </a:r>
            <a:r>
              <a:rPr lang="en-GB" sz="2400" dirty="0">
                <a:cs typeface="Times New Roman" panose="02020603050405020304" pitchFamily="18" charset="0"/>
              </a:rPr>
              <a:t> </a:t>
            </a:r>
            <a:r>
              <a:rPr lang="en-GB" sz="2400" dirty="0" err="1">
                <a:cs typeface="Times New Roman" panose="02020603050405020304" pitchFamily="18" charset="0"/>
              </a:rPr>
              <a:t>défectueux</a:t>
            </a: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r>
              <a:rPr lang="en-GB" sz="2400" dirty="0">
                <a:cs typeface="Times New Roman" panose="02020603050405020304" pitchFamily="18" charset="0"/>
              </a:rPr>
              <a:t>Chapter III : La </a:t>
            </a:r>
            <a:r>
              <a:rPr lang="en-GB" sz="2400" dirty="0" err="1">
                <a:cs typeface="Times New Roman" panose="02020603050405020304" pitchFamily="18" charset="0"/>
              </a:rPr>
              <a:t>réparation</a:t>
            </a:r>
            <a:r>
              <a:rPr lang="en-GB" sz="2400" dirty="0">
                <a:cs typeface="Times New Roman" panose="02020603050405020304" pitchFamily="18" charset="0"/>
              </a:rPr>
              <a:t> du </a:t>
            </a:r>
            <a:r>
              <a:rPr lang="en-GB" sz="2400" dirty="0" err="1">
                <a:cs typeface="Times New Roman" panose="02020603050405020304" pitchFamily="18" charset="0"/>
              </a:rPr>
              <a:t>préjudice</a:t>
            </a:r>
            <a:r>
              <a:rPr lang="en-GB" sz="2400" dirty="0">
                <a:cs typeface="Times New Roman" panose="02020603050405020304" pitchFamily="18" charset="0"/>
              </a:rPr>
              <a:t> </a:t>
            </a:r>
            <a:r>
              <a:rPr lang="en-GB" sz="2400" dirty="0" err="1">
                <a:cs typeface="Times New Roman" panose="02020603050405020304" pitchFamily="18" charset="0"/>
              </a:rPr>
              <a:t>écologique</a:t>
            </a: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17</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5" cy="849894"/>
          </a:xfrm>
        </p:spPr>
        <p:txBody>
          <a:bodyPr>
            <a:noAutofit/>
          </a:bodyPr>
          <a:lstStyle/>
          <a:p>
            <a:r>
              <a:rPr lang="it-IT" sz="2400" b="1" dirty="0" err="1"/>
              <a:t>What</a:t>
            </a:r>
            <a:r>
              <a:rPr lang="it-IT" sz="2400" b="1" dirty="0"/>
              <a:t> are the </a:t>
            </a:r>
            <a:r>
              <a:rPr lang="it-IT" sz="2400" b="1" dirty="0" err="1"/>
              <a:t>legal</a:t>
            </a:r>
            <a:r>
              <a:rPr lang="it-IT" sz="2400" b="1" dirty="0"/>
              <a:t> positions </a:t>
            </a:r>
            <a:r>
              <a:rPr lang="it-IT" sz="2400" b="1" dirty="0" err="1"/>
              <a:t>protected</a:t>
            </a:r>
            <a:r>
              <a:rPr lang="it-IT" sz="2400" b="1" dirty="0"/>
              <a:t> by </a:t>
            </a:r>
            <a:r>
              <a:rPr lang="it-IT" sz="2400" b="1" dirty="0" err="1"/>
              <a:t>tort</a:t>
            </a:r>
            <a:r>
              <a:rPr lang="it-IT" sz="2400" b="1" dirty="0"/>
              <a:t> </a:t>
            </a:r>
            <a:r>
              <a:rPr lang="it-IT" sz="2400" b="1" dirty="0" err="1"/>
              <a:t>law</a:t>
            </a:r>
            <a:r>
              <a:rPr lang="it-IT" sz="2400" b="1" dirty="0"/>
              <a:t> or the </a:t>
            </a:r>
            <a:r>
              <a:rPr lang="it-IT" sz="2400" b="1" dirty="0" err="1"/>
              <a:t>conducts</a:t>
            </a:r>
            <a:r>
              <a:rPr lang="it-IT" sz="2400" b="1" dirty="0"/>
              <a:t> </a:t>
            </a:r>
            <a:r>
              <a:rPr lang="it-IT" sz="2400" b="1" dirty="0" err="1"/>
              <a:t>entailing</a:t>
            </a:r>
            <a:r>
              <a:rPr lang="it-IT" sz="2400" b="1" dirty="0"/>
              <a:t> </a:t>
            </a:r>
            <a:r>
              <a:rPr lang="it-IT" sz="2400" b="1" dirty="0" err="1"/>
              <a:t>tort</a:t>
            </a:r>
            <a:r>
              <a:rPr lang="it-IT" sz="2400" b="1" dirty="0"/>
              <a:t> liability?</a:t>
            </a:r>
          </a:p>
        </p:txBody>
      </p:sp>
      <p:sp>
        <p:nvSpPr>
          <p:cNvPr id="2" name="CasellaDiTesto 1">
            <a:extLst>
              <a:ext uri="{FF2B5EF4-FFF2-40B4-BE49-F238E27FC236}">
                <a16:creationId xmlns:a16="http://schemas.microsoft.com/office/drawing/2014/main" id="{227DA25D-7F6B-13AF-7EAA-67F9F4E9FDF8}"/>
              </a:ext>
            </a:extLst>
          </p:cNvPr>
          <p:cNvSpPr txBox="1"/>
          <p:nvPr/>
        </p:nvSpPr>
        <p:spPr>
          <a:xfrm>
            <a:off x="1552074" y="2646947"/>
            <a:ext cx="184731" cy="369332"/>
          </a:xfrm>
          <a:prstGeom prst="rect">
            <a:avLst/>
          </a:prstGeom>
          <a:noFill/>
        </p:spPr>
        <p:txBody>
          <a:bodyPr wrap="none" rtlCol="0">
            <a:spAutoFit/>
          </a:bodyPr>
          <a:lstStyle/>
          <a:p>
            <a:endParaRPr lang="it-IT" dirty="0"/>
          </a:p>
        </p:txBody>
      </p:sp>
      <p:sp>
        <p:nvSpPr>
          <p:cNvPr id="4" name="CasellaDiTesto 3">
            <a:extLst>
              <a:ext uri="{FF2B5EF4-FFF2-40B4-BE49-F238E27FC236}">
                <a16:creationId xmlns:a16="http://schemas.microsoft.com/office/drawing/2014/main" id="{0B05CC81-3365-DBFE-2EDD-003BCE141D16}"/>
              </a:ext>
            </a:extLst>
          </p:cNvPr>
          <p:cNvSpPr txBox="1"/>
          <p:nvPr/>
        </p:nvSpPr>
        <p:spPr>
          <a:xfrm>
            <a:off x="3392905" y="2538663"/>
            <a:ext cx="184731" cy="369332"/>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36704934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6" y="1729372"/>
            <a:ext cx="8477452" cy="4513600"/>
          </a:xfrm>
        </p:spPr>
        <p:txBody>
          <a:bodyPr/>
          <a:lstStyle/>
          <a:p>
            <a:pPr marL="0" indent="0" algn="just">
              <a:buNone/>
            </a:pPr>
            <a:r>
              <a:rPr lang="en-GB" sz="2200" b="1" dirty="0">
                <a:cs typeface="Times New Roman" panose="02020603050405020304" pitchFamily="18" charset="0"/>
              </a:rPr>
              <a:t>The Italian approach</a:t>
            </a:r>
          </a:p>
          <a:p>
            <a:pPr marL="0" indent="0" algn="just">
              <a:buNone/>
            </a:pPr>
            <a:r>
              <a:rPr lang="en-GB" sz="2200" dirty="0">
                <a:cs typeface="Times New Roman" panose="02020603050405020304" pitchFamily="18" charset="0"/>
              </a:rPr>
              <a:t>Art. 2043 c.c. Any intentional or negligent act that causes to another person a wrongful damage binds the author to compensate the damage.</a:t>
            </a:r>
          </a:p>
          <a:p>
            <a:pPr marL="0" indent="0" algn="just">
              <a:buNone/>
            </a:pPr>
            <a:r>
              <a:rPr lang="en-GB" sz="2200" b="1" dirty="0">
                <a:cs typeface="Times New Roman" panose="02020603050405020304" pitchFamily="18" charset="0"/>
              </a:rPr>
              <a:t>Wrongful damage: </a:t>
            </a:r>
            <a:r>
              <a:rPr lang="en-GB" sz="2200" dirty="0">
                <a:cs typeface="Times New Roman" panose="02020603050405020304" pitchFamily="18" charset="0"/>
              </a:rPr>
              <a:t>in the first age of tort liability the wrongful damage was only the one deriving from the infringement of an absolute right; in the second age it has been extended also to relative rights; then to factual positions, then to legitimate interests; and finally to whatever interest protected by the legal system.</a:t>
            </a: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18</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5" cy="849894"/>
          </a:xfrm>
        </p:spPr>
        <p:txBody>
          <a:bodyPr>
            <a:noAutofit/>
          </a:bodyPr>
          <a:lstStyle/>
          <a:p>
            <a:r>
              <a:rPr lang="it-IT" sz="2400" b="1" dirty="0" err="1"/>
              <a:t>What</a:t>
            </a:r>
            <a:r>
              <a:rPr lang="it-IT" sz="2400" b="1" dirty="0"/>
              <a:t> are the </a:t>
            </a:r>
            <a:r>
              <a:rPr lang="it-IT" sz="2400" b="1" dirty="0" err="1"/>
              <a:t>legal</a:t>
            </a:r>
            <a:r>
              <a:rPr lang="it-IT" sz="2400" b="1" dirty="0"/>
              <a:t> positions </a:t>
            </a:r>
            <a:r>
              <a:rPr lang="it-IT" sz="2400" b="1" dirty="0" err="1"/>
              <a:t>protected</a:t>
            </a:r>
            <a:r>
              <a:rPr lang="it-IT" sz="2400" b="1" dirty="0"/>
              <a:t> by </a:t>
            </a:r>
            <a:r>
              <a:rPr lang="it-IT" sz="2400" b="1" dirty="0" err="1"/>
              <a:t>tort</a:t>
            </a:r>
            <a:r>
              <a:rPr lang="it-IT" sz="2400" b="1" dirty="0"/>
              <a:t> </a:t>
            </a:r>
            <a:r>
              <a:rPr lang="it-IT" sz="2400" b="1" dirty="0" err="1"/>
              <a:t>law</a:t>
            </a:r>
            <a:r>
              <a:rPr lang="it-IT" sz="2400" b="1" dirty="0"/>
              <a:t> or the </a:t>
            </a:r>
            <a:r>
              <a:rPr lang="it-IT" sz="2400" b="1" dirty="0" err="1"/>
              <a:t>conducts</a:t>
            </a:r>
            <a:r>
              <a:rPr lang="it-IT" sz="2400" b="1" dirty="0"/>
              <a:t> </a:t>
            </a:r>
            <a:r>
              <a:rPr lang="it-IT" sz="2400" b="1" dirty="0" err="1"/>
              <a:t>entailing</a:t>
            </a:r>
            <a:r>
              <a:rPr lang="it-IT" sz="2400" b="1" dirty="0"/>
              <a:t> </a:t>
            </a:r>
            <a:r>
              <a:rPr lang="it-IT" sz="2400" b="1" dirty="0" err="1"/>
              <a:t>tort</a:t>
            </a:r>
            <a:r>
              <a:rPr lang="it-IT" sz="2400" b="1" dirty="0"/>
              <a:t> liability?</a:t>
            </a:r>
          </a:p>
        </p:txBody>
      </p:sp>
      <p:sp>
        <p:nvSpPr>
          <p:cNvPr id="2" name="CasellaDiTesto 1">
            <a:extLst>
              <a:ext uri="{FF2B5EF4-FFF2-40B4-BE49-F238E27FC236}">
                <a16:creationId xmlns:a16="http://schemas.microsoft.com/office/drawing/2014/main" id="{227DA25D-7F6B-13AF-7EAA-67F9F4E9FDF8}"/>
              </a:ext>
            </a:extLst>
          </p:cNvPr>
          <p:cNvSpPr txBox="1"/>
          <p:nvPr/>
        </p:nvSpPr>
        <p:spPr>
          <a:xfrm>
            <a:off x="1552074" y="2646947"/>
            <a:ext cx="184731" cy="369332"/>
          </a:xfrm>
          <a:prstGeom prst="rect">
            <a:avLst/>
          </a:prstGeom>
          <a:noFill/>
        </p:spPr>
        <p:txBody>
          <a:bodyPr wrap="none" rtlCol="0">
            <a:spAutoFit/>
          </a:bodyPr>
          <a:lstStyle/>
          <a:p>
            <a:endParaRPr lang="it-IT" dirty="0"/>
          </a:p>
        </p:txBody>
      </p:sp>
      <p:sp>
        <p:nvSpPr>
          <p:cNvPr id="4" name="CasellaDiTesto 3">
            <a:extLst>
              <a:ext uri="{FF2B5EF4-FFF2-40B4-BE49-F238E27FC236}">
                <a16:creationId xmlns:a16="http://schemas.microsoft.com/office/drawing/2014/main" id="{0B05CC81-3365-DBFE-2EDD-003BCE141D16}"/>
              </a:ext>
            </a:extLst>
          </p:cNvPr>
          <p:cNvSpPr txBox="1"/>
          <p:nvPr/>
        </p:nvSpPr>
        <p:spPr>
          <a:xfrm>
            <a:off x="3392905" y="2538663"/>
            <a:ext cx="184731" cy="369332"/>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7561496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6" y="1729372"/>
            <a:ext cx="8477452" cy="4513600"/>
          </a:xfrm>
        </p:spPr>
        <p:txBody>
          <a:bodyPr/>
          <a:lstStyle/>
          <a:p>
            <a:pPr marL="0" indent="0" algn="just">
              <a:buNone/>
            </a:pPr>
            <a:r>
              <a:rPr lang="en-GB" sz="2000" b="1" dirty="0">
                <a:cs typeface="Times New Roman" panose="02020603050405020304" pitchFamily="18" charset="0"/>
              </a:rPr>
              <a:t>The Italian approach: </a:t>
            </a:r>
            <a:r>
              <a:rPr lang="en-GB" sz="2000" dirty="0">
                <a:cs typeface="Times New Roman" panose="02020603050405020304" pitchFamily="18" charset="0"/>
              </a:rPr>
              <a:t>vicarious and strict liability (+ special statutes, e.g. on product l.)</a:t>
            </a:r>
          </a:p>
          <a:p>
            <a:pPr marL="0" indent="0" algn="just">
              <a:buNone/>
            </a:pPr>
            <a:r>
              <a:rPr lang="en-GB" sz="2000" dirty="0">
                <a:cs typeface="Times New Roman" panose="02020603050405020304" pitchFamily="18" charset="0"/>
              </a:rPr>
              <a:t>Art. 2048 c.c. Liability of parents, guardians, preceptors and art masters.</a:t>
            </a:r>
          </a:p>
          <a:p>
            <a:pPr marL="0" indent="0" algn="just">
              <a:buNone/>
            </a:pPr>
            <a:r>
              <a:rPr lang="en-GB" sz="2000" dirty="0">
                <a:cs typeface="Times New Roman" panose="02020603050405020304" pitchFamily="18" charset="0"/>
              </a:rPr>
              <a:t>Art. 2049 c.c. Liability of employers.</a:t>
            </a:r>
          </a:p>
          <a:p>
            <a:pPr marL="0" indent="0" algn="just">
              <a:buNone/>
            </a:pPr>
            <a:r>
              <a:rPr lang="en-GB" sz="2000" dirty="0">
                <a:cs typeface="Times New Roman" panose="02020603050405020304" pitchFamily="18" charset="0"/>
              </a:rPr>
              <a:t>Art. 2050 c.c. Liability for dangerous activities.</a:t>
            </a:r>
          </a:p>
          <a:p>
            <a:pPr marL="0" indent="0" algn="just">
              <a:buNone/>
            </a:pPr>
            <a:r>
              <a:rPr lang="en-GB" sz="2000" dirty="0">
                <a:cs typeface="Times New Roman" panose="02020603050405020304" pitchFamily="18" charset="0"/>
              </a:rPr>
              <a:t>Art. 2051 c.c. Liability for things in custody.</a:t>
            </a:r>
          </a:p>
          <a:p>
            <a:pPr marL="0" indent="0" algn="just">
              <a:buNone/>
            </a:pPr>
            <a:r>
              <a:rPr lang="en-GB" sz="2000" dirty="0">
                <a:cs typeface="Times New Roman" panose="02020603050405020304" pitchFamily="18" charset="0"/>
              </a:rPr>
              <a:t>Art. 2052 c.c. Liability for animals.</a:t>
            </a:r>
          </a:p>
          <a:p>
            <a:pPr marL="0" indent="0" algn="just">
              <a:buNone/>
            </a:pPr>
            <a:r>
              <a:rPr lang="en-GB" sz="2000" dirty="0">
                <a:cs typeface="Times New Roman" panose="02020603050405020304" pitchFamily="18" charset="0"/>
              </a:rPr>
              <a:t>Art. 2053 c.c. Liability for collapse of a building.</a:t>
            </a:r>
          </a:p>
          <a:p>
            <a:pPr marL="0" indent="0" algn="just">
              <a:buNone/>
            </a:pPr>
            <a:r>
              <a:rPr lang="en-GB" sz="2000" dirty="0">
                <a:cs typeface="Times New Roman" panose="02020603050405020304" pitchFamily="18" charset="0"/>
              </a:rPr>
              <a:t>Art. 2054 c.c. Liability for circulation of vehicles.</a:t>
            </a: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19</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5" cy="849894"/>
          </a:xfrm>
        </p:spPr>
        <p:txBody>
          <a:bodyPr>
            <a:noAutofit/>
          </a:bodyPr>
          <a:lstStyle/>
          <a:p>
            <a:r>
              <a:rPr lang="it-IT" sz="2400" b="1" dirty="0" err="1"/>
              <a:t>What</a:t>
            </a:r>
            <a:r>
              <a:rPr lang="it-IT" sz="2400" b="1" dirty="0"/>
              <a:t> are the </a:t>
            </a:r>
            <a:r>
              <a:rPr lang="it-IT" sz="2400" b="1" dirty="0" err="1"/>
              <a:t>legal</a:t>
            </a:r>
            <a:r>
              <a:rPr lang="it-IT" sz="2400" b="1" dirty="0"/>
              <a:t> positions </a:t>
            </a:r>
            <a:r>
              <a:rPr lang="it-IT" sz="2400" b="1" dirty="0" err="1"/>
              <a:t>protected</a:t>
            </a:r>
            <a:r>
              <a:rPr lang="it-IT" sz="2400" b="1" dirty="0"/>
              <a:t> by </a:t>
            </a:r>
            <a:r>
              <a:rPr lang="it-IT" sz="2400" b="1" dirty="0" err="1"/>
              <a:t>tort</a:t>
            </a:r>
            <a:r>
              <a:rPr lang="it-IT" sz="2400" b="1" dirty="0"/>
              <a:t> </a:t>
            </a:r>
            <a:r>
              <a:rPr lang="it-IT" sz="2400" b="1" dirty="0" err="1"/>
              <a:t>law</a:t>
            </a:r>
            <a:r>
              <a:rPr lang="it-IT" sz="2400" b="1" dirty="0"/>
              <a:t> or the </a:t>
            </a:r>
            <a:r>
              <a:rPr lang="it-IT" sz="2400" b="1" dirty="0" err="1"/>
              <a:t>conducts</a:t>
            </a:r>
            <a:r>
              <a:rPr lang="it-IT" sz="2400" b="1" dirty="0"/>
              <a:t> </a:t>
            </a:r>
            <a:r>
              <a:rPr lang="it-IT" sz="2400" b="1" dirty="0" err="1"/>
              <a:t>entailing</a:t>
            </a:r>
            <a:r>
              <a:rPr lang="it-IT" sz="2400" b="1" dirty="0"/>
              <a:t> </a:t>
            </a:r>
            <a:r>
              <a:rPr lang="it-IT" sz="2400" b="1" dirty="0" err="1"/>
              <a:t>tort</a:t>
            </a:r>
            <a:r>
              <a:rPr lang="it-IT" sz="2400" b="1" dirty="0"/>
              <a:t> liability?</a:t>
            </a:r>
          </a:p>
        </p:txBody>
      </p:sp>
      <p:sp>
        <p:nvSpPr>
          <p:cNvPr id="2" name="CasellaDiTesto 1">
            <a:extLst>
              <a:ext uri="{FF2B5EF4-FFF2-40B4-BE49-F238E27FC236}">
                <a16:creationId xmlns:a16="http://schemas.microsoft.com/office/drawing/2014/main" id="{227DA25D-7F6B-13AF-7EAA-67F9F4E9FDF8}"/>
              </a:ext>
            </a:extLst>
          </p:cNvPr>
          <p:cNvSpPr txBox="1"/>
          <p:nvPr/>
        </p:nvSpPr>
        <p:spPr>
          <a:xfrm>
            <a:off x="1552074" y="2646947"/>
            <a:ext cx="184731" cy="369332"/>
          </a:xfrm>
          <a:prstGeom prst="rect">
            <a:avLst/>
          </a:prstGeom>
          <a:noFill/>
        </p:spPr>
        <p:txBody>
          <a:bodyPr wrap="none" rtlCol="0">
            <a:spAutoFit/>
          </a:bodyPr>
          <a:lstStyle/>
          <a:p>
            <a:endParaRPr lang="it-IT" dirty="0"/>
          </a:p>
        </p:txBody>
      </p:sp>
      <p:sp>
        <p:nvSpPr>
          <p:cNvPr id="4" name="CasellaDiTesto 3">
            <a:extLst>
              <a:ext uri="{FF2B5EF4-FFF2-40B4-BE49-F238E27FC236}">
                <a16:creationId xmlns:a16="http://schemas.microsoft.com/office/drawing/2014/main" id="{0B05CC81-3365-DBFE-2EDD-003BCE141D16}"/>
              </a:ext>
            </a:extLst>
          </p:cNvPr>
          <p:cNvSpPr txBox="1"/>
          <p:nvPr/>
        </p:nvSpPr>
        <p:spPr>
          <a:xfrm>
            <a:off x="3392905" y="2538663"/>
            <a:ext cx="184731" cy="369332"/>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607807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Comparative </a:t>
            </a:r>
            <a:r>
              <a:rPr lang="it-IT" dirty="0" err="1"/>
              <a:t>tort</a:t>
            </a:r>
            <a:r>
              <a:rPr lang="it-IT" dirty="0"/>
              <a:t> </a:t>
            </a:r>
            <a:r>
              <a:rPr lang="it-IT" dirty="0" err="1"/>
              <a:t>law</a:t>
            </a:r>
            <a:endParaRPr lang="it-IT" dirty="0"/>
          </a:p>
        </p:txBody>
      </p:sp>
      <p:sp>
        <p:nvSpPr>
          <p:cNvPr id="3" name="Segnaposto testo 2"/>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5534971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6" y="1729372"/>
            <a:ext cx="8477452" cy="4513600"/>
          </a:xfrm>
        </p:spPr>
        <p:txBody>
          <a:bodyPr/>
          <a:lstStyle/>
          <a:p>
            <a:pPr marL="0" indent="0" algn="just">
              <a:buNone/>
            </a:pPr>
            <a:r>
              <a:rPr lang="en-GB" sz="2200" b="1" dirty="0">
                <a:cs typeface="Times New Roman" panose="02020603050405020304" pitchFamily="18" charset="0"/>
              </a:rPr>
              <a:t>The German approach</a:t>
            </a:r>
          </a:p>
          <a:p>
            <a:pPr marL="0" indent="0" algn="just">
              <a:buNone/>
            </a:pPr>
            <a:r>
              <a:rPr lang="en-GB" sz="2200" dirty="0">
                <a:cs typeface="Times New Roman" panose="02020603050405020304" pitchFamily="18" charset="0"/>
              </a:rPr>
              <a:t>3 general provisions (§§ 823 I, 823 II, and 826 BGB, on which see below) and some specific provisions, which deal with a number of rather narrowly defined tortious situations (§ 824 deals with cases where untrue statements damage one’s credit; § 825 imposes an obligation to compensate anyone who has indecently induced a female person to have sexual intercourse with him; § 834 deals with the liability of animal supervision; § 836 deals with liability to ruinous buildings; § 839 deals with the liability of public officials, etc. </a:t>
            </a: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20</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5" cy="849894"/>
          </a:xfrm>
        </p:spPr>
        <p:txBody>
          <a:bodyPr>
            <a:noAutofit/>
          </a:bodyPr>
          <a:lstStyle/>
          <a:p>
            <a:r>
              <a:rPr lang="it-IT" sz="2400" b="1" dirty="0" err="1"/>
              <a:t>What</a:t>
            </a:r>
            <a:r>
              <a:rPr lang="it-IT" sz="2400" b="1" dirty="0"/>
              <a:t> are the </a:t>
            </a:r>
            <a:r>
              <a:rPr lang="it-IT" sz="2400" b="1" dirty="0" err="1"/>
              <a:t>legal</a:t>
            </a:r>
            <a:r>
              <a:rPr lang="it-IT" sz="2400" b="1" dirty="0"/>
              <a:t> positions </a:t>
            </a:r>
            <a:r>
              <a:rPr lang="it-IT" sz="2400" b="1" dirty="0" err="1"/>
              <a:t>protected</a:t>
            </a:r>
            <a:r>
              <a:rPr lang="it-IT" sz="2400" b="1" dirty="0"/>
              <a:t> by </a:t>
            </a:r>
            <a:r>
              <a:rPr lang="it-IT" sz="2400" b="1" dirty="0" err="1"/>
              <a:t>tort</a:t>
            </a:r>
            <a:r>
              <a:rPr lang="it-IT" sz="2400" b="1" dirty="0"/>
              <a:t> </a:t>
            </a:r>
            <a:r>
              <a:rPr lang="it-IT" sz="2400" b="1" dirty="0" err="1"/>
              <a:t>law</a:t>
            </a:r>
            <a:r>
              <a:rPr lang="it-IT" sz="2400" b="1" dirty="0"/>
              <a:t> or the </a:t>
            </a:r>
            <a:r>
              <a:rPr lang="it-IT" sz="2400" b="1" dirty="0" err="1"/>
              <a:t>conducts</a:t>
            </a:r>
            <a:r>
              <a:rPr lang="it-IT" sz="2400" b="1" dirty="0"/>
              <a:t> </a:t>
            </a:r>
            <a:r>
              <a:rPr lang="it-IT" sz="2400" b="1" dirty="0" err="1"/>
              <a:t>entailing</a:t>
            </a:r>
            <a:r>
              <a:rPr lang="it-IT" sz="2400" b="1" dirty="0"/>
              <a:t> </a:t>
            </a:r>
            <a:r>
              <a:rPr lang="it-IT" sz="2400" b="1" dirty="0" err="1"/>
              <a:t>tort</a:t>
            </a:r>
            <a:r>
              <a:rPr lang="it-IT" sz="2400" b="1" dirty="0"/>
              <a:t> liability?</a:t>
            </a:r>
          </a:p>
        </p:txBody>
      </p:sp>
      <p:sp>
        <p:nvSpPr>
          <p:cNvPr id="2" name="CasellaDiTesto 1">
            <a:extLst>
              <a:ext uri="{FF2B5EF4-FFF2-40B4-BE49-F238E27FC236}">
                <a16:creationId xmlns:a16="http://schemas.microsoft.com/office/drawing/2014/main" id="{227DA25D-7F6B-13AF-7EAA-67F9F4E9FDF8}"/>
              </a:ext>
            </a:extLst>
          </p:cNvPr>
          <p:cNvSpPr txBox="1"/>
          <p:nvPr/>
        </p:nvSpPr>
        <p:spPr>
          <a:xfrm>
            <a:off x="1552074" y="2646947"/>
            <a:ext cx="184731" cy="369332"/>
          </a:xfrm>
          <a:prstGeom prst="rect">
            <a:avLst/>
          </a:prstGeom>
          <a:noFill/>
        </p:spPr>
        <p:txBody>
          <a:bodyPr wrap="none" rtlCol="0">
            <a:spAutoFit/>
          </a:bodyPr>
          <a:lstStyle/>
          <a:p>
            <a:endParaRPr lang="it-IT" dirty="0"/>
          </a:p>
        </p:txBody>
      </p:sp>
      <p:sp>
        <p:nvSpPr>
          <p:cNvPr id="4" name="CasellaDiTesto 3">
            <a:extLst>
              <a:ext uri="{FF2B5EF4-FFF2-40B4-BE49-F238E27FC236}">
                <a16:creationId xmlns:a16="http://schemas.microsoft.com/office/drawing/2014/main" id="{0B05CC81-3365-DBFE-2EDD-003BCE141D16}"/>
              </a:ext>
            </a:extLst>
          </p:cNvPr>
          <p:cNvSpPr txBox="1"/>
          <p:nvPr/>
        </p:nvSpPr>
        <p:spPr>
          <a:xfrm>
            <a:off x="3392905" y="2538663"/>
            <a:ext cx="184731" cy="369332"/>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41206602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6" y="1729372"/>
            <a:ext cx="8477452" cy="4513600"/>
          </a:xfrm>
        </p:spPr>
        <p:txBody>
          <a:bodyPr/>
          <a:lstStyle/>
          <a:p>
            <a:pPr marL="0" indent="0" algn="just">
              <a:buNone/>
            </a:pPr>
            <a:r>
              <a:rPr lang="en-GB" sz="2200" b="1" dirty="0">
                <a:cs typeface="Times New Roman" panose="02020603050405020304" pitchFamily="18" charset="0"/>
              </a:rPr>
              <a:t>The German approach</a:t>
            </a:r>
          </a:p>
          <a:p>
            <a:pPr marL="0" indent="0" algn="just">
              <a:buNone/>
            </a:pPr>
            <a:r>
              <a:rPr lang="en-GB" sz="2200" dirty="0">
                <a:cs typeface="Times New Roman" panose="02020603050405020304" pitchFamily="18" charset="0"/>
              </a:rPr>
              <a:t>§ 823 BGB. A person who wilfully or negligently injures the life, body, health, freedom, property, or other right of another contrary to law is bound to compensate him for any damage arising therefrom.</a:t>
            </a:r>
          </a:p>
          <a:p>
            <a:pPr marL="0" indent="0" algn="just">
              <a:buNone/>
            </a:pPr>
            <a:r>
              <a:rPr lang="en-GB" sz="2200" dirty="0">
                <a:cs typeface="Times New Roman" panose="02020603050405020304" pitchFamily="18" charset="0"/>
              </a:rPr>
              <a:t>The same obligation attaches to a person who infringes a statutory provision intended for the protection of others. If according to the purview of the statute infringement is possible even without fault, the duty to make compensation arises only if some fault can be imputed to the wrongdoer.</a:t>
            </a: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21</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5" cy="849894"/>
          </a:xfrm>
        </p:spPr>
        <p:txBody>
          <a:bodyPr>
            <a:noAutofit/>
          </a:bodyPr>
          <a:lstStyle/>
          <a:p>
            <a:r>
              <a:rPr lang="it-IT" sz="2400" b="1" dirty="0" err="1"/>
              <a:t>What</a:t>
            </a:r>
            <a:r>
              <a:rPr lang="it-IT" sz="2400" b="1" dirty="0"/>
              <a:t> are the </a:t>
            </a:r>
            <a:r>
              <a:rPr lang="it-IT" sz="2400" b="1" dirty="0" err="1"/>
              <a:t>legal</a:t>
            </a:r>
            <a:r>
              <a:rPr lang="it-IT" sz="2400" b="1" dirty="0"/>
              <a:t> positions </a:t>
            </a:r>
            <a:r>
              <a:rPr lang="it-IT" sz="2400" b="1" dirty="0" err="1"/>
              <a:t>protected</a:t>
            </a:r>
            <a:r>
              <a:rPr lang="it-IT" sz="2400" b="1" dirty="0"/>
              <a:t> by </a:t>
            </a:r>
            <a:r>
              <a:rPr lang="it-IT" sz="2400" b="1" dirty="0" err="1"/>
              <a:t>tort</a:t>
            </a:r>
            <a:r>
              <a:rPr lang="it-IT" sz="2400" b="1" dirty="0"/>
              <a:t> </a:t>
            </a:r>
            <a:r>
              <a:rPr lang="it-IT" sz="2400" b="1" dirty="0" err="1"/>
              <a:t>law</a:t>
            </a:r>
            <a:r>
              <a:rPr lang="it-IT" sz="2400" b="1" dirty="0"/>
              <a:t> or the </a:t>
            </a:r>
            <a:r>
              <a:rPr lang="it-IT" sz="2400" b="1" dirty="0" err="1"/>
              <a:t>conducts</a:t>
            </a:r>
            <a:r>
              <a:rPr lang="it-IT" sz="2400" b="1" dirty="0"/>
              <a:t> </a:t>
            </a:r>
            <a:r>
              <a:rPr lang="it-IT" sz="2400" b="1" dirty="0" err="1"/>
              <a:t>entailing</a:t>
            </a:r>
            <a:r>
              <a:rPr lang="it-IT" sz="2400" b="1" dirty="0"/>
              <a:t> </a:t>
            </a:r>
            <a:r>
              <a:rPr lang="it-IT" sz="2400" b="1" dirty="0" err="1"/>
              <a:t>tort</a:t>
            </a:r>
            <a:r>
              <a:rPr lang="it-IT" sz="2400" b="1" dirty="0"/>
              <a:t> liability?</a:t>
            </a:r>
          </a:p>
        </p:txBody>
      </p:sp>
      <p:sp>
        <p:nvSpPr>
          <p:cNvPr id="2" name="CasellaDiTesto 1">
            <a:extLst>
              <a:ext uri="{FF2B5EF4-FFF2-40B4-BE49-F238E27FC236}">
                <a16:creationId xmlns:a16="http://schemas.microsoft.com/office/drawing/2014/main" id="{227DA25D-7F6B-13AF-7EAA-67F9F4E9FDF8}"/>
              </a:ext>
            </a:extLst>
          </p:cNvPr>
          <p:cNvSpPr txBox="1"/>
          <p:nvPr/>
        </p:nvSpPr>
        <p:spPr>
          <a:xfrm>
            <a:off x="1552074" y="2646947"/>
            <a:ext cx="184731" cy="369332"/>
          </a:xfrm>
          <a:prstGeom prst="rect">
            <a:avLst/>
          </a:prstGeom>
          <a:noFill/>
        </p:spPr>
        <p:txBody>
          <a:bodyPr wrap="none" rtlCol="0">
            <a:spAutoFit/>
          </a:bodyPr>
          <a:lstStyle/>
          <a:p>
            <a:endParaRPr lang="it-IT" dirty="0"/>
          </a:p>
        </p:txBody>
      </p:sp>
      <p:sp>
        <p:nvSpPr>
          <p:cNvPr id="4" name="CasellaDiTesto 3">
            <a:extLst>
              <a:ext uri="{FF2B5EF4-FFF2-40B4-BE49-F238E27FC236}">
                <a16:creationId xmlns:a16="http://schemas.microsoft.com/office/drawing/2014/main" id="{0B05CC81-3365-DBFE-2EDD-003BCE141D16}"/>
              </a:ext>
            </a:extLst>
          </p:cNvPr>
          <p:cNvSpPr txBox="1"/>
          <p:nvPr/>
        </p:nvSpPr>
        <p:spPr>
          <a:xfrm>
            <a:off x="3392905" y="2538663"/>
            <a:ext cx="184731" cy="369332"/>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39156349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6" y="1729372"/>
            <a:ext cx="8477452" cy="4513600"/>
          </a:xfrm>
        </p:spPr>
        <p:txBody>
          <a:bodyPr/>
          <a:lstStyle/>
          <a:p>
            <a:pPr marL="0" indent="0" algn="just">
              <a:buNone/>
            </a:pPr>
            <a:r>
              <a:rPr lang="en-GB" sz="2200" b="1" dirty="0">
                <a:cs typeface="Times New Roman" panose="02020603050405020304" pitchFamily="18" charset="0"/>
              </a:rPr>
              <a:t>The German approach</a:t>
            </a:r>
          </a:p>
          <a:p>
            <a:pPr marL="0" indent="0" algn="just">
              <a:buNone/>
            </a:pPr>
            <a:r>
              <a:rPr lang="en-GB" sz="2200" dirty="0">
                <a:cs typeface="Times New Roman" panose="02020603050405020304" pitchFamily="18" charset="0"/>
              </a:rPr>
              <a:t>§ 824 BGB. A person who maintains or publishes, contrary to the truth, a statement calculated to endanger the credit of another, or to injure his earnings or prospects in any other manner, must compensate the other for any damage arising therefrom, even if he does not know of its untruth, provided he ought to know.</a:t>
            </a:r>
          </a:p>
          <a:p>
            <a:pPr marL="0" indent="0" algn="just">
              <a:buNone/>
            </a:pPr>
            <a:r>
              <a:rPr lang="en-GB" sz="2200" dirty="0">
                <a:cs typeface="Times New Roman" panose="02020603050405020304" pitchFamily="18" charset="0"/>
              </a:rPr>
              <a:t>A communication the untruth of which is unknown to the person making it does not thereby render him liable to make compensation, if he or the recipient of the communication has a justifiable interest in it.</a:t>
            </a: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22</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5" cy="849894"/>
          </a:xfrm>
        </p:spPr>
        <p:txBody>
          <a:bodyPr>
            <a:noAutofit/>
          </a:bodyPr>
          <a:lstStyle/>
          <a:p>
            <a:r>
              <a:rPr lang="it-IT" sz="2400" b="1" dirty="0" err="1"/>
              <a:t>What</a:t>
            </a:r>
            <a:r>
              <a:rPr lang="it-IT" sz="2400" b="1" dirty="0"/>
              <a:t> are the </a:t>
            </a:r>
            <a:r>
              <a:rPr lang="it-IT" sz="2400" b="1" dirty="0" err="1"/>
              <a:t>legal</a:t>
            </a:r>
            <a:r>
              <a:rPr lang="it-IT" sz="2400" b="1" dirty="0"/>
              <a:t> positions </a:t>
            </a:r>
            <a:r>
              <a:rPr lang="it-IT" sz="2400" b="1" dirty="0" err="1"/>
              <a:t>protected</a:t>
            </a:r>
            <a:r>
              <a:rPr lang="it-IT" sz="2400" b="1" dirty="0"/>
              <a:t> by </a:t>
            </a:r>
            <a:r>
              <a:rPr lang="it-IT" sz="2400" b="1" dirty="0" err="1"/>
              <a:t>tort</a:t>
            </a:r>
            <a:r>
              <a:rPr lang="it-IT" sz="2400" b="1" dirty="0"/>
              <a:t> </a:t>
            </a:r>
            <a:r>
              <a:rPr lang="it-IT" sz="2400" b="1" dirty="0" err="1"/>
              <a:t>law</a:t>
            </a:r>
            <a:r>
              <a:rPr lang="it-IT" sz="2400" b="1" dirty="0"/>
              <a:t> or the </a:t>
            </a:r>
            <a:r>
              <a:rPr lang="it-IT" sz="2400" b="1" dirty="0" err="1"/>
              <a:t>conducts</a:t>
            </a:r>
            <a:r>
              <a:rPr lang="it-IT" sz="2400" b="1" dirty="0"/>
              <a:t> </a:t>
            </a:r>
            <a:r>
              <a:rPr lang="it-IT" sz="2400" b="1" dirty="0" err="1"/>
              <a:t>entailing</a:t>
            </a:r>
            <a:r>
              <a:rPr lang="it-IT" sz="2400" b="1" dirty="0"/>
              <a:t> </a:t>
            </a:r>
            <a:r>
              <a:rPr lang="it-IT" sz="2400" b="1" dirty="0" err="1"/>
              <a:t>tort</a:t>
            </a:r>
            <a:r>
              <a:rPr lang="it-IT" sz="2400" b="1" dirty="0"/>
              <a:t> liability?</a:t>
            </a:r>
          </a:p>
        </p:txBody>
      </p:sp>
      <p:sp>
        <p:nvSpPr>
          <p:cNvPr id="2" name="CasellaDiTesto 1">
            <a:extLst>
              <a:ext uri="{FF2B5EF4-FFF2-40B4-BE49-F238E27FC236}">
                <a16:creationId xmlns:a16="http://schemas.microsoft.com/office/drawing/2014/main" id="{227DA25D-7F6B-13AF-7EAA-67F9F4E9FDF8}"/>
              </a:ext>
            </a:extLst>
          </p:cNvPr>
          <p:cNvSpPr txBox="1"/>
          <p:nvPr/>
        </p:nvSpPr>
        <p:spPr>
          <a:xfrm>
            <a:off x="1552074" y="2646947"/>
            <a:ext cx="184731" cy="369332"/>
          </a:xfrm>
          <a:prstGeom prst="rect">
            <a:avLst/>
          </a:prstGeom>
          <a:noFill/>
        </p:spPr>
        <p:txBody>
          <a:bodyPr wrap="none" rtlCol="0">
            <a:spAutoFit/>
          </a:bodyPr>
          <a:lstStyle/>
          <a:p>
            <a:endParaRPr lang="it-IT" dirty="0"/>
          </a:p>
        </p:txBody>
      </p:sp>
      <p:sp>
        <p:nvSpPr>
          <p:cNvPr id="4" name="CasellaDiTesto 3">
            <a:extLst>
              <a:ext uri="{FF2B5EF4-FFF2-40B4-BE49-F238E27FC236}">
                <a16:creationId xmlns:a16="http://schemas.microsoft.com/office/drawing/2014/main" id="{0B05CC81-3365-DBFE-2EDD-003BCE141D16}"/>
              </a:ext>
            </a:extLst>
          </p:cNvPr>
          <p:cNvSpPr txBox="1"/>
          <p:nvPr/>
        </p:nvSpPr>
        <p:spPr>
          <a:xfrm>
            <a:off x="3392905" y="2538663"/>
            <a:ext cx="184731" cy="369332"/>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1144175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6" y="1729372"/>
            <a:ext cx="8477452" cy="4513600"/>
          </a:xfrm>
        </p:spPr>
        <p:txBody>
          <a:bodyPr/>
          <a:lstStyle/>
          <a:p>
            <a:pPr marL="0" indent="0" algn="just">
              <a:buNone/>
            </a:pPr>
            <a:endParaRPr lang="en-GB" sz="2400" b="1" dirty="0">
              <a:cs typeface="Times New Roman" panose="02020603050405020304" pitchFamily="18" charset="0"/>
            </a:endParaRPr>
          </a:p>
          <a:p>
            <a:pPr marL="0" indent="0" algn="just">
              <a:buNone/>
            </a:pPr>
            <a:r>
              <a:rPr lang="en-GB" sz="2400" b="1" dirty="0">
                <a:cs typeface="Times New Roman" panose="02020603050405020304" pitchFamily="18" charset="0"/>
              </a:rPr>
              <a:t>The German approach</a:t>
            </a:r>
          </a:p>
          <a:p>
            <a:pPr marL="0" indent="0" algn="just">
              <a:buNone/>
            </a:pPr>
            <a:endParaRPr lang="en-GB" sz="2400" dirty="0">
              <a:cs typeface="Times New Roman" panose="02020603050405020304" pitchFamily="18" charset="0"/>
            </a:endParaRPr>
          </a:p>
          <a:p>
            <a:pPr marL="0" indent="0" algn="just">
              <a:buNone/>
            </a:pPr>
            <a:r>
              <a:rPr lang="en-GB" sz="2400" dirty="0">
                <a:cs typeface="Times New Roman" panose="02020603050405020304" pitchFamily="18" charset="0"/>
              </a:rPr>
              <a:t>§ 825 BGB. A person who by fraud or threats, or by an abuse of the relation of dependence, induces a woman to permit illicit cohabitation is bound to compensate her for damage arising therefrom.</a:t>
            </a: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23</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5" cy="849894"/>
          </a:xfrm>
        </p:spPr>
        <p:txBody>
          <a:bodyPr>
            <a:noAutofit/>
          </a:bodyPr>
          <a:lstStyle/>
          <a:p>
            <a:r>
              <a:rPr lang="it-IT" sz="2400" b="1" dirty="0" err="1"/>
              <a:t>What</a:t>
            </a:r>
            <a:r>
              <a:rPr lang="it-IT" sz="2400" b="1" dirty="0"/>
              <a:t> are the </a:t>
            </a:r>
            <a:r>
              <a:rPr lang="it-IT" sz="2400" b="1" dirty="0" err="1"/>
              <a:t>legal</a:t>
            </a:r>
            <a:r>
              <a:rPr lang="it-IT" sz="2400" b="1" dirty="0"/>
              <a:t> positions </a:t>
            </a:r>
            <a:r>
              <a:rPr lang="it-IT" sz="2400" b="1" dirty="0" err="1"/>
              <a:t>protected</a:t>
            </a:r>
            <a:r>
              <a:rPr lang="it-IT" sz="2400" b="1" dirty="0"/>
              <a:t> by </a:t>
            </a:r>
            <a:r>
              <a:rPr lang="it-IT" sz="2400" b="1" dirty="0" err="1"/>
              <a:t>tort</a:t>
            </a:r>
            <a:r>
              <a:rPr lang="it-IT" sz="2400" b="1" dirty="0"/>
              <a:t> </a:t>
            </a:r>
            <a:r>
              <a:rPr lang="it-IT" sz="2400" b="1" dirty="0" err="1"/>
              <a:t>law</a:t>
            </a:r>
            <a:r>
              <a:rPr lang="it-IT" sz="2400" b="1" dirty="0"/>
              <a:t> or the </a:t>
            </a:r>
            <a:r>
              <a:rPr lang="it-IT" sz="2400" b="1" dirty="0" err="1"/>
              <a:t>conducts</a:t>
            </a:r>
            <a:r>
              <a:rPr lang="it-IT" sz="2400" b="1" dirty="0"/>
              <a:t> </a:t>
            </a:r>
            <a:r>
              <a:rPr lang="it-IT" sz="2400" b="1" dirty="0" err="1"/>
              <a:t>entailing</a:t>
            </a:r>
            <a:r>
              <a:rPr lang="it-IT" sz="2400" b="1" dirty="0"/>
              <a:t> </a:t>
            </a:r>
            <a:r>
              <a:rPr lang="it-IT" sz="2400" b="1" dirty="0" err="1"/>
              <a:t>tort</a:t>
            </a:r>
            <a:r>
              <a:rPr lang="it-IT" sz="2400" b="1" dirty="0"/>
              <a:t> liability?</a:t>
            </a:r>
          </a:p>
        </p:txBody>
      </p:sp>
      <p:sp>
        <p:nvSpPr>
          <p:cNvPr id="2" name="CasellaDiTesto 1">
            <a:extLst>
              <a:ext uri="{FF2B5EF4-FFF2-40B4-BE49-F238E27FC236}">
                <a16:creationId xmlns:a16="http://schemas.microsoft.com/office/drawing/2014/main" id="{227DA25D-7F6B-13AF-7EAA-67F9F4E9FDF8}"/>
              </a:ext>
            </a:extLst>
          </p:cNvPr>
          <p:cNvSpPr txBox="1"/>
          <p:nvPr/>
        </p:nvSpPr>
        <p:spPr>
          <a:xfrm>
            <a:off x="1552074" y="2646947"/>
            <a:ext cx="184731" cy="369332"/>
          </a:xfrm>
          <a:prstGeom prst="rect">
            <a:avLst/>
          </a:prstGeom>
          <a:noFill/>
        </p:spPr>
        <p:txBody>
          <a:bodyPr wrap="none" rtlCol="0">
            <a:spAutoFit/>
          </a:bodyPr>
          <a:lstStyle/>
          <a:p>
            <a:endParaRPr lang="it-IT" dirty="0"/>
          </a:p>
        </p:txBody>
      </p:sp>
      <p:sp>
        <p:nvSpPr>
          <p:cNvPr id="4" name="CasellaDiTesto 3">
            <a:extLst>
              <a:ext uri="{FF2B5EF4-FFF2-40B4-BE49-F238E27FC236}">
                <a16:creationId xmlns:a16="http://schemas.microsoft.com/office/drawing/2014/main" id="{0B05CC81-3365-DBFE-2EDD-003BCE141D16}"/>
              </a:ext>
            </a:extLst>
          </p:cNvPr>
          <p:cNvSpPr txBox="1"/>
          <p:nvPr/>
        </p:nvSpPr>
        <p:spPr>
          <a:xfrm>
            <a:off x="3392905" y="2538663"/>
            <a:ext cx="184731" cy="369332"/>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28193457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6" y="1729372"/>
            <a:ext cx="8477452" cy="4513600"/>
          </a:xfrm>
        </p:spPr>
        <p:txBody>
          <a:bodyPr/>
          <a:lstStyle/>
          <a:p>
            <a:pPr marL="0" indent="0" algn="just">
              <a:buNone/>
            </a:pPr>
            <a:r>
              <a:rPr lang="en-GB" sz="1800" b="1" dirty="0">
                <a:cs typeface="Times New Roman" panose="02020603050405020304" pitchFamily="18" charset="0"/>
              </a:rPr>
              <a:t>The common law (England and Wales) approach</a:t>
            </a:r>
          </a:p>
          <a:p>
            <a:pPr marL="0" indent="0" algn="just">
              <a:buNone/>
            </a:pPr>
            <a:r>
              <a:rPr lang="en-GB" sz="1800" dirty="0">
                <a:cs typeface="Times New Roman" panose="02020603050405020304" pitchFamily="18" charset="0"/>
              </a:rPr>
              <a:t>The origin of English tort law lies in the Middle Ages and tort law was the first form of protection of rights known by the system. Contract law and property law have developed from tort law.</a:t>
            </a:r>
          </a:p>
          <a:p>
            <a:pPr marL="0" indent="0" algn="just">
              <a:buNone/>
            </a:pPr>
            <a:r>
              <a:rPr lang="en-GB" sz="1800" dirty="0">
                <a:cs typeface="Times New Roman" panose="02020603050405020304" pitchFamily="18" charset="0"/>
              </a:rPr>
              <a:t>In Medieval England each claim was typical and had to be filed through a specific form of action, following its own procedural rules (writ). The typicality of writs lead to the typicality of torts: these latter are the result of a mixture between substantive law elements (the identification of the protected legal situations, the nature of liability – fault based or strict, the assessment of culpability and on the existence of the causation link, the relevance of contributory negligence, the measure of damages) and procedural elements (each tort had its own range of subjects entitled to the claim, its own evidentiary rules and ways to file the claim).</a:t>
            </a: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24</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5" cy="849894"/>
          </a:xfrm>
        </p:spPr>
        <p:txBody>
          <a:bodyPr>
            <a:noAutofit/>
          </a:bodyPr>
          <a:lstStyle/>
          <a:p>
            <a:r>
              <a:rPr lang="it-IT" sz="2400" b="1" dirty="0" err="1"/>
              <a:t>What</a:t>
            </a:r>
            <a:r>
              <a:rPr lang="it-IT" sz="2400" b="1" dirty="0"/>
              <a:t> are the </a:t>
            </a:r>
            <a:r>
              <a:rPr lang="it-IT" sz="2400" b="1" dirty="0" err="1"/>
              <a:t>legal</a:t>
            </a:r>
            <a:r>
              <a:rPr lang="it-IT" sz="2400" b="1" dirty="0"/>
              <a:t> positions </a:t>
            </a:r>
            <a:r>
              <a:rPr lang="it-IT" sz="2400" b="1" dirty="0" err="1"/>
              <a:t>protected</a:t>
            </a:r>
            <a:r>
              <a:rPr lang="it-IT" sz="2400" b="1" dirty="0"/>
              <a:t> by </a:t>
            </a:r>
            <a:r>
              <a:rPr lang="it-IT" sz="2400" b="1" dirty="0" err="1"/>
              <a:t>tort</a:t>
            </a:r>
            <a:r>
              <a:rPr lang="it-IT" sz="2400" b="1" dirty="0"/>
              <a:t> </a:t>
            </a:r>
            <a:r>
              <a:rPr lang="it-IT" sz="2400" b="1" dirty="0" err="1"/>
              <a:t>law</a:t>
            </a:r>
            <a:r>
              <a:rPr lang="it-IT" sz="2400" b="1" dirty="0"/>
              <a:t> or the </a:t>
            </a:r>
            <a:r>
              <a:rPr lang="it-IT" sz="2400" b="1" dirty="0" err="1"/>
              <a:t>conducts</a:t>
            </a:r>
            <a:r>
              <a:rPr lang="it-IT" sz="2400" b="1" dirty="0"/>
              <a:t> </a:t>
            </a:r>
            <a:r>
              <a:rPr lang="it-IT" sz="2400" b="1" dirty="0" err="1"/>
              <a:t>entailing</a:t>
            </a:r>
            <a:r>
              <a:rPr lang="it-IT" sz="2400" b="1" dirty="0"/>
              <a:t> </a:t>
            </a:r>
            <a:r>
              <a:rPr lang="it-IT" sz="2400" b="1" dirty="0" err="1"/>
              <a:t>tort</a:t>
            </a:r>
            <a:r>
              <a:rPr lang="it-IT" sz="2400" b="1" dirty="0"/>
              <a:t> liability?</a:t>
            </a:r>
          </a:p>
        </p:txBody>
      </p:sp>
      <p:sp>
        <p:nvSpPr>
          <p:cNvPr id="2" name="CasellaDiTesto 1">
            <a:extLst>
              <a:ext uri="{FF2B5EF4-FFF2-40B4-BE49-F238E27FC236}">
                <a16:creationId xmlns:a16="http://schemas.microsoft.com/office/drawing/2014/main" id="{227DA25D-7F6B-13AF-7EAA-67F9F4E9FDF8}"/>
              </a:ext>
            </a:extLst>
          </p:cNvPr>
          <p:cNvSpPr txBox="1"/>
          <p:nvPr/>
        </p:nvSpPr>
        <p:spPr>
          <a:xfrm>
            <a:off x="1552074" y="2646947"/>
            <a:ext cx="184731" cy="369332"/>
          </a:xfrm>
          <a:prstGeom prst="rect">
            <a:avLst/>
          </a:prstGeom>
          <a:noFill/>
        </p:spPr>
        <p:txBody>
          <a:bodyPr wrap="none" rtlCol="0">
            <a:spAutoFit/>
          </a:bodyPr>
          <a:lstStyle/>
          <a:p>
            <a:endParaRPr lang="it-IT" dirty="0"/>
          </a:p>
        </p:txBody>
      </p:sp>
      <p:sp>
        <p:nvSpPr>
          <p:cNvPr id="4" name="CasellaDiTesto 3">
            <a:extLst>
              <a:ext uri="{FF2B5EF4-FFF2-40B4-BE49-F238E27FC236}">
                <a16:creationId xmlns:a16="http://schemas.microsoft.com/office/drawing/2014/main" id="{0B05CC81-3365-DBFE-2EDD-003BCE141D16}"/>
              </a:ext>
            </a:extLst>
          </p:cNvPr>
          <p:cNvSpPr txBox="1"/>
          <p:nvPr/>
        </p:nvSpPr>
        <p:spPr>
          <a:xfrm>
            <a:off x="3392905" y="2538663"/>
            <a:ext cx="184731" cy="369332"/>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709296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433133" y="1583991"/>
            <a:ext cx="8477452" cy="4513600"/>
          </a:xfrm>
        </p:spPr>
        <p:txBody>
          <a:bodyPr/>
          <a:lstStyle/>
          <a:p>
            <a:pPr marL="0" indent="0" algn="just">
              <a:buNone/>
            </a:pPr>
            <a:r>
              <a:rPr lang="en-GB" sz="2400" b="1" dirty="0">
                <a:cs typeface="Times New Roman" panose="02020603050405020304" pitchFamily="18" charset="0"/>
              </a:rPr>
              <a:t>The common law (England and Wales) approach</a:t>
            </a:r>
          </a:p>
          <a:p>
            <a:pPr marL="0" indent="0" algn="just">
              <a:buNone/>
            </a:pPr>
            <a:r>
              <a:rPr lang="en-GB" sz="2300" dirty="0">
                <a:cs typeface="Times New Roman" panose="02020603050405020304" pitchFamily="18" charset="0"/>
              </a:rPr>
              <a:t>What gave birth to the system of tort liability is the writ of trespass. At the beginning (8th-14th century) it protected the inviolability of persons and his belongings against whatever offence or physical interference by third parties.</a:t>
            </a:r>
          </a:p>
          <a:p>
            <a:pPr algn="just"/>
            <a:r>
              <a:rPr lang="en-GB" sz="2300" dirty="0">
                <a:cs typeface="Times New Roman" panose="02020603050405020304" pitchFamily="18" charset="0"/>
              </a:rPr>
              <a:t>Trespass to person (assault and battery; false imprisonment)</a:t>
            </a:r>
          </a:p>
          <a:p>
            <a:pPr algn="just"/>
            <a:r>
              <a:rPr lang="en-GB" sz="2300" dirty="0">
                <a:cs typeface="Times New Roman" panose="02020603050405020304" pitchFamily="18" charset="0"/>
              </a:rPr>
              <a:t>Trespass to land</a:t>
            </a:r>
          </a:p>
          <a:p>
            <a:pPr algn="just"/>
            <a:r>
              <a:rPr lang="en-GB" sz="2300" dirty="0">
                <a:cs typeface="Times New Roman" panose="02020603050405020304" pitchFamily="18" charset="0"/>
              </a:rPr>
              <a:t>Trespass to chattels</a:t>
            </a: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25</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5" cy="849894"/>
          </a:xfrm>
        </p:spPr>
        <p:txBody>
          <a:bodyPr>
            <a:noAutofit/>
          </a:bodyPr>
          <a:lstStyle/>
          <a:p>
            <a:r>
              <a:rPr lang="it-IT" sz="2400" b="1" dirty="0" err="1"/>
              <a:t>What</a:t>
            </a:r>
            <a:r>
              <a:rPr lang="it-IT" sz="2400" b="1" dirty="0"/>
              <a:t> are the </a:t>
            </a:r>
            <a:r>
              <a:rPr lang="it-IT" sz="2400" b="1" dirty="0" err="1"/>
              <a:t>legal</a:t>
            </a:r>
            <a:r>
              <a:rPr lang="it-IT" sz="2400" b="1" dirty="0"/>
              <a:t> positions </a:t>
            </a:r>
            <a:r>
              <a:rPr lang="it-IT" sz="2400" b="1" dirty="0" err="1"/>
              <a:t>protected</a:t>
            </a:r>
            <a:r>
              <a:rPr lang="it-IT" sz="2400" b="1" dirty="0"/>
              <a:t> by </a:t>
            </a:r>
            <a:r>
              <a:rPr lang="it-IT" sz="2400" b="1" dirty="0" err="1"/>
              <a:t>tort</a:t>
            </a:r>
            <a:r>
              <a:rPr lang="it-IT" sz="2400" b="1" dirty="0"/>
              <a:t> </a:t>
            </a:r>
            <a:r>
              <a:rPr lang="it-IT" sz="2400" b="1" dirty="0" err="1"/>
              <a:t>law</a:t>
            </a:r>
            <a:r>
              <a:rPr lang="it-IT" sz="2400" b="1" dirty="0"/>
              <a:t> or the </a:t>
            </a:r>
            <a:r>
              <a:rPr lang="it-IT" sz="2400" b="1" dirty="0" err="1"/>
              <a:t>conducts</a:t>
            </a:r>
            <a:r>
              <a:rPr lang="it-IT" sz="2400" b="1" dirty="0"/>
              <a:t> </a:t>
            </a:r>
            <a:r>
              <a:rPr lang="it-IT" sz="2400" b="1" dirty="0" err="1"/>
              <a:t>entailing</a:t>
            </a:r>
            <a:r>
              <a:rPr lang="it-IT" sz="2400" b="1" dirty="0"/>
              <a:t> </a:t>
            </a:r>
            <a:r>
              <a:rPr lang="it-IT" sz="2400" b="1" dirty="0" err="1"/>
              <a:t>tort</a:t>
            </a:r>
            <a:r>
              <a:rPr lang="it-IT" sz="2400" b="1" dirty="0"/>
              <a:t> liability?</a:t>
            </a:r>
          </a:p>
        </p:txBody>
      </p:sp>
      <p:sp>
        <p:nvSpPr>
          <p:cNvPr id="2" name="CasellaDiTesto 1">
            <a:extLst>
              <a:ext uri="{FF2B5EF4-FFF2-40B4-BE49-F238E27FC236}">
                <a16:creationId xmlns:a16="http://schemas.microsoft.com/office/drawing/2014/main" id="{227DA25D-7F6B-13AF-7EAA-67F9F4E9FDF8}"/>
              </a:ext>
            </a:extLst>
          </p:cNvPr>
          <p:cNvSpPr txBox="1"/>
          <p:nvPr/>
        </p:nvSpPr>
        <p:spPr>
          <a:xfrm>
            <a:off x="1552074" y="2646947"/>
            <a:ext cx="184731" cy="369332"/>
          </a:xfrm>
          <a:prstGeom prst="rect">
            <a:avLst/>
          </a:prstGeom>
          <a:noFill/>
        </p:spPr>
        <p:txBody>
          <a:bodyPr wrap="none" rtlCol="0">
            <a:spAutoFit/>
          </a:bodyPr>
          <a:lstStyle/>
          <a:p>
            <a:endParaRPr lang="it-IT" dirty="0"/>
          </a:p>
        </p:txBody>
      </p:sp>
      <p:sp>
        <p:nvSpPr>
          <p:cNvPr id="4" name="CasellaDiTesto 3">
            <a:extLst>
              <a:ext uri="{FF2B5EF4-FFF2-40B4-BE49-F238E27FC236}">
                <a16:creationId xmlns:a16="http://schemas.microsoft.com/office/drawing/2014/main" id="{0B05CC81-3365-DBFE-2EDD-003BCE141D16}"/>
              </a:ext>
            </a:extLst>
          </p:cNvPr>
          <p:cNvSpPr txBox="1"/>
          <p:nvPr/>
        </p:nvSpPr>
        <p:spPr>
          <a:xfrm>
            <a:off x="3392905" y="2538663"/>
            <a:ext cx="184731" cy="369332"/>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4903911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433133" y="1583991"/>
            <a:ext cx="8477452" cy="4513600"/>
          </a:xfrm>
        </p:spPr>
        <p:txBody>
          <a:bodyPr/>
          <a:lstStyle/>
          <a:p>
            <a:pPr marL="0" indent="0" algn="just">
              <a:buNone/>
            </a:pPr>
            <a:r>
              <a:rPr lang="en-GB" sz="2200" b="1" dirty="0">
                <a:cs typeface="Times New Roman" panose="02020603050405020304" pitchFamily="18" charset="0"/>
              </a:rPr>
              <a:t>The common law (England and Wales) approach</a:t>
            </a:r>
          </a:p>
          <a:p>
            <a:pPr marL="0" indent="0" algn="just">
              <a:buNone/>
            </a:pPr>
            <a:r>
              <a:rPr lang="en-GB" sz="2200" b="1" dirty="0">
                <a:cs typeface="Times New Roman" panose="02020603050405020304" pitchFamily="18" charset="0"/>
              </a:rPr>
              <a:t>Writ of trespass = </a:t>
            </a:r>
            <a:r>
              <a:rPr lang="en-GB" sz="2200" dirty="0">
                <a:cs typeface="Times New Roman" panose="02020603050405020304" pitchFamily="18" charset="0"/>
              </a:rPr>
              <a:t>it was the order awarded to the claimant by the chancellor of the royal court through which the king summoned the defendant to appear in court for the offence he had committed in such a violent way as to infringe the king’s peace.</a:t>
            </a:r>
          </a:p>
          <a:p>
            <a:pPr marL="0" indent="0" algn="just">
              <a:buNone/>
            </a:pPr>
            <a:r>
              <a:rPr lang="en-GB" sz="2200" dirty="0">
                <a:cs typeface="Times New Roman" panose="02020603050405020304" pitchFamily="18" charset="0"/>
              </a:rPr>
              <a:t>The suit had a quasi-criminal nature, in the sense that the ascertainment of trespass entailed not only the obligation of compensating damages, but also the sentence to a pecuniary penalty or, in the failure of it, to imprisonment.</a:t>
            </a:r>
          </a:p>
          <a:p>
            <a:pPr marL="0" indent="0" algn="just">
              <a:buNone/>
            </a:pPr>
            <a:endParaRPr lang="en-GB" sz="22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26</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5" cy="849894"/>
          </a:xfrm>
        </p:spPr>
        <p:txBody>
          <a:bodyPr>
            <a:noAutofit/>
          </a:bodyPr>
          <a:lstStyle/>
          <a:p>
            <a:r>
              <a:rPr lang="it-IT" sz="2400" b="1" dirty="0" err="1"/>
              <a:t>What</a:t>
            </a:r>
            <a:r>
              <a:rPr lang="it-IT" sz="2400" b="1" dirty="0"/>
              <a:t> are the </a:t>
            </a:r>
            <a:r>
              <a:rPr lang="it-IT" sz="2400" b="1" dirty="0" err="1"/>
              <a:t>legal</a:t>
            </a:r>
            <a:r>
              <a:rPr lang="it-IT" sz="2400" b="1" dirty="0"/>
              <a:t> positions </a:t>
            </a:r>
            <a:r>
              <a:rPr lang="it-IT" sz="2400" b="1" dirty="0" err="1"/>
              <a:t>protected</a:t>
            </a:r>
            <a:r>
              <a:rPr lang="it-IT" sz="2400" b="1" dirty="0"/>
              <a:t> by </a:t>
            </a:r>
            <a:r>
              <a:rPr lang="it-IT" sz="2400" b="1" dirty="0" err="1"/>
              <a:t>tort</a:t>
            </a:r>
            <a:r>
              <a:rPr lang="it-IT" sz="2400" b="1" dirty="0"/>
              <a:t> </a:t>
            </a:r>
            <a:r>
              <a:rPr lang="it-IT" sz="2400" b="1" dirty="0" err="1"/>
              <a:t>law</a:t>
            </a:r>
            <a:r>
              <a:rPr lang="it-IT" sz="2400" b="1" dirty="0"/>
              <a:t> or the </a:t>
            </a:r>
            <a:r>
              <a:rPr lang="it-IT" sz="2400" b="1" dirty="0" err="1"/>
              <a:t>conducts</a:t>
            </a:r>
            <a:r>
              <a:rPr lang="it-IT" sz="2400" b="1" dirty="0"/>
              <a:t> </a:t>
            </a:r>
            <a:r>
              <a:rPr lang="it-IT" sz="2400" b="1" dirty="0" err="1"/>
              <a:t>entailing</a:t>
            </a:r>
            <a:r>
              <a:rPr lang="it-IT" sz="2400" b="1" dirty="0"/>
              <a:t> </a:t>
            </a:r>
            <a:r>
              <a:rPr lang="it-IT" sz="2400" b="1" dirty="0" err="1"/>
              <a:t>tort</a:t>
            </a:r>
            <a:r>
              <a:rPr lang="it-IT" sz="2400" b="1" dirty="0"/>
              <a:t> liability?</a:t>
            </a:r>
          </a:p>
        </p:txBody>
      </p:sp>
      <p:sp>
        <p:nvSpPr>
          <p:cNvPr id="2" name="CasellaDiTesto 1">
            <a:extLst>
              <a:ext uri="{FF2B5EF4-FFF2-40B4-BE49-F238E27FC236}">
                <a16:creationId xmlns:a16="http://schemas.microsoft.com/office/drawing/2014/main" id="{227DA25D-7F6B-13AF-7EAA-67F9F4E9FDF8}"/>
              </a:ext>
            </a:extLst>
          </p:cNvPr>
          <p:cNvSpPr txBox="1"/>
          <p:nvPr/>
        </p:nvSpPr>
        <p:spPr>
          <a:xfrm>
            <a:off x="1552074" y="2646947"/>
            <a:ext cx="184731" cy="369332"/>
          </a:xfrm>
          <a:prstGeom prst="rect">
            <a:avLst/>
          </a:prstGeom>
          <a:noFill/>
        </p:spPr>
        <p:txBody>
          <a:bodyPr wrap="none" rtlCol="0">
            <a:spAutoFit/>
          </a:bodyPr>
          <a:lstStyle/>
          <a:p>
            <a:endParaRPr lang="it-IT" dirty="0"/>
          </a:p>
        </p:txBody>
      </p:sp>
      <p:sp>
        <p:nvSpPr>
          <p:cNvPr id="4" name="CasellaDiTesto 3">
            <a:extLst>
              <a:ext uri="{FF2B5EF4-FFF2-40B4-BE49-F238E27FC236}">
                <a16:creationId xmlns:a16="http://schemas.microsoft.com/office/drawing/2014/main" id="{0B05CC81-3365-DBFE-2EDD-003BCE141D16}"/>
              </a:ext>
            </a:extLst>
          </p:cNvPr>
          <p:cNvSpPr txBox="1"/>
          <p:nvPr/>
        </p:nvSpPr>
        <p:spPr>
          <a:xfrm>
            <a:off x="3392905" y="2538663"/>
            <a:ext cx="184731" cy="369332"/>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34544513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433133" y="1583991"/>
            <a:ext cx="8477452" cy="4513600"/>
          </a:xfrm>
        </p:spPr>
        <p:txBody>
          <a:bodyPr/>
          <a:lstStyle/>
          <a:p>
            <a:pPr marL="0" indent="0" algn="just">
              <a:buNone/>
            </a:pPr>
            <a:r>
              <a:rPr lang="en-GB" sz="2200" b="1" dirty="0">
                <a:cs typeface="Times New Roman" panose="02020603050405020304" pitchFamily="18" charset="0"/>
              </a:rPr>
              <a:t>The common law (England and Wales) approach</a:t>
            </a:r>
          </a:p>
          <a:p>
            <a:pPr marL="0" indent="0" algn="just">
              <a:buNone/>
            </a:pPr>
            <a:r>
              <a:rPr lang="en-GB" sz="2200" dirty="0">
                <a:cs typeface="Times New Roman" panose="02020603050405020304" pitchFamily="18" charset="0"/>
              </a:rPr>
              <a:t>In the course of 14th-15th century, the claim for tort liability was extended towards wrongs that are perpetrated without physical violence and direct offence to the body integrity of the victim or to this latter’s possessions (</a:t>
            </a:r>
            <a:r>
              <a:rPr lang="en-GB" sz="2200" i="1" dirty="0">
                <a:cs typeface="Times New Roman" panose="02020603050405020304" pitchFamily="18" charset="0"/>
              </a:rPr>
              <a:t>corpore </a:t>
            </a:r>
            <a:r>
              <a:rPr lang="en-GB" sz="2200" i="1" dirty="0" err="1">
                <a:cs typeface="Times New Roman" panose="02020603050405020304" pitchFamily="18" charset="0"/>
              </a:rPr>
              <a:t>corpori</a:t>
            </a:r>
            <a:r>
              <a:rPr lang="en-GB" sz="2200" dirty="0">
                <a:cs typeface="Times New Roman" panose="02020603050405020304" pitchFamily="18" charset="0"/>
              </a:rPr>
              <a:t>). </a:t>
            </a:r>
          </a:p>
          <a:p>
            <a:pPr marL="0" indent="0" algn="just">
              <a:buNone/>
            </a:pPr>
            <a:r>
              <a:rPr lang="en-GB" sz="2200" dirty="0">
                <a:cs typeface="Times New Roman" panose="02020603050405020304" pitchFamily="18" charset="0"/>
              </a:rPr>
              <a:t>That way, the writ of trespass has gradually turned into a new form of action named trespass upon the special case (or action on the case or, simply, case). This gave rise to the distinction between wrongs with violence and wrongs without violence.</a:t>
            </a:r>
          </a:p>
          <a:p>
            <a:pPr marL="0" indent="0" algn="just">
              <a:buNone/>
            </a:pPr>
            <a:endParaRPr lang="en-GB" sz="2200" dirty="0">
              <a:cs typeface="Times New Roman" panose="02020603050405020304" pitchFamily="18" charset="0"/>
            </a:endParaRPr>
          </a:p>
          <a:p>
            <a:pPr marL="0" indent="0" algn="just">
              <a:buNone/>
            </a:pPr>
            <a:endParaRPr lang="en-GB" sz="22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27</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5" cy="849894"/>
          </a:xfrm>
        </p:spPr>
        <p:txBody>
          <a:bodyPr>
            <a:noAutofit/>
          </a:bodyPr>
          <a:lstStyle/>
          <a:p>
            <a:r>
              <a:rPr lang="it-IT" sz="2400" b="1" dirty="0" err="1"/>
              <a:t>What</a:t>
            </a:r>
            <a:r>
              <a:rPr lang="it-IT" sz="2400" b="1" dirty="0"/>
              <a:t> are the </a:t>
            </a:r>
            <a:r>
              <a:rPr lang="it-IT" sz="2400" b="1" dirty="0" err="1"/>
              <a:t>legal</a:t>
            </a:r>
            <a:r>
              <a:rPr lang="it-IT" sz="2400" b="1" dirty="0"/>
              <a:t> positions </a:t>
            </a:r>
            <a:r>
              <a:rPr lang="it-IT" sz="2400" b="1" dirty="0" err="1"/>
              <a:t>protected</a:t>
            </a:r>
            <a:r>
              <a:rPr lang="it-IT" sz="2400" b="1" dirty="0"/>
              <a:t> by </a:t>
            </a:r>
            <a:r>
              <a:rPr lang="it-IT" sz="2400" b="1" dirty="0" err="1"/>
              <a:t>tort</a:t>
            </a:r>
            <a:r>
              <a:rPr lang="it-IT" sz="2400" b="1" dirty="0"/>
              <a:t> </a:t>
            </a:r>
            <a:r>
              <a:rPr lang="it-IT" sz="2400" b="1" dirty="0" err="1"/>
              <a:t>law</a:t>
            </a:r>
            <a:r>
              <a:rPr lang="it-IT" sz="2400" b="1" dirty="0"/>
              <a:t> or the </a:t>
            </a:r>
            <a:r>
              <a:rPr lang="it-IT" sz="2400" b="1" dirty="0" err="1"/>
              <a:t>conducts</a:t>
            </a:r>
            <a:r>
              <a:rPr lang="it-IT" sz="2400" b="1" dirty="0"/>
              <a:t> </a:t>
            </a:r>
            <a:r>
              <a:rPr lang="it-IT" sz="2400" b="1" dirty="0" err="1"/>
              <a:t>entailing</a:t>
            </a:r>
            <a:r>
              <a:rPr lang="it-IT" sz="2400" b="1" dirty="0"/>
              <a:t> </a:t>
            </a:r>
            <a:r>
              <a:rPr lang="it-IT" sz="2400" b="1" dirty="0" err="1"/>
              <a:t>tort</a:t>
            </a:r>
            <a:r>
              <a:rPr lang="it-IT" sz="2400" b="1" dirty="0"/>
              <a:t> liability?</a:t>
            </a:r>
          </a:p>
        </p:txBody>
      </p:sp>
      <p:sp>
        <p:nvSpPr>
          <p:cNvPr id="2" name="CasellaDiTesto 1">
            <a:extLst>
              <a:ext uri="{FF2B5EF4-FFF2-40B4-BE49-F238E27FC236}">
                <a16:creationId xmlns:a16="http://schemas.microsoft.com/office/drawing/2014/main" id="{227DA25D-7F6B-13AF-7EAA-67F9F4E9FDF8}"/>
              </a:ext>
            </a:extLst>
          </p:cNvPr>
          <p:cNvSpPr txBox="1"/>
          <p:nvPr/>
        </p:nvSpPr>
        <p:spPr>
          <a:xfrm>
            <a:off x="1552074" y="2646947"/>
            <a:ext cx="184731" cy="369332"/>
          </a:xfrm>
          <a:prstGeom prst="rect">
            <a:avLst/>
          </a:prstGeom>
          <a:noFill/>
        </p:spPr>
        <p:txBody>
          <a:bodyPr wrap="none" rtlCol="0">
            <a:spAutoFit/>
          </a:bodyPr>
          <a:lstStyle/>
          <a:p>
            <a:endParaRPr lang="it-IT" dirty="0"/>
          </a:p>
        </p:txBody>
      </p:sp>
      <p:sp>
        <p:nvSpPr>
          <p:cNvPr id="4" name="CasellaDiTesto 3">
            <a:extLst>
              <a:ext uri="{FF2B5EF4-FFF2-40B4-BE49-F238E27FC236}">
                <a16:creationId xmlns:a16="http://schemas.microsoft.com/office/drawing/2014/main" id="{0B05CC81-3365-DBFE-2EDD-003BCE141D16}"/>
              </a:ext>
            </a:extLst>
          </p:cNvPr>
          <p:cNvSpPr txBox="1"/>
          <p:nvPr/>
        </p:nvSpPr>
        <p:spPr>
          <a:xfrm>
            <a:off x="3392905" y="2538663"/>
            <a:ext cx="184731" cy="369332"/>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33683895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433133" y="1583991"/>
            <a:ext cx="8477452" cy="4513600"/>
          </a:xfrm>
        </p:spPr>
        <p:txBody>
          <a:bodyPr/>
          <a:lstStyle/>
          <a:p>
            <a:pPr marL="0" indent="0" algn="just">
              <a:buNone/>
            </a:pPr>
            <a:endParaRPr lang="en-GB" sz="2400" dirty="0">
              <a:cs typeface="Times New Roman" panose="02020603050405020304" pitchFamily="18" charset="0"/>
            </a:endParaRPr>
          </a:p>
          <a:p>
            <a:pPr marL="0" indent="0" algn="just">
              <a:buNone/>
            </a:pPr>
            <a:r>
              <a:rPr lang="en-GB" sz="2400" b="1" dirty="0">
                <a:cs typeface="Times New Roman" panose="02020603050405020304" pitchFamily="18" charset="0"/>
              </a:rPr>
              <a:t>The common law (England and Wales) approach</a:t>
            </a:r>
          </a:p>
          <a:p>
            <a:pPr marL="0" indent="0" algn="just">
              <a:buNone/>
            </a:pPr>
            <a:endParaRPr lang="en-GB" sz="2400" dirty="0">
              <a:cs typeface="Times New Roman" panose="02020603050405020304" pitchFamily="18" charset="0"/>
            </a:endParaRPr>
          </a:p>
          <a:p>
            <a:pPr marL="0" indent="0" algn="just">
              <a:buNone/>
            </a:pPr>
            <a:r>
              <a:rPr lang="en-GB" sz="2400" dirty="0">
                <a:cs typeface="Times New Roman" panose="02020603050405020304" pitchFamily="18" charset="0"/>
              </a:rPr>
              <a:t>English case-law started adding constantly new figures of liability or applying the traditional ones extensively, on the grounds of the general principle of </a:t>
            </a:r>
            <a:r>
              <a:rPr lang="en-GB" sz="2400" i="1" dirty="0" err="1">
                <a:cs typeface="Times New Roman" panose="02020603050405020304" pitchFamily="18" charset="0"/>
              </a:rPr>
              <a:t>neminem</a:t>
            </a:r>
            <a:r>
              <a:rPr lang="en-GB" sz="2400" i="1" dirty="0">
                <a:cs typeface="Times New Roman" panose="02020603050405020304" pitchFamily="18" charset="0"/>
              </a:rPr>
              <a:t> </a:t>
            </a:r>
            <a:r>
              <a:rPr lang="en-GB" sz="2400" i="1" dirty="0" err="1">
                <a:cs typeface="Times New Roman" panose="02020603050405020304" pitchFamily="18" charset="0"/>
              </a:rPr>
              <a:t>laedere</a:t>
            </a:r>
            <a:r>
              <a:rPr lang="en-GB" sz="2400" dirty="0">
                <a:cs typeface="Times New Roman" panose="02020603050405020304" pitchFamily="18" charset="0"/>
              </a:rPr>
              <a:t>. The contemporary system of tort liability is now dominated by one single figure of wrong, provided with multiple applicative options: the tort of negligence</a:t>
            </a:r>
          </a:p>
          <a:p>
            <a:pPr marL="0" indent="0" algn="just">
              <a:buNone/>
            </a:pPr>
            <a:endParaRPr lang="en-GB" sz="22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28</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5" cy="849894"/>
          </a:xfrm>
        </p:spPr>
        <p:txBody>
          <a:bodyPr>
            <a:noAutofit/>
          </a:bodyPr>
          <a:lstStyle/>
          <a:p>
            <a:r>
              <a:rPr lang="it-IT" sz="2400" b="1" dirty="0" err="1"/>
              <a:t>What</a:t>
            </a:r>
            <a:r>
              <a:rPr lang="it-IT" sz="2400" b="1" dirty="0"/>
              <a:t> are the </a:t>
            </a:r>
            <a:r>
              <a:rPr lang="it-IT" sz="2400" b="1" dirty="0" err="1"/>
              <a:t>legal</a:t>
            </a:r>
            <a:r>
              <a:rPr lang="it-IT" sz="2400" b="1" dirty="0"/>
              <a:t> positions </a:t>
            </a:r>
            <a:r>
              <a:rPr lang="it-IT" sz="2400" b="1" dirty="0" err="1"/>
              <a:t>protected</a:t>
            </a:r>
            <a:r>
              <a:rPr lang="it-IT" sz="2400" b="1" dirty="0"/>
              <a:t> by </a:t>
            </a:r>
            <a:r>
              <a:rPr lang="it-IT" sz="2400" b="1" dirty="0" err="1"/>
              <a:t>tort</a:t>
            </a:r>
            <a:r>
              <a:rPr lang="it-IT" sz="2400" b="1" dirty="0"/>
              <a:t> </a:t>
            </a:r>
            <a:r>
              <a:rPr lang="it-IT" sz="2400" b="1" dirty="0" err="1"/>
              <a:t>law</a:t>
            </a:r>
            <a:r>
              <a:rPr lang="it-IT" sz="2400" b="1" dirty="0"/>
              <a:t> or the </a:t>
            </a:r>
            <a:r>
              <a:rPr lang="it-IT" sz="2400" b="1" dirty="0" err="1"/>
              <a:t>conducts</a:t>
            </a:r>
            <a:r>
              <a:rPr lang="it-IT" sz="2400" b="1" dirty="0"/>
              <a:t> </a:t>
            </a:r>
            <a:r>
              <a:rPr lang="it-IT" sz="2400" b="1" dirty="0" err="1"/>
              <a:t>entailing</a:t>
            </a:r>
            <a:r>
              <a:rPr lang="it-IT" sz="2400" b="1" dirty="0"/>
              <a:t> </a:t>
            </a:r>
            <a:r>
              <a:rPr lang="it-IT" sz="2400" b="1" dirty="0" err="1"/>
              <a:t>tort</a:t>
            </a:r>
            <a:r>
              <a:rPr lang="it-IT" sz="2400" b="1" dirty="0"/>
              <a:t> liability?</a:t>
            </a:r>
          </a:p>
        </p:txBody>
      </p:sp>
      <p:sp>
        <p:nvSpPr>
          <p:cNvPr id="2" name="CasellaDiTesto 1">
            <a:extLst>
              <a:ext uri="{FF2B5EF4-FFF2-40B4-BE49-F238E27FC236}">
                <a16:creationId xmlns:a16="http://schemas.microsoft.com/office/drawing/2014/main" id="{227DA25D-7F6B-13AF-7EAA-67F9F4E9FDF8}"/>
              </a:ext>
            </a:extLst>
          </p:cNvPr>
          <p:cNvSpPr txBox="1"/>
          <p:nvPr/>
        </p:nvSpPr>
        <p:spPr>
          <a:xfrm>
            <a:off x="1552074" y="2646947"/>
            <a:ext cx="184731" cy="369332"/>
          </a:xfrm>
          <a:prstGeom prst="rect">
            <a:avLst/>
          </a:prstGeom>
          <a:noFill/>
        </p:spPr>
        <p:txBody>
          <a:bodyPr wrap="none" rtlCol="0">
            <a:spAutoFit/>
          </a:bodyPr>
          <a:lstStyle/>
          <a:p>
            <a:endParaRPr lang="it-IT" dirty="0"/>
          </a:p>
        </p:txBody>
      </p:sp>
      <p:sp>
        <p:nvSpPr>
          <p:cNvPr id="4" name="CasellaDiTesto 3">
            <a:extLst>
              <a:ext uri="{FF2B5EF4-FFF2-40B4-BE49-F238E27FC236}">
                <a16:creationId xmlns:a16="http://schemas.microsoft.com/office/drawing/2014/main" id="{0B05CC81-3365-DBFE-2EDD-003BCE141D16}"/>
              </a:ext>
            </a:extLst>
          </p:cNvPr>
          <p:cNvSpPr txBox="1"/>
          <p:nvPr/>
        </p:nvSpPr>
        <p:spPr>
          <a:xfrm>
            <a:off x="3392905" y="2538663"/>
            <a:ext cx="184731" cy="369332"/>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39771180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433133" y="1583991"/>
            <a:ext cx="8477452" cy="4513600"/>
          </a:xfrm>
        </p:spPr>
        <p:txBody>
          <a:bodyPr/>
          <a:lstStyle/>
          <a:p>
            <a:pPr marL="0" indent="0" algn="just">
              <a:buNone/>
            </a:pPr>
            <a:r>
              <a:rPr lang="en-GB" sz="2200" b="1" dirty="0">
                <a:cs typeface="Times New Roman" panose="02020603050405020304" pitchFamily="18" charset="0"/>
              </a:rPr>
              <a:t>The common law (England and Wales) approach</a:t>
            </a:r>
          </a:p>
          <a:p>
            <a:pPr marL="0" indent="0" algn="just">
              <a:buNone/>
            </a:pPr>
            <a:r>
              <a:rPr lang="en-GB" sz="2200" dirty="0">
                <a:cs typeface="Times New Roman" panose="02020603050405020304" pitchFamily="18" charset="0"/>
              </a:rPr>
              <a:t>The tort of negligence was created by case-law at the beginning of 20th century for facing all those frequent cases in which the damages were caused by the use of industrial machinery. It is based on a general duty of care.</a:t>
            </a:r>
          </a:p>
          <a:p>
            <a:pPr marL="0" indent="0" algn="just">
              <a:buNone/>
            </a:pPr>
            <a:r>
              <a:rPr lang="en-GB" sz="2200" dirty="0">
                <a:cs typeface="Times New Roman" panose="02020603050405020304" pitchFamily="18" charset="0"/>
              </a:rPr>
              <a:t>According to a classical definition, it is the duty of each individual to avoid whatever act or omission that may cause a harm to another individual («You must take reasonable care to avoid acts or omissions which you can reasonably foresee would be likely to injure your neighbour»).</a:t>
            </a:r>
          </a:p>
          <a:p>
            <a:pPr marL="0" indent="0" algn="just">
              <a:buNone/>
            </a:pPr>
            <a:endParaRPr lang="en-GB" sz="2200" dirty="0">
              <a:cs typeface="Times New Roman" panose="02020603050405020304" pitchFamily="18" charset="0"/>
            </a:endParaRPr>
          </a:p>
          <a:p>
            <a:pPr marL="0" indent="0" algn="just">
              <a:buNone/>
            </a:pPr>
            <a:endParaRPr lang="en-GB" sz="22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29</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5" cy="849894"/>
          </a:xfrm>
        </p:spPr>
        <p:txBody>
          <a:bodyPr>
            <a:noAutofit/>
          </a:bodyPr>
          <a:lstStyle/>
          <a:p>
            <a:r>
              <a:rPr lang="it-IT" sz="2400" b="1" dirty="0" err="1"/>
              <a:t>What</a:t>
            </a:r>
            <a:r>
              <a:rPr lang="it-IT" sz="2400" b="1" dirty="0"/>
              <a:t> are the </a:t>
            </a:r>
            <a:r>
              <a:rPr lang="it-IT" sz="2400" b="1" dirty="0" err="1"/>
              <a:t>legal</a:t>
            </a:r>
            <a:r>
              <a:rPr lang="it-IT" sz="2400" b="1" dirty="0"/>
              <a:t> positions </a:t>
            </a:r>
            <a:r>
              <a:rPr lang="it-IT" sz="2400" b="1" dirty="0" err="1"/>
              <a:t>protected</a:t>
            </a:r>
            <a:r>
              <a:rPr lang="it-IT" sz="2400" b="1" dirty="0"/>
              <a:t> by </a:t>
            </a:r>
            <a:r>
              <a:rPr lang="it-IT" sz="2400" b="1" dirty="0" err="1"/>
              <a:t>tort</a:t>
            </a:r>
            <a:r>
              <a:rPr lang="it-IT" sz="2400" b="1" dirty="0"/>
              <a:t> </a:t>
            </a:r>
            <a:r>
              <a:rPr lang="it-IT" sz="2400" b="1" dirty="0" err="1"/>
              <a:t>law</a:t>
            </a:r>
            <a:r>
              <a:rPr lang="it-IT" sz="2400" b="1" dirty="0"/>
              <a:t> or the </a:t>
            </a:r>
            <a:r>
              <a:rPr lang="it-IT" sz="2400" b="1" dirty="0" err="1"/>
              <a:t>conducts</a:t>
            </a:r>
            <a:r>
              <a:rPr lang="it-IT" sz="2400" b="1" dirty="0"/>
              <a:t> </a:t>
            </a:r>
            <a:r>
              <a:rPr lang="it-IT" sz="2400" b="1" dirty="0" err="1"/>
              <a:t>entailing</a:t>
            </a:r>
            <a:r>
              <a:rPr lang="it-IT" sz="2400" b="1" dirty="0"/>
              <a:t> </a:t>
            </a:r>
            <a:r>
              <a:rPr lang="it-IT" sz="2400" b="1" dirty="0" err="1"/>
              <a:t>tort</a:t>
            </a:r>
            <a:r>
              <a:rPr lang="it-IT" sz="2400" b="1" dirty="0"/>
              <a:t> liability?</a:t>
            </a:r>
          </a:p>
        </p:txBody>
      </p:sp>
      <p:sp>
        <p:nvSpPr>
          <p:cNvPr id="2" name="CasellaDiTesto 1">
            <a:extLst>
              <a:ext uri="{FF2B5EF4-FFF2-40B4-BE49-F238E27FC236}">
                <a16:creationId xmlns:a16="http://schemas.microsoft.com/office/drawing/2014/main" id="{227DA25D-7F6B-13AF-7EAA-67F9F4E9FDF8}"/>
              </a:ext>
            </a:extLst>
          </p:cNvPr>
          <p:cNvSpPr txBox="1"/>
          <p:nvPr/>
        </p:nvSpPr>
        <p:spPr>
          <a:xfrm>
            <a:off x="1552074" y="2646947"/>
            <a:ext cx="184731" cy="369332"/>
          </a:xfrm>
          <a:prstGeom prst="rect">
            <a:avLst/>
          </a:prstGeom>
          <a:noFill/>
        </p:spPr>
        <p:txBody>
          <a:bodyPr wrap="none" rtlCol="0">
            <a:spAutoFit/>
          </a:bodyPr>
          <a:lstStyle/>
          <a:p>
            <a:endParaRPr lang="it-IT" dirty="0"/>
          </a:p>
        </p:txBody>
      </p:sp>
      <p:sp>
        <p:nvSpPr>
          <p:cNvPr id="4" name="CasellaDiTesto 3">
            <a:extLst>
              <a:ext uri="{FF2B5EF4-FFF2-40B4-BE49-F238E27FC236}">
                <a16:creationId xmlns:a16="http://schemas.microsoft.com/office/drawing/2014/main" id="{0B05CC81-3365-DBFE-2EDD-003BCE141D16}"/>
              </a:ext>
            </a:extLst>
          </p:cNvPr>
          <p:cNvSpPr txBox="1"/>
          <p:nvPr/>
        </p:nvSpPr>
        <p:spPr>
          <a:xfrm>
            <a:off x="3392905" y="2538663"/>
            <a:ext cx="184731" cy="369332"/>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3711207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algn="just"/>
            <a:endParaRPr lang="en-GB" sz="2400" dirty="0">
              <a:cs typeface="Times New Roman" panose="02020603050405020304" pitchFamily="18" charset="0"/>
            </a:endParaRPr>
          </a:p>
          <a:p>
            <a:pPr algn="just"/>
            <a:r>
              <a:rPr lang="en-GB" sz="2400" dirty="0">
                <a:cs typeface="Times New Roman" panose="02020603050405020304" pitchFamily="18" charset="0"/>
              </a:rPr>
              <a:t>Artificial Intelligence liability</a:t>
            </a:r>
          </a:p>
          <a:p>
            <a:pPr algn="just"/>
            <a:endParaRPr lang="en-GB" sz="2400" dirty="0">
              <a:cs typeface="Times New Roman" panose="02020603050405020304" pitchFamily="18" charset="0"/>
            </a:endParaRPr>
          </a:p>
          <a:p>
            <a:pPr algn="just"/>
            <a:r>
              <a:rPr lang="en-GB" sz="2400" dirty="0">
                <a:cs typeface="Times New Roman" panose="02020603050405020304" pitchFamily="18" charset="0"/>
              </a:rPr>
              <a:t>Internet Service Providers’ liability</a:t>
            </a:r>
          </a:p>
          <a:p>
            <a:pPr algn="just"/>
            <a:endParaRPr lang="en-GB" sz="2400" dirty="0">
              <a:cs typeface="Times New Roman" panose="02020603050405020304" pitchFamily="18" charset="0"/>
            </a:endParaRPr>
          </a:p>
          <a:p>
            <a:pPr algn="just"/>
            <a:r>
              <a:rPr lang="en-GB" sz="2400" dirty="0">
                <a:cs typeface="Times New Roman" panose="02020603050405020304" pitchFamily="18" charset="0"/>
              </a:rPr>
              <a:t>Digital Product liability</a:t>
            </a:r>
          </a:p>
          <a:p>
            <a:pPr algn="just"/>
            <a:endParaRPr lang="en-GB" sz="2400" dirty="0">
              <a:cs typeface="Times New Roman" panose="02020603050405020304" pitchFamily="18" charset="0"/>
            </a:endParaRPr>
          </a:p>
          <a:p>
            <a:pPr algn="just"/>
            <a:r>
              <a:rPr lang="en-GB" sz="2400" dirty="0">
                <a:cs typeface="Times New Roman" panose="02020603050405020304" pitchFamily="18" charset="0"/>
              </a:rPr>
              <a:t>Environmental liability</a:t>
            </a:r>
          </a:p>
          <a:p>
            <a:pPr marL="0" indent="0" algn="just">
              <a:buNone/>
            </a:pPr>
            <a:endParaRPr lang="en-GB" sz="2400" u="sng" dirty="0">
              <a:latin typeface="Times New Roman" panose="02020603050405020304" pitchFamily="18" charset="0"/>
              <a:cs typeface="Times New Roman" panose="02020603050405020304" pitchFamily="18" charset="0"/>
            </a:endParaRPr>
          </a:p>
          <a:p>
            <a:pPr marL="0" indent="0" algn="just">
              <a:buNone/>
            </a:pPr>
            <a:endParaRPr lang="en-GB" sz="2400" u="sng" dirty="0">
              <a:latin typeface="Times New Roman" panose="02020603050405020304" pitchFamily="18" charset="0"/>
              <a:cs typeface="Times New Roman" panose="02020603050405020304" pitchFamily="18" charset="0"/>
            </a:endParaRPr>
          </a:p>
          <a:p>
            <a:pPr marL="0" indent="0" algn="just">
              <a:buNone/>
            </a:pPr>
            <a:endParaRPr lang="en-GB" sz="2400" u="sng" dirty="0">
              <a:latin typeface="Times New Roman" panose="02020603050405020304" pitchFamily="18" charset="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3</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common challenges of </a:t>
            </a:r>
            <a:r>
              <a:rPr lang="it-IT" sz="2400" b="1" dirty="0" err="1"/>
              <a:t>contemporary</a:t>
            </a:r>
            <a:r>
              <a:rPr lang="it-IT" sz="2400" b="1" dirty="0"/>
              <a:t> </a:t>
            </a:r>
            <a:r>
              <a:rPr lang="it-IT" sz="2400" b="1" dirty="0" err="1"/>
              <a:t>tort</a:t>
            </a:r>
            <a:r>
              <a:rPr lang="it-IT" sz="2400" b="1" dirty="0"/>
              <a:t> </a:t>
            </a:r>
            <a:r>
              <a:rPr lang="it-IT" sz="2400" b="1" dirty="0" err="1"/>
              <a:t>law</a:t>
            </a:r>
            <a:endParaRPr lang="it-IT" sz="2400" b="1" dirty="0"/>
          </a:p>
        </p:txBody>
      </p:sp>
    </p:spTree>
    <p:extLst>
      <p:ext uri="{BB962C8B-B14F-4D97-AF65-F5344CB8AC3E}">
        <p14:creationId xmlns:p14="http://schemas.microsoft.com/office/powerpoint/2010/main" val="32515135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433133" y="1583991"/>
            <a:ext cx="8477452" cy="4513600"/>
          </a:xfrm>
        </p:spPr>
        <p:txBody>
          <a:bodyPr/>
          <a:lstStyle/>
          <a:p>
            <a:pPr marL="0" indent="0" algn="just">
              <a:buNone/>
            </a:pPr>
            <a:endParaRPr lang="en-GB" sz="2200" b="1" dirty="0">
              <a:cs typeface="Times New Roman" panose="02020603050405020304" pitchFamily="18" charset="0"/>
            </a:endParaRPr>
          </a:p>
          <a:p>
            <a:pPr marL="0" indent="0" algn="just">
              <a:buNone/>
            </a:pPr>
            <a:r>
              <a:rPr lang="en-GB" sz="2300" b="1" dirty="0">
                <a:cs typeface="Times New Roman" panose="02020603050405020304" pitchFamily="18" charset="0"/>
              </a:rPr>
              <a:t>The common law (England and Wales) approach</a:t>
            </a:r>
          </a:p>
          <a:p>
            <a:pPr marL="0" indent="0" algn="just">
              <a:buNone/>
            </a:pPr>
            <a:endParaRPr lang="en-GB" sz="2300" dirty="0">
              <a:cs typeface="Times New Roman" panose="02020603050405020304" pitchFamily="18" charset="0"/>
            </a:endParaRPr>
          </a:p>
          <a:p>
            <a:pPr marL="0" indent="0" algn="just">
              <a:buNone/>
            </a:pPr>
            <a:r>
              <a:rPr lang="en-GB" sz="2300" dirty="0">
                <a:cs typeface="Times New Roman" panose="02020603050405020304" pitchFamily="18" charset="0"/>
              </a:rPr>
              <a:t>The borders and contents of such duty are rather flexible and blurred, but we could say that the tort of negligence encompasses all those cases in which there are two or more individuals and one of them is in such position that reasonably entails a risk of endangering the other in its physical integrity or its possessions. A case-by-case approach is needed.</a:t>
            </a:r>
          </a:p>
          <a:p>
            <a:pPr marL="0" indent="0" algn="just">
              <a:buNone/>
            </a:pPr>
            <a:endParaRPr lang="en-GB" sz="2200" dirty="0">
              <a:cs typeface="Times New Roman" panose="02020603050405020304" pitchFamily="18" charset="0"/>
            </a:endParaRPr>
          </a:p>
          <a:p>
            <a:pPr marL="0" indent="0" algn="just">
              <a:buNone/>
            </a:pPr>
            <a:endParaRPr lang="en-GB" sz="2200" dirty="0">
              <a:cs typeface="Times New Roman" panose="02020603050405020304" pitchFamily="18" charset="0"/>
            </a:endParaRPr>
          </a:p>
          <a:p>
            <a:pPr marL="0" indent="0" algn="just">
              <a:buNone/>
            </a:pPr>
            <a:endParaRPr lang="en-GB" sz="22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30</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5" cy="849894"/>
          </a:xfrm>
        </p:spPr>
        <p:txBody>
          <a:bodyPr>
            <a:noAutofit/>
          </a:bodyPr>
          <a:lstStyle/>
          <a:p>
            <a:r>
              <a:rPr lang="it-IT" sz="2400" b="1" dirty="0" err="1"/>
              <a:t>What</a:t>
            </a:r>
            <a:r>
              <a:rPr lang="it-IT" sz="2400" b="1" dirty="0"/>
              <a:t> are the </a:t>
            </a:r>
            <a:r>
              <a:rPr lang="it-IT" sz="2400" b="1" dirty="0" err="1"/>
              <a:t>legal</a:t>
            </a:r>
            <a:r>
              <a:rPr lang="it-IT" sz="2400" b="1" dirty="0"/>
              <a:t> positions </a:t>
            </a:r>
            <a:r>
              <a:rPr lang="it-IT" sz="2400" b="1" dirty="0" err="1"/>
              <a:t>protected</a:t>
            </a:r>
            <a:r>
              <a:rPr lang="it-IT" sz="2400" b="1" dirty="0"/>
              <a:t> by </a:t>
            </a:r>
            <a:r>
              <a:rPr lang="it-IT" sz="2400" b="1" dirty="0" err="1"/>
              <a:t>tort</a:t>
            </a:r>
            <a:r>
              <a:rPr lang="it-IT" sz="2400" b="1" dirty="0"/>
              <a:t> </a:t>
            </a:r>
            <a:r>
              <a:rPr lang="it-IT" sz="2400" b="1" dirty="0" err="1"/>
              <a:t>law</a:t>
            </a:r>
            <a:r>
              <a:rPr lang="it-IT" sz="2400" b="1" dirty="0"/>
              <a:t> or the </a:t>
            </a:r>
            <a:r>
              <a:rPr lang="it-IT" sz="2400" b="1" dirty="0" err="1"/>
              <a:t>conducts</a:t>
            </a:r>
            <a:r>
              <a:rPr lang="it-IT" sz="2400" b="1" dirty="0"/>
              <a:t> </a:t>
            </a:r>
            <a:r>
              <a:rPr lang="it-IT" sz="2400" b="1" dirty="0" err="1"/>
              <a:t>entailing</a:t>
            </a:r>
            <a:r>
              <a:rPr lang="it-IT" sz="2400" b="1" dirty="0"/>
              <a:t> </a:t>
            </a:r>
            <a:r>
              <a:rPr lang="it-IT" sz="2400" b="1" dirty="0" err="1"/>
              <a:t>tort</a:t>
            </a:r>
            <a:r>
              <a:rPr lang="it-IT" sz="2400" b="1" dirty="0"/>
              <a:t> liability?</a:t>
            </a:r>
          </a:p>
        </p:txBody>
      </p:sp>
      <p:sp>
        <p:nvSpPr>
          <p:cNvPr id="2" name="CasellaDiTesto 1">
            <a:extLst>
              <a:ext uri="{FF2B5EF4-FFF2-40B4-BE49-F238E27FC236}">
                <a16:creationId xmlns:a16="http://schemas.microsoft.com/office/drawing/2014/main" id="{227DA25D-7F6B-13AF-7EAA-67F9F4E9FDF8}"/>
              </a:ext>
            </a:extLst>
          </p:cNvPr>
          <p:cNvSpPr txBox="1"/>
          <p:nvPr/>
        </p:nvSpPr>
        <p:spPr>
          <a:xfrm>
            <a:off x="1552074" y="2646947"/>
            <a:ext cx="184731" cy="369332"/>
          </a:xfrm>
          <a:prstGeom prst="rect">
            <a:avLst/>
          </a:prstGeom>
          <a:noFill/>
        </p:spPr>
        <p:txBody>
          <a:bodyPr wrap="none" rtlCol="0">
            <a:spAutoFit/>
          </a:bodyPr>
          <a:lstStyle/>
          <a:p>
            <a:endParaRPr lang="it-IT" dirty="0"/>
          </a:p>
        </p:txBody>
      </p:sp>
      <p:sp>
        <p:nvSpPr>
          <p:cNvPr id="4" name="CasellaDiTesto 3">
            <a:extLst>
              <a:ext uri="{FF2B5EF4-FFF2-40B4-BE49-F238E27FC236}">
                <a16:creationId xmlns:a16="http://schemas.microsoft.com/office/drawing/2014/main" id="{0B05CC81-3365-DBFE-2EDD-003BCE141D16}"/>
              </a:ext>
            </a:extLst>
          </p:cNvPr>
          <p:cNvSpPr txBox="1"/>
          <p:nvPr/>
        </p:nvSpPr>
        <p:spPr>
          <a:xfrm>
            <a:off x="3392905" y="2538663"/>
            <a:ext cx="184731" cy="369332"/>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7847130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433133" y="1583991"/>
            <a:ext cx="8477452" cy="4513600"/>
          </a:xfrm>
        </p:spPr>
        <p:txBody>
          <a:bodyPr/>
          <a:lstStyle/>
          <a:p>
            <a:pPr algn="just"/>
            <a:r>
              <a:rPr lang="en-GB" sz="2400" dirty="0">
                <a:cs typeface="Times New Roman" panose="02020603050405020304" pitchFamily="18" charset="0"/>
              </a:rPr>
              <a:t>Intention or malice</a:t>
            </a:r>
          </a:p>
          <a:p>
            <a:pPr algn="just"/>
            <a:endParaRPr lang="en-GB" sz="2400" dirty="0">
              <a:cs typeface="Times New Roman" panose="02020603050405020304" pitchFamily="18" charset="0"/>
            </a:endParaRPr>
          </a:p>
          <a:p>
            <a:pPr algn="just"/>
            <a:r>
              <a:rPr lang="en-GB" sz="2400" dirty="0">
                <a:cs typeface="Times New Roman" panose="02020603050405020304" pitchFamily="18" charset="0"/>
              </a:rPr>
              <a:t>Negligence or fault</a:t>
            </a:r>
          </a:p>
          <a:p>
            <a:pPr algn="just"/>
            <a:endParaRPr lang="en-GB" sz="2400" dirty="0">
              <a:cs typeface="Times New Roman" panose="02020603050405020304" pitchFamily="18" charset="0"/>
            </a:endParaRPr>
          </a:p>
          <a:p>
            <a:pPr algn="just"/>
            <a:r>
              <a:rPr lang="en-GB" sz="2400" dirty="0">
                <a:cs typeface="Times New Roman" panose="02020603050405020304" pitchFamily="18" charset="0"/>
              </a:rPr>
              <a:t>Objective scope of activity and sphere of risk (strict liability)</a:t>
            </a:r>
          </a:p>
          <a:p>
            <a:pPr marL="0" indent="0" algn="just">
              <a:buNone/>
            </a:pPr>
            <a:endParaRPr lang="en-GB" sz="2400" dirty="0">
              <a:cs typeface="Times New Roman" panose="02020603050405020304" pitchFamily="18" charset="0"/>
            </a:endParaRPr>
          </a:p>
          <a:p>
            <a:pPr algn="just"/>
            <a:r>
              <a:rPr lang="en-GB" sz="2400" dirty="0">
                <a:cs typeface="Times New Roman" panose="02020603050405020304" pitchFamily="18" charset="0"/>
              </a:rPr>
              <a:t>Position towards the source of the damage (vicarious liability)</a:t>
            </a:r>
          </a:p>
          <a:p>
            <a:pPr marL="0" indent="0" algn="just">
              <a:buNone/>
            </a:pPr>
            <a:endParaRPr lang="en-GB" sz="22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31</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5" cy="704513"/>
          </a:xfrm>
        </p:spPr>
        <p:txBody>
          <a:bodyPr>
            <a:noAutofit/>
          </a:bodyPr>
          <a:lstStyle/>
          <a:p>
            <a:r>
              <a:rPr lang="it-IT" sz="2400" b="1" dirty="0" err="1"/>
              <a:t>What</a:t>
            </a:r>
            <a:r>
              <a:rPr lang="it-IT" sz="2400" b="1" dirty="0"/>
              <a:t> are the </a:t>
            </a:r>
            <a:r>
              <a:rPr lang="it-IT" sz="2400" b="1" dirty="0" err="1"/>
              <a:t>subjective</a:t>
            </a:r>
            <a:r>
              <a:rPr lang="it-IT" sz="2400" b="1" dirty="0"/>
              <a:t> </a:t>
            </a:r>
            <a:r>
              <a:rPr lang="it-IT" sz="2400" b="1" dirty="0" err="1"/>
              <a:t>criteria</a:t>
            </a:r>
            <a:r>
              <a:rPr lang="it-IT" sz="2400" b="1" dirty="0"/>
              <a:t> to </a:t>
            </a:r>
            <a:r>
              <a:rPr lang="it-IT" sz="2400" b="1" dirty="0" err="1"/>
              <a:t>attribute</a:t>
            </a:r>
            <a:r>
              <a:rPr lang="it-IT" sz="2400" b="1" dirty="0"/>
              <a:t> liability?</a:t>
            </a:r>
          </a:p>
        </p:txBody>
      </p:sp>
      <p:sp>
        <p:nvSpPr>
          <p:cNvPr id="2" name="CasellaDiTesto 1">
            <a:extLst>
              <a:ext uri="{FF2B5EF4-FFF2-40B4-BE49-F238E27FC236}">
                <a16:creationId xmlns:a16="http://schemas.microsoft.com/office/drawing/2014/main" id="{227DA25D-7F6B-13AF-7EAA-67F9F4E9FDF8}"/>
              </a:ext>
            </a:extLst>
          </p:cNvPr>
          <p:cNvSpPr txBox="1"/>
          <p:nvPr/>
        </p:nvSpPr>
        <p:spPr>
          <a:xfrm>
            <a:off x="1552074" y="2646947"/>
            <a:ext cx="184731" cy="369332"/>
          </a:xfrm>
          <a:prstGeom prst="rect">
            <a:avLst/>
          </a:prstGeom>
          <a:noFill/>
        </p:spPr>
        <p:txBody>
          <a:bodyPr wrap="none" rtlCol="0">
            <a:spAutoFit/>
          </a:bodyPr>
          <a:lstStyle/>
          <a:p>
            <a:endParaRPr lang="it-IT" dirty="0"/>
          </a:p>
        </p:txBody>
      </p:sp>
      <p:sp>
        <p:nvSpPr>
          <p:cNvPr id="4" name="CasellaDiTesto 3">
            <a:extLst>
              <a:ext uri="{FF2B5EF4-FFF2-40B4-BE49-F238E27FC236}">
                <a16:creationId xmlns:a16="http://schemas.microsoft.com/office/drawing/2014/main" id="{0B05CC81-3365-DBFE-2EDD-003BCE141D16}"/>
              </a:ext>
            </a:extLst>
          </p:cNvPr>
          <p:cNvSpPr txBox="1"/>
          <p:nvPr/>
        </p:nvSpPr>
        <p:spPr>
          <a:xfrm>
            <a:off x="3392905" y="2538663"/>
            <a:ext cx="184731" cy="369332"/>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1776051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433133" y="1583991"/>
            <a:ext cx="8477452" cy="4513600"/>
          </a:xfrm>
        </p:spPr>
        <p:txBody>
          <a:bodyPr/>
          <a:lstStyle/>
          <a:p>
            <a:pPr marL="0" indent="0" algn="just">
              <a:buNone/>
            </a:pPr>
            <a:r>
              <a:rPr lang="en-GB" sz="2400" b="1" dirty="0">
                <a:cs typeface="Times New Roman" panose="02020603050405020304" pitchFamily="18" charset="0"/>
              </a:rPr>
              <a:t>Causation link:</a:t>
            </a:r>
            <a:r>
              <a:rPr lang="en-GB" sz="2400" dirty="0">
                <a:cs typeface="Times New Roman" panose="02020603050405020304" pitchFamily="18" charset="0"/>
              </a:rPr>
              <a:t> the link between the tortfeasor’s conduct and the infringement of a legal position (material causation link) and the link between the infringement of a legal position and the consequential damages (legal causation link).</a:t>
            </a:r>
          </a:p>
          <a:p>
            <a:pPr marL="0" indent="0" algn="just">
              <a:buNone/>
            </a:pPr>
            <a:endParaRPr lang="en-GB" sz="2400" dirty="0">
              <a:cs typeface="Times New Roman" panose="02020603050405020304" pitchFamily="18" charset="0"/>
            </a:endParaRPr>
          </a:p>
          <a:p>
            <a:pPr marL="0" indent="0" algn="just">
              <a:buNone/>
            </a:pPr>
            <a:r>
              <a:rPr lang="en-GB" sz="2400" dirty="0">
                <a:cs typeface="Times New Roman" panose="02020603050405020304" pitchFamily="18" charset="0"/>
              </a:rPr>
              <a:t>The criterion to assess the existence of the link has always been the object of a lively debate: the prevailing doctrine is the necessary condition (</a:t>
            </a:r>
            <a:r>
              <a:rPr lang="en-GB" sz="2400" i="1" dirty="0" err="1">
                <a:cs typeface="Times New Roman" panose="02020603050405020304" pitchFamily="18" charset="0"/>
              </a:rPr>
              <a:t>condicio</a:t>
            </a:r>
            <a:r>
              <a:rPr lang="en-GB" sz="2400" i="1" dirty="0">
                <a:cs typeface="Times New Roman" panose="02020603050405020304" pitchFamily="18" charset="0"/>
              </a:rPr>
              <a:t> sine qua non</a:t>
            </a:r>
            <a:r>
              <a:rPr lang="en-GB" sz="2400" dirty="0">
                <a:cs typeface="Times New Roman" panose="02020603050405020304" pitchFamily="18" charset="0"/>
              </a:rPr>
              <a:t>).</a:t>
            </a: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32</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5" cy="704513"/>
          </a:xfrm>
        </p:spPr>
        <p:txBody>
          <a:bodyPr>
            <a:noAutofit/>
          </a:bodyPr>
          <a:lstStyle/>
          <a:p>
            <a:r>
              <a:rPr lang="it-IT" sz="2400" b="1" dirty="0" err="1"/>
              <a:t>What</a:t>
            </a:r>
            <a:r>
              <a:rPr lang="it-IT" sz="2400" b="1" dirty="0"/>
              <a:t> are the </a:t>
            </a:r>
            <a:r>
              <a:rPr lang="it-IT" sz="2400" b="1" dirty="0" err="1"/>
              <a:t>subjective</a:t>
            </a:r>
            <a:r>
              <a:rPr lang="it-IT" sz="2400" b="1" dirty="0"/>
              <a:t> </a:t>
            </a:r>
            <a:r>
              <a:rPr lang="it-IT" sz="2400" b="1" dirty="0" err="1"/>
              <a:t>criteria</a:t>
            </a:r>
            <a:r>
              <a:rPr lang="it-IT" sz="2400" b="1" dirty="0"/>
              <a:t> to </a:t>
            </a:r>
            <a:r>
              <a:rPr lang="it-IT" sz="2400" b="1" dirty="0" err="1"/>
              <a:t>attribute</a:t>
            </a:r>
            <a:r>
              <a:rPr lang="it-IT" sz="2400" b="1" dirty="0"/>
              <a:t> liability?</a:t>
            </a:r>
          </a:p>
        </p:txBody>
      </p:sp>
      <p:sp>
        <p:nvSpPr>
          <p:cNvPr id="2" name="CasellaDiTesto 1">
            <a:extLst>
              <a:ext uri="{FF2B5EF4-FFF2-40B4-BE49-F238E27FC236}">
                <a16:creationId xmlns:a16="http://schemas.microsoft.com/office/drawing/2014/main" id="{227DA25D-7F6B-13AF-7EAA-67F9F4E9FDF8}"/>
              </a:ext>
            </a:extLst>
          </p:cNvPr>
          <p:cNvSpPr txBox="1"/>
          <p:nvPr/>
        </p:nvSpPr>
        <p:spPr>
          <a:xfrm>
            <a:off x="1552074" y="2646947"/>
            <a:ext cx="184731" cy="369332"/>
          </a:xfrm>
          <a:prstGeom prst="rect">
            <a:avLst/>
          </a:prstGeom>
          <a:noFill/>
        </p:spPr>
        <p:txBody>
          <a:bodyPr wrap="none" rtlCol="0">
            <a:spAutoFit/>
          </a:bodyPr>
          <a:lstStyle/>
          <a:p>
            <a:endParaRPr lang="it-IT" dirty="0"/>
          </a:p>
        </p:txBody>
      </p:sp>
      <p:sp>
        <p:nvSpPr>
          <p:cNvPr id="4" name="CasellaDiTesto 3">
            <a:extLst>
              <a:ext uri="{FF2B5EF4-FFF2-40B4-BE49-F238E27FC236}">
                <a16:creationId xmlns:a16="http://schemas.microsoft.com/office/drawing/2014/main" id="{0B05CC81-3365-DBFE-2EDD-003BCE141D16}"/>
              </a:ext>
            </a:extLst>
          </p:cNvPr>
          <p:cNvSpPr txBox="1"/>
          <p:nvPr/>
        </p:nvSpPr>
        <p:spPr>
          <a:xfrm>
            <a:off x="3392905" y="2538663"/>
            <a:ext cx="184731" cy="369332"/>
          </a:xfrm>
          <a:prstGeom prst="rect">
            <a:avLst/>
          </a:prstGeom>
          <a:noFill/>
        </p:spPr>
        <p:txBody>
          <a:bodyPr wrap="none" rtlCol="0">
            <a:spAutoFit/>
          </a:bodyPr>
          <a:lstStyle/>
          <a:p>
            <a:endParaRPr lang="it-IT" dirty="0"/>
          </a:p>
        </p:txBody>
      </p:sp>
      <p:sp>
        <p:nvSpPr>
          <p:cNvPr id="6" name="CasellaDiTesto 5">
            <a:extLst>
              <a:ext uri="{FF2B5EF4-FFF2-40B4-BE49-F238E27FC236}">
                <a16:creationId xmlns:a16="http://schemas.microsoft.com/office/drawing/2014/main" id="{D3D87905-FD86-7921-F765-034DAE0EF006}"/>
              </a:ext>
            </a:extLst>
          </p:cNvPr>
          <p:cNvSpPr txBox="1"/>
          <p:nvPr/>
        </p:nvSpPr>
        <p:spPr>
          <a:xfrm>
            <a:off x="4884821" y="3019926"/>
            <a:ext cx="184731" cy="369332"/>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19041993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433133" y="1583991"/>
            <a:ext cx="8477452" cy="4513600"/>
          </a:xfrm>
        </p:spPr>
        <p:txBody>
          <a:bodyPr/>
          <a:lstStyle/>
          <a:p>
            <a:pPr marL="0" indent="0" algn="just">
              <a:buNone/>
            </a:pPr>
            <a:r>
              <a:rPr lang="en-GB" sz="2800" dirty="0">
                <a:cs typeface="Times New Roman" panose="02020603050405020304" pitchFamily="18" charset="0"/>
              </a:rPr>
              <a:t>It is the problem that common lawyer name “contributory negligence”; under civil law, it is often related to the general duty of mitigating the losses.</a:t>
            </a:r>
          </a:p>
          <a:p>
            <a:pPr marL="0" indent="0" algn="just">
              <a:buNone/>
            </a:pPr>
            <a:endParaRPr lang="en-GB" sz="2800" dirty="0">
              <a:cs typeface="Times New Roman" panose="02020603050405020304" pitchFamily="18" charset="0"/>
            </a:endParaRPr>
          </a:p>
          <a:p>
            <a:pPr marL="0" indent="0" algn="just">
              <a:buNone/>
            </a:pPr>
            <a:r>
              <a:rPr lang="en-GB" sz="2800" dirty="0">
                <a:cs typeface="Times New Roman" panose="02020603050405020304" pitchFamily="18" charset="0"/>
              </a:rPr>
              <a:t>Normally, the damages are awarded on the basis of the percentage of contribution to the causation of the damage.</a:t>
            </a: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33</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5" cy="704513"/>
          </a:xfrm>
        </p:spPr>
        <p:txBody>
          <a:bodyPr>
            <a:noAutofit/>
          </a:bodyPr>
          <a:lstStyle/>
          <a:p>
            <a:r>
              <a:rPr lang="it-IT" sz="2400" b="1" dirty="0" err="1"/>
              <a:t>What</a:t>
            </a:r>
            <a:r>
              <a:rPr lang="it-IT" sz="2400" b="1" dirty="0"/>
              <a:t> </a:t>
            </a:r>
            <a:r>
              <a:rPr lang="it-IT" sz="2400" b="1" dirty="0" err="1"/>
              <a:t>if</a:t>
            </a:r>
            <a:r>
              <a:rPr lang="it-IT" sz="2400" b="1" dirty="0"/>
              <a:t> the </a:t>
            </a:r>
            <a:r>
              <a:rPr lang="it-IT" sz="2400" b="1" dirty="0" err="1"/>
              <a:t>victim</a:t>
            </a:r>
            <a:r>
              <a:rPr lang="it-IT" sz="2400" b="1" dirty="0"/>
              <a:t> </a:t>
            </a:r>
            <a:r>
              <a:rPr lang="it-IT" sz="2400" b="1" dirty="0" err="1"/>
              <a:t>contributed</a:t>
            </a:r>
            <a:r>
              <a:rPr lang="it-IT" sz="2400" b="1" dirty="0"/>
              <a:t> to the </a:t>
            </a:r>
            <a:r>
              <a:rPr lang="it-IT" sz="2400" b="1" dirty="0" err="1"/>
              <a:t>wrong</a:t>
            </a:r>
            <a:r>
              <a:rPr lang="it-IT" sz="2400" b="1" dirty="0"/>
              <a:t>?</a:t>
            </a:r>
          </a:p>
        </p:txBody>
      </p:sp>
      <p:sp>
        <p:nvSpPr>
          <p:cNvPr id="2" name="CasellaDiTesto 1">
            <a:extLst>
              <a:ext uri="{FF2B5EF4-FFF2-40B4-BE49-F238E27FC236}">
                <a16:creationId xmlns:a16="http://schemas.microsoft.com/office/drawing/2014/main" id="{227DA25D-7F6B-13AF-7EAA-67F9F4E9FDF8}"/>
              </a:ext>
            </a:extLst>
          </p:cNvPr>
          <p:cNvSpPr txBox="1"/>
          <p:nvPr/>
        </p:nvSpPr>
        <p:spPr>
          <a:xfrm>
            <a:off x="1552074" y="2646947"/>
            <a:ext cx="184731" cy="369332"/>
          </a:xfrm>
          <a:prstGeom prst="rect">
            <a:avLst/>
          </a:prstGeom>
          <a:noFill/>
        </p:spPr>
        <p:txBody>
          <a:bodyPr wrap="none" rtlCol="0">
            <a:spAutoFit/>
          </a:bodyPr>
          <a:lstStyle/>
          <a:p>
            <a:endParaRPr lang="it-IT" dirty="0"/>
          </a:p>
        </p:txBody>
      </p:sp>
      <p:sp>
        <p:nvSpPr>
          <p:cNvPr id="4" name="CasellaDiTesto 3">
            <a:extLst>
              <a:ext uri="{FF2B5EF4-FFF2-40B4-BE49-F238E27FC236}">
                <a16:creationId xmlns:a16="http://schemas.microsoft.com/office/drawing/2014/main" id="{0B05CC81-3365-DBFE-2EDD-003BCE141D16}"/>
              </a:ext>
            </a:extLst>
          </p:cNvPr>
          <p:cNvSpPr txBox="1"/>
          <p:nvPr/>
        </p:nvSpPr>
        <p:spPr>
          <a:xfrm>
            <a:off x="3392905" y="2538663"/>
            <a:ext cx="184731" cy="369332"/>
          </a:xfrm>
          <a:prstGeom prst="rect">
            <a:avLst/>
          </a:prstGeom>
          <a:noFill/>
        </p:spPr>
        <p:txBody>
          <a:bodyPr wrap="none" rtlCol="0">
            <a:spAutoFit/>
          </a:bodyPr>
          <a:lstStyle/>
          <a:p>
            <a:endParaRPr lang="it-IT" dirty="0"/>
          </a:p>
        </p:txBody>
      </p:sp>
      <p:sp>
        <p:nvSpPr>
          <p:cNvPr id="6" name="CasellaDiTesto 5">
            <a:extLst>
              <a:ext uri="{FF2B5EF4-FFF2-40B4-BE49-F238E27FC236}">
                <a16:creationId xmlns:a16="http://schemas.microsoft.com/office/drawing/2014/main" id="{D3D87905-FD86-7921-F765-034DAE0EF006}"/>
              </a:ext>
            </a:extLst>
          </p:cNvPr>
          <p:cNvSpPr txBox="1"/>
          <p:nvPr/>
        </p:nvSpPr>
        <p:spPr>
          <a:xfrm>
            <a:off x="4884821" y="3019926"/>
            <a:ext cx="184731" cy="369332"/>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20271612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433133" y="1583991"/>
            <a:ext cx="8477452" cy="4513600"/>
          </a:xfrm>
        </p:spPr>
        <p:txBody>
          <a:bodyPr/>
          <a:lstStyle/>
          <a:p>
            <a:pPr algn="just"/>
            <a:r>
              <a:rPr lang="en-GB" sz="2800" dirty="0">
                <a:cs typeface="Times New Roman" panose="02020603050405020304" pitchFamily="18" charset="0"/>
              </a:rPr>
              <a:t>Patrimonial damages (expenses, loss of chances, biological damage)</a:t>
            </a:r>
          </a:p>
          <a:p>
            <a:pPr algn="just"/>
            <a:r>
              <a:rPr lang="en-GB" sz="2800" dirty="0">
                <a:cs typeface="Times New Roman" panose="02020603050405020304" pitchFamily="18" charset="0"/>
              </a:rPr>
              <a:t>Moral damages (pain, existential damage…)</a:t>
            </a:r>
          </a:p>
          <a:p>
            <a:pPr algn="just"/>
            <a:r>
              <a:rPr lang="en-GB" sz="2800" dirty="0">
                <a:cs typeface="Times New Roman" panose="02020603050405020304" pitchFamily="18" charset="0"/>
              </a:rPr>
              <a:t>Thanatological damage?</a:t>
            </a:r>
          </a:p>
          <a:p>
            <a:pPr algn="just"/>
            <a:r>
              <a:rPr lang="en-GB" sz="2800" dirty="0">
                <a:cs typeface="Times New Roman" panose="02020603050405020304" pitchFamily="18" charset="0"/>
              </a:rPr>
              <a:t>Jure proprio and </a:t>
            </a:r>
            <a:r>
              <a:rPr lang="en-GB" sz="2800" i="1" dirty="0">
                <a:cs typeface="Times New Roman" panose="02020603050405020304" pitchFamily="18" charset="0"/>
              </a:rPr>
              <a:t>jure </a:t>
            </a:r>
            <a:r>
              <a:rPr lang="en-GB" sz="2800" i="1" dirty="0" err="1">
                <a:cs typeface="Times New Roman" panose="02020603050405020304" pitchFamily="18" charset="0"/>
              </a:rPr>
              <a:t>hereditatis</a:t>
            </a:r>
            <a:endParaRPr lang="en-GB" sz="2800" i="1" dirty="0">
              <a:cs typeface="Times New Roman" panose="02020603050405020304" pitchFamily="18" charset="0"/>
            </a:endParaRPr>
          </a:p>
          <a:p>
            <a:pPr algn="just"/>
            <a:r>
              <a:rPr lang="en-GB" sz="2800" dirty="0">
                <a:cs typeface="Times New Roman" panose="02020603050405020304" pitchFamily="18" charset="0"/>
              </a:rPr>
              <a:t>Only foreseeable damages.</a:t>
            </a: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34</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5" cy="704513"/>
          </a:xfrm>
        </p:spPr>
        <p:txBody>
          <a:bodyPr>
            <a:noAutofit/>
          </a:bodyPr>
          <a:lstStyle/>
          <a:p>
            <a:r>
              <a:rPr lang="it-IT" sz="2400" b="1" dirty="0" err="1"/>
              <a:t>What</a:t>
            </a:r>
            <a:r>
              <a:rPr lang="it-IT" sz="2400" b="1" dirty="0"/>
              <a:t> </a:t>
            </a:r>
            <a:r>
              <a:rPr lang="it-IT" sz="2400" b="1" dirty="0" err="1"/>
              <a:t>kind</a:t>
            </a:r>
            <a:r>
              <a:rPr lang="it-IT" sz="2400" b="1" dirty="0"/>
              <a:t> of </a:t>
            </a:r>
            <a:r>
              <a:rPr lang="it-IT" sz="2400" b="1" dirty="0" err="1"/>
              <a:t>damages</a:t>
            </a:r>
            <a:r>
              <a:rPr lang="it-IT" sz="2400" b="1" dirty="0"/>
              <a:t> can be </a:t>
            </a:r>
            <a:r>
              <a:rPr lang="it-IT" sz="2400" b="1" dirty="0" err="1"/>
              <a:t>compensated</a:t>
            </a:r>
            <a:r>
              <a:rPr lang="it-IT" sz="2400" b="1" dirty="0"/>
              <a:t>?</a:t>
            </a:r>
          </a:p>
        </p:txBody>
      </p:sp>
      <p:sp>
        <p:nvSpPr>
          <p:cNvPr id="2" name="CasellaDiTesto 1">
            <a:extLst>
              <a:ext uri="{FF2B5EF4-FFF2-40B4-BE49-F238E27FC236}">
                <a16:creationId xmlns:a16="http://schemas.microsoft.com/office/drawing/2014/main" id="{227DA25D-7F6B-13AF-7EAA-67F9F4E9FDF8}"/>
              </a:ext>
            </a:extLst>
          </p:cNvPr>
          <p:cNvSpPr txBox="1"/>
          <p:nvPr/>
        </p:nvSpPr>
        <p:spPr>
          <a:xfrm>
            <a:off x="1552074" y="2646947"/>
            <a:ext cx="184731" cy="369332"/>
          </a:xfrm>
          <a:prstGeom prst="rect">
            <a:avLst/>
          </a:prstGeom>
          <a:noFill/>
        </p:spPr>
        <p:txBody>
          <a:bodyPr wrap="none" rtlCol="0">
            <a:spAutoFit/>
          </a:bodyPr>
          <a:lstStyle/>
          <a:p>
            <a:endParaRPr lang="it-IT" dirty="0"/>
          </a:p>
        </p:txBody>
      </p:sp>
      <p:sp>
        <p:nvSpPr>
          <p:cNvPr id="4" name="CasellaDiTesto 3">
            <a:extLst>
              <a:ext uri="{FF2B5EF4-FFF2-40B4-BE49-F238E27FC236}">
                <a16:creationId xmlns:a16="http://schemas.microsoft.com/office/drawing/2014/main" id="{0B05CC81-3365-DBFE-2EDD-003BCE141D16}"/>
              </a:ext>
            </a:extLst>
          </p:cNvPr>
          <p:cNvSpPr txBox="1"/>
          <p:nvPr/>
        </p:nvSpPr>
        <p:spPr>
          <a:xfrm>
            <a:off x="3392905" y="2538663"/>
            <a:ext cx="184731" cy="369332"/>
          </a:xfrm>
          <a:prstGeom prst="rect">
            <a:avLst/>
          </a:prstGeom>
          <a:noFill/>
        </p:spPr>
        <p:txBody>
          <a:bodyPr wrap="none" rtlCol="0">
            <a:spAutoFit/>
          </a:bodyPr>
          <a:lstStyle/>
          <a:p>
            <a:endParaRPr lang="it-IT" dirty="0"/>
          </a:p>
        </p:txBody>
      </p:sp>
      <p:sp>
        <p:nvSpPr>
          <p:cNvPr id="6" name="CasellaDiTesto 5">
            <a:extLst>
              <a:ext uri="{FF2B5EF4-FFF2-40B4-BE49-F238E27FC236}">
                <a16:creationId xmlns:a16="http://schemas.microsoft.com/office/drawing/2014/main" id="{D3D87905-FD86-7921-F765-034DAE0EF006}"/>
              </a:ext>
            </a:extLst>
          </p:cNvPr>
          <p:cNvSpPr txBox="1"/>
          <p:nvPr/>
        </p:nvSpPr>
        <p:spPr>
          <a:xfrm>
            <a:off x="4884821" y="3019926"/>
            <a:ext cx="184731" cy="369332"/>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24576452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433133" y="1583991"/>
            <a:ext cx="8477452" cy="4513600"/>
          </a:xfrm>
        </p:spPr>
        <p:txBody>
          <a:bodyPr/>
          <a:lstStyle/>
          <a:p>
            <a:pPr marL="0" indent="0" algn="just">
              <a:buNone/>
            </a:pPr>
            <a:endParaRPr lang="en-GB" sz="2400" dirty="0">
              <a:cs typeface="Times New Roman" panose="02020603050405020304" pitchFamily="18" charset="0"/>
            </a:endParaRPr>
          </a:p>
          <a:p>
            <a:pPr algn="just"/>
            <a:r>
              <a:rPr lang="en-GB" sz="2800" dirty="0">
                <a:cs typeface="Times New Roman" panose="02020603050405020304" pitchFamily="18" charset="0"/>
              </a:rPr>
              <a:t>Self-defence: provided that proportionate</a:t>
            </a:r>
          </a:p>
          <a:p>
            <a:pPr algn="just"/>
            <a:r>
              <a:rPr lang="en-GB" sz="2800" dirty="0">
                <a:cs typeface="Times New Roman" panose="02020603050405020304" pitchFamily="18" charset="0"/>
              </a:rPr>
              <a:t>State of necessity</a:t>
            </a:r>
          </a:p>
          <a:p>
            <a:pPr algn="just"/>
            <a:r>
              <a:rPr lang="en-GB" sz="2800" dirty="0">
                <a:cs typeface="Times New Roman" panose="02020603050405020304" pitchFamily="18" charset="0"/>
              </a:rPr>
              <a:t>Consent of the victim</a:t>
            </a:r>
          </a:p>
          <a:p>
            <a:pPr algn="just"/>
            <a:r>
              <a:rPr lang="en-GB" sz="2800" dirty="0">
                <a:cs typeface="Times New Roman" panose="02020603050405020304" pitchFamily="18" charset="0"/>
              </a:rPr>
              <a:t>Legal liability exemptions</a:t>
            </a:r>
          </a:p>
          <a:p>
            <a:pPr algn="just"/>
            <a:r>
              <a:rPr lang="en-GB" sz="2800" dirty="0">
                <a:cs typeface="Times New Roman" panose="02020603050405020304" pitchFamily="18" charset="0"/>
              </a:rPr>
              <a:t>Agreed liability exemptions</a:t>
            </a: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35</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33416" y="734097"/>
            <a:ext cx="8641076" cy="917575"/>
          </a:xfrm>
        </p:spPr>
        <p:txBody>
          <a:bodyPr>
            <a:noAutofit/>
          </a:bodyPr>
          <a:lstStyle/>
          <a:p>
            <a:r>
              <a:rPr lang="it-IT" sz="2400" b="1" dirty="0"/>
              <a:t>Are </a:t>
            </a:r>
            <a:r>
              <a:rPr lang="it-IT" sz="2400" b="1" dirty="0" err="1"/>
              <a:t>there</a:t>
            </a:r>
            <a:r>
              <a:rPr lang="it-IT" sz="2400" b="1" dirty="0"/>
              <a:t> </a:t>
            </a:r>
            <a:r>
              <a:rPr lang="it-IT" sz="2400" b="1" dirty="0" err="1"/>
              <a:t>cases</a:t>
            </a:r>
            <a:r>
              <a:rPr lang="it-IT" sz="2400" b="1" dirty="0"/>
              <a:t> in </a:t>
            </a:r>
            <a:r>
              <a:rPr lang="it-IT" sz="2400" b="1" dirty="0" err="1"/>
              <a:t>which</a:t>
            </a:r>
            <a:r>
              <a:rPr lang="it-IT" sz="2400" b="1" dirty="0"/>
              <a:t> the </a:t>
            </a:r>
            <a:r>
              <a:rPr lang="it-IT" sz="2400" b="1" dirty="0" err="1"/>
              <a:t>tortfeasor</a:t>
            </a:r>
            <a:r>
              <a:rPr lang="it-IT" sz="2400" b="1" dirty="0"/>
              <a:t> can be </a:t>
            </a:r>
            <a:r>
              <a:rPr lang="it-IT" sz="2400" b="1" dirty="0" err="1"/>
              <a:t>exempted</a:t>
            </a:r>
            <a:r>
              <a:rPr lang="it-IT" sz="2400" b="1" dirty="0"/>
              <a:t> from liability?</a:t>
            </a:r>
          </a:p>
        </p:txBody>
      </p:sp>
      <p:sp>
        <p:nvSpPr>
          <p:cNvPr id="2" name="CasellaDiTesto 1">
            <a:extLst>
              <a:ext uri="{FF2B5EF4-FFF2-40B4-BE49-F238E27FC236}">
                <a16:creationId xmlns:a16="http://schemas.microsoft.com/office/drawing/2014/main" id="{227DA25D-7F6B-13AF-7EAA-67F9F4E9FDF8}"/>
              </a:ext>
            </a:extLst>
          </p:cNvPr>
          <p:cNvSpPr txBox="1"/>
          <p:nvPr/>
        </p:nvSpPr>
        <p:spPr>
          <a:xfrm>
            <a:off x="1552074" y="2646947"/>
            <a:ext cx="184731" cy="369332"/>
          </a:xfrm>
          <a:prstGeom prst="rect">
            <a:avLst/>
          </a:prstGeom>
          <a:noFill/>
        </p:spPr>
        <p:txBody>
          <a:bodyPr wrap="none" rtlCol="0">
            <a:spAutoFit/>
          </a:bodyPr>
          <a:lstStyle/>
          <a:p>
            <a:endParaRPr lang="it-IT" dirty="0"/>
          </a:p>
        </p:txBody>
      </p:sp>
      <p:sp>
        <p:nvSpPr>
          <p:cNvPr id="4" name="CasellaDiTesto 3">
            <a:extLst>
              <a:ext uri="{FF2B5EF4-FFF2-40B4-BE49-F238E27FC236}">
                <a16:creationId xmlns:a16="http://schemas.microsoft.com/office/drawing/2014/main" id="{0B05CC81-3365-DBFE-2EDD-003BCE141D16}"/>
              </a:ext>
            </a:extLst>
          </p:cNvPr>
          <p:cNvSpPr txBox="1"/>
          <p:nvPr/>
        </p:nvSpPr>
        <p:spPr>
          <a:xfrm>
            <a:off x="3392905" y="2538663"/>
            <a:ext cx="184731" cy="369332"/>
          </a:xfrm>
          <a:prstGeom prst="rect">
            <a:avLst/>
          </a:prstGeom>
          <a:noFill/>
        </p:spPr>
        <p:txBody>
          <a:bodyPr wrap="none" rtlCol="0">
            <a:spAutoFit/>
          </a:bodyPr>
          <a:lstStyle/>
          <a:p>
            <a:endParaRPr lang="it-IT" dirty="0"/>
          </a:p>
        </p:txBody>
      </p:sp>
      <p:sp>
        <p:nvSpPr>
          <p:cNvPr id="6" name="CasellaDiTesto 5">
            <a:extLst>
              <a:ext uri="{FF2B5EF4-FFF2-40B4-BE49-F238E27FC236}">
                <a16:creationId xmlns:a16="http://schemas.microsoft.com/office/drawing/2014/main" id="{D3D87905-FD86-7921-F765-034DAE0EF006}"/>
              </a:ext>
            </a:extLst>
          </p:cNvPr>
          <p:cNvSpPr txBox="1"/>
          <p:nvPr/>
        </p:nvSpPr>
        <p:spPr>
          <a:xfrm>
            <a:off x="4884821" y="3019926"/>
            <a:ext cx="184731" cy="369332"/>
          </a:xfrm>
          <a:prstGeom prst="rect">
            <a:avLst/>
          </a:prstGeom>
          <a:noFill/>
        </p:spPr>
        <p:txBody>
          <a:bodyPr wrap="none" rtlCol="0">
            <a:spAutoFit/>
          </a:bodyPr>
          <a:lstStyle/>
          <a:p>
            <a:endParaRPr lang="it-IT" dirty="0"/>
          </a:p>
        </p:txBody>
      </p:sp>
      <p:sp>
        <p:nvSpPr>
          <p:cNvPr id="7" name="CasellaDiTesto 6">
            <a:extLst>
              <a:ext uri="{FF2B5EF4-FFF2-40B4-BE49-F238E27FC236}">
                <a16:creationId xmlns:a16="http://schemas.microsoft.com/office/drawing/2014/main" id="{E8FFA07C-3C2E-21F3-9D0C-D531708E0F1F}"/>
              </a:ext>
            </a:extLst>
          </p:cNvPr>
          <p:cNvSpPr txBox="1"/>
          <p:nvPr/>
        </p:nvSpPr>
        <p:spPr>
          <a:xfrm>
            <a:off x="1503947" y="1997242"/>
            <a:ext cx="184731" cy="369332"/>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22788419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433133" y="1583991"/>
            <a:ext cx="8477452" cy="4513600"/>
          </a:xfrm>
        </p:spPr>
        <p:txBody>
          <a:bodyPr/>
          <a:lstStyle/>
          <a:p>
            <a:pPr marL="0" indent="0" algn="just">
              <a:buNone/>
            </a:pPr>
            <a:endParaRPr lang="en-GB" sz="2400">
              <a:cs typeface="Times New Roman" panose="02020603050405020304" pitchFamily="18" charset="0"/>
            </a:endParaRPr>
          </a:p>
          <a:p>
            <a:pPr marL="0" indent="0" algn="just">
              <a:buNone/>
            </a:pPr>
            <a:r>
              <a:rPr lang="en-GB" sz="2400">
                <a:cs typeface="Times New Roman" panose="02020603050405020304" pitchFamily="18" charset="0"/>
              </a:rPr>
              <a:t>Generally </a:t>
            </a:r>
            <a:r>
              <a:rPr lang="en-GB" sz="2400" dirty="0">
                <a:cs typeface="Times New Roman" panose="02020603050405020304" pitchFamily="18" charset="0"/>
              </a:rPr>
              <a:t>speaking, wrongs are not qualifiable as </a:t>
            </a:r>
            <a:r>
              <a:rPr lang="en-GB" sz="2400" i="1" dirty="0" err="1">
                <a:cs typeface="Times New Roman" panose="02020603050405020304" pitchFamily="18" charset="0"/>
              </a:rPr>
              <a:t>negozi</a:t>
            </a:r>
            <a:r>
              <a:rPr lang="en-GB" sz="2400" i="1" dirty="0">
                <a:cs typeface="Times New Roman" panose="02020603050405020304" pitchFamily="18" charset="0"/>
              </a:rPr>
              <a:t> </a:t>
            </a:r>
            <a:r>
              <a:rPr lang="en-GB" sz="2400" i="1" dirty="0" err="1">
                <a:cs typeface="Times New Roman" panose="02020603050405020304" pitchFamily="18" charset="0"/>
              </a:rPr>
              <a:t>giuridici</a:t>
            </a:r>
            <a:r>
              <a:rPr lang="en-GB" sz="2400" dirty="0">
                <a:cs typeface="Times New Roman" panose="02020603050405020304" pitchFamily="18" charset="0"/>
              </a:rPr>
              <a:t>, and a proof of that is the circumstance that civil codes only require natural capacity, not legal capacity. </a:t>
            </a:r>
          </a:p>
          <a:p>
            <a:pPr marL="0" indent="0" algn="just">
              <a:buNone/>
            </a:pPr>
            <a:endParaRPr lang="en-GB" sz="2400" dirty="0">
              <a:cs typeface="Times New Roman" panose="02020603050405020304" pitchFamily="18" charset="0"/>
            </a:endParaRPr>
          </a:p>
          <a:p>
            <a:pPr marL="0" indent="0" algn="just">
              <a:buNone/>
            </a:pPr>
            <a:r>
              <a:rPr lang="en-GB" sz="2400" dirty="0">
                <a:cs typeface="Times New Roman" panose="02020603050405020304" pitchFamily="18" charset="0"/>
              </a:rPr>
              <a:t>Then, it will be a matter of identifying who bears the consequences of a wrong committed by a person with natural capacity but no legal capacity.</a:t>
            </a: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36</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33416" y="734097"/>
            <a:ext cx="8641076" cy="917575"/>
          </a:xfrm>
        </p:spPr>
        <p:txBody>
          <a:bodyPr>
            <a:noAutofit/>
          </a:bodyPr>
          <a:lstStyle/>
          <a:p>
            <a:r>
              <a:rPr lang="it-IT" sz="2400" b="1" dirty="0" err="1"/>
              <a:t>What</a:t>
            </a:r>
            <a:r>
              <a:rPr lang="it-IT" sz="2400" b="1" dirty="0"/>
              <a:t> are the </a:t>
            </a:r>
            <a:r>
              <a:rPr lang="it-IT" sz="2400" b="1" dirty="0" err="1"/>
              <a:t>capacity</a:t>
            </a:r>
            <a:r>
              <a:rPr lang="it-IT" sz="2400" b="1" dirty="0"/>
              <a:t> </a:t>
            </a:r>
            <a:r>
              <a:rPr lang="it-IT" sz="2400" b="1" dirty="0" err="1"/>
              <a:t>requirements</a:t>
            </a:r>
            <a:r>
              <a:rPr lang="it-IT" sz="2400" b="1" dirty="0"/>
              <a:t> for </a:t>
            </a:r>
            <a:r>
              <a:rPr lang="it-IT" sz="2400" b="1" dirty="0" err="1"/>
              <a:t>being</a:t>
            </a:r>
            <a:r>
              <a:rPr lang="it-IT" sz="2400" b="1" dirty="0"/>
              <a:t> </a:t>
            </a:r>
            <a:r>
              <a:rPr lang="it-IT" sz="2400" b="1" dirty="0" err="1"/>
              <a:t>held</a:t>
            </a:r>
            <a:r>
              <a:rPr lang="it-IT" sz="2400" b="1" dirty="0"/>
              <a:t> </a:t>
            </a:r>
            <a:r>
              <a:rPr lang="it-IT" sz="2400" b="1" dirty="0" err="1"/>
              <a:t>liable</a:t>
            </a:r>
            <a:r>
              <a:rPr lang="it-IT" sz="2400" b="1" dirty="0"/>
              <a:t>?</a:t>
            </a:r>
          </a:p>
        </p:txBody>
      </p:sp>
      <p:sp>
        <p:nvSpPr>
          <p:cNvPr id="2" name="CasellaDiTesto 1">
            <a:extLst>
              <a:ext uri="{FF2B5EF4-FFF2-40B4-BE49-F238E27FC236}">
                <a16:creationId xmlns:a16="http://schemas.microsoft.com/office/drawing/2014/main" id="{227DA25D-7F6B-13AF-7EAA-67F9F4E9FDF8}"/>
              </a:ext>
            </a:extLst>
          </p:cNvPr>
          <p:cNvSpPr txBox="1"/>
          <p:nvPr/>
        </p:nvSpPr>
        <p:spPr>
          <a:xfrm>
            <a:off x="1552074" y="2646947"/>
            <a:ext cx="184731" cy="369332"/>
          </a:xfrm>
          <a:prstGeom prst="rect">
            <a:avLst/>
          </a:prstGeom>
          <a:noFill/>
        </p:spPr>
        <p:txBody>
          <a:bodyPr wrap="none" rtlCol="0">
            <a:spAutoFit/>
          </a:bodyPr>
          <a:lstStyle/>
          <a:p>
            <a:endParaRPr lang="it-IT" dirty="0"/>
          </a:p>
        </p:txBody>
      </p:sp>
      <p:sp>
        <p:nvSpPr>
          <p:cNvPr id="4" name="CasellaDiTesto 3">
            <a:extLst>
              <a:ext uri="{FF2B5EF4-FFF2-40B4-BE49-F238E27FC236}">
                <a16:creationId xmlns:a16="http://schemas.microsoft.com/office/drawing/2014/main" id="{0B05CC81-3365-DBFE-2EDD-003BCE141D16}"/>
              </a:ext>
            </a:extLst>
          </p:cNvPr>
          <p:cNvSpPr txBox="1"/>
          <p:nvPr/>
        </p:nvSpPr>
        <p:spPr>
          <a:xfrm>
            <a:off x="3392905" y="2538663"/>
            <a:ext cx="184731" cy="369332"/>
          </a:xfrm>
          <a:prstGeom prst="rect">
            <a:avLst/>
          </a:prstGeom>
          <a:noFill/>
        </p:spPr>
        <p:txBody>
          <a:bodyPr wrap="none" rtlCol="0">
            <a:spAutoFit/>
          </a:bodyPr>
          <a:lstStyle/>
          <a:p>
            <a:endParaRPr lang="it-IT" dirty="0"/>
          </a:p>
        </p:txBody>
      </p:sp>
      <p:sp>
        <p:nvSpPr>
          <p:cNvPr id="6" name="CasellaDiTesto 5">
            <a:extLst>
              <a:ext uri="{FF2B5EF4-FFF2-40B4-BE49-F238E27FC236}">
                <a16:creationId xmlns:a16="http://schemas.microsoft.com/office/drawing/2014/main" id="{D3D87905-FD86-7921-F765-034DAE0EF006}"/>
              </a:ext>
            </a:extLst>
          </p:cNvPr>
          <p:cNvSpPr txBox="1"/>
          <p:nvPr/>
        </p:nvSpPr>
        <p:spPr>
          <a:xfrm>
            <a:off x="4884821" y="3019926"/>
            <a:ext cx="184731" cy="369332"/>
          </a:xfrm>
          <a:prstGeom prst="rect">
            <a:avLst/>
          </a:prstGeom>
          <a:noFill/>
        </p:spPr>
        <p:txBody>
          <a:bodyPr wrap="none" rtlCol="0">
            <a:spAutoFit/>
          </a:bodyPr>
          <a:lstStyle/>
          <a:p>
            <a:endParaRPr lang="it-IT" dirty="0"/>
          </a:p>
        </p:txBody>
      </p:sp>
      <p:sp>
        <p:nvSpPr>
          <p:cNvPr id="7" name="CasellaDiTesto 6">
            <a:extLst>
              <a:ext uri="{FF2B5EF4-FFF2-40B4-BE49-F238E27FC236}">
                <a16:creationId xmlns:a16="http://schemas.microsoft.com/office/drawing/2014/main" id="{E8FFA07C-3C2E-21F3-9D0C-D531708E0F1F}"/>
              </a:ext>
            </a:extLst>
          </p:cNvPr>
          <p:cNvSpPr txBox="1"/>
          <p:nvPr/>
        </p:nvSpPr>
        <p:spPr>
          <a:xfrm>
            <a:off x="1503947" y="1997242"/>
            <a:ext cx="184731" cy="369332"/>
          </a:xfrm>
          <a:prstGeom prst="rect">
            <a:avLst/>
          </a:prstGeom>
          <a:noFill/>
        </p:spPr>
        <p:txBody>
          <a:bodyPr wrap="none" rtlCol="0">
            <a:spAutoFit/>
          </a:bodyPr>
          <a:lstStyle/>
          <a:p>
            <a:endParaRPr lang="it-IT" dirty="0"/>
          </a:p>
        </p:txBody>
      </p:sp>
      <p:sp>
        <p:nvSpPr>
          <p:cNvPr id="10" name="CasellaDiTesto 9">
            <a:extLst>
              <a:ext uri="{FF2B5EF4-FFF2-40B4-BE49-F238E27FC236}">
                <a16:creationId xmlns:a16="http://schemas.microsoft.com/office/drawing/2014/main" id="{F2988274-F63D-2895-67AD-16334FB62328}"/>
              </a:ext>
            </a:extLst>
          </p:cNvPr>
          <p:cNvSpPr txBox="1"/>
          <p:nvPr/>
        </p:nvSpPr>
        <p:spPr>
          <a:xfrm>
            <a:off x="1275347" y="1900989"/>
            <a:ext cx="184731" cy="369332"/>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1612204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Prof.ssa</a:t>
            </a:r>
            <a:br>
              <a:rPr lang="it-IT" dirty="0"/>
            </a:br>
            <a:r>
              <a:rPr lang="it-IT" dirty="0"/>
              <a:t>Letizia</a:t>
            </a:r>
            <a:br>
              <a:rPr lang="it-IT" dirty="0"/>
            </a:br>
            <a:r>
              <a:rPr lang="it-IT" dirty="0"/>
              <a:t>Coppo</a:t>
            </a:r>
          </a:p>
        </p:txBody>
      </p:sp>
      <p:sp>
        <p:nvSpPr>
          <p:cNvPr id="3" name="Sottotitolo 2"/>
          <p:cNvSpPr>
            <a:spLocks noGrp="1"/>
          </p:cNvSpPr>
          <p:nvPr>
            <p:ph type="subTitle" idx="1"/>
          </p:nvPr>
        </p:nvSpPr>
        <p:spPr>
          <a:xfrm>
            <a:off x="336884" y="3591396"/>
            <a:ext cx="7471612" cy="1737196"/>
          </a:xfrm>
        </p:spPr>
        <p:txBody>
          <a:bodyPr/>
          <a:lstStyle/>
          <a:p>
            <a:r>
              <a:rPr lang="it-IT" dirty="0"/>
              <a:t>Email: </a:t>
            </a:r>
            <a:r>
              <a:rPr lang="it-IT" dirty="0">
                <a:hlinkClick r:id="rId2"/>
              </a:rPr>
              <a:t>l.coppo1@lumsa.it</a:t>
            </a:r>
            <a:endParaRPr lang="it-IT" dirty="0"/>
          </a:p>
          <a:p>
            <a:r>
              <a:rPr lang="it-IT" dirty="0" err="1">
                <a:hlinkClick r:id="rId3"/>
              </a:rPr>
              <a:t>lcoppo@univ-catholyon.f</a:t>
            </a:r>
            <a:r>
              <a:rPr lang="it-IT" dirty="0" err="1"/>
              <a:t>r</a:t>
            </a:r>
            <a:endParaRPr lang="it-IT" dirty="0"/>
          </a:p>
        </p:txBody>
      </p:sp>
    </p:spTree>
    <p:extLst>
      <p:ext uri="{BB962C8B-B14F-4D97-AF65-F5344CB8AC3E}">
        <p14:creationId xmlns:p14="http://schemas.microsoft.com/office/powerpoint/2010/main" val="2046733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algn="just"/>
            <a:r>
              <a:rPr lang="en-GB" sz="2000" dirty="0">
                <a:cs typeface="Times New Roman" panose="02020603050405020304" pitchFamily="18" charset="0"/>
              </a:rPr>
              <a:t>What is tort liability?</a:t>
            </a:r>
          </a:p>
          <a:p>
            <a:pPr algn="just"/>
            <a:r>
              <a:rPr lang="en-GB" sz="2000" dirty="0">
                <a:cs typeface="Times New Roman" panose="02020603050405020304" pitchFamily="18" charset="0"/>
              </a:rPr>
              <a:t>What is(are) the function(s) of tort law?</a:t>
            </a:r>
          </a:p>
          <a:p>
            <a:pPr algn="just"/>
            <a:r>
              <a:rPr lang="en-GB" sz="2000" dirty="0">
                <a:cs typeface="Times New Roman" panose="02020603050405020304" pitchFamily="18" charset="0"/>
              </a:rPr>
              <a:t>What are the legal positions protected by tort law?</a:t>
            </a:r>
          </a:p>
          <a:p>
            <a:pPr algn="just"/>
            <a:r>
              <a:rPr lang="en-GB" sz="2000" dirty="0">
                <a:cs typeface="Times New Roman" panose="02020603050405020304" pitchFamily="18" charset="0"/>
              </a:rPr>
              <a:t>What are the conducts giving rise to liability?</a:t>
            </a:r>
          </a:p>
          <a:p>
            <a:pPr algn="just"/>
            <a:r>
              <a:rPr lang="en-GB" sz="2000" dirty="0">
                <a:cs typeface="Times New Roman" panose="02020603050405020304" pitchFamily="18" charset="0"/>
              </a:rPr>
              <a:t>What are the subjective criteria to attribute liability?</a:t>
            </a:r>
          </a:p>
          <a:p>
            <a:pPr algn="just"/>
            <a:r>
              <a:rPr lang="en-GB" sz="2000" dirty="0">
                <a:cs typeface="Times New Roman" panose="02020603050405020304" pitchFamily="18" charset="0"/>
              </a:rPr>
              <a:t>What are the objective criteria to attribute liability?</a:t>
            </a:r>
          </a:p>
          <a:p>
            <a:pPr algn="just"/>
            <a:r>
              <a:rPr lang="en-GB" sz="2000" dirty="0">
                <a:cs typeface="Times New Roman" panose="02020603050405020304" pitchFamily="18" charset="0"/>
              </a:rPr>
              <a:t>What if the victim contributed to the wrong?</a:t>
            </a:r>
          </a:p>
          <a:p>
            <a:pPr algn="just"/>
            <a:r>
              <a:rPr lang="en-GB" sz="2000" dirty="0">
                <a:cs typeface="Times New Roman" panose="02020603050405020304" pitchFamily="18" charset="0"/>
              </a:rPr>
              <a:t>What are the damages that can be compensated?</a:t>
            </a:r>
          </a:p>
          <a:p>
            <a:pPr algn="just"/>
            <a:r>
              <a:rPr lang="en-GB" sz="2000" dirty="0">
                <a:cs typeface="Times New Roman" panose="02020603050405020304" pitchFamily="18" charset="0"/>
              </a:rPr>
              <a:t>Are there cases in which the tortfeasor is exempted from liability?</a:t>
            </a:r>
          </a:p>
          <a:p>
            <a:pPr algn="just"/>
            <a:r>
              <a:rPr lang="en-GB" sz="2000" dirty="0">
                <a:cs typeface="Times New Roman" panose="02020603050405020304" pitchFamily="18" charset="0"/>
              </a:rPr>
              <a:t>What are the capacity requirements for being held liable?</a:t>
            </a:r>
          </a:p>
          <a:p>
            <a:pPr marL="0" indent="0" algn="just">
              <a:buNone/>
            </a:pPr>
            <a:endParaRPr lang="en-GB" sz="2400" u="sng" dirty="0">
              <a:latin typeface="Times New Roman" panose="02020603050405020304" pitchFamily="18" charset="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4</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a:t>The </a:t>
            </a:r>
            <a:r>
              <a:rPr lang="it-IT" sz="2400" b="1" dirty="0" err="1"/>
              <a:t>fundamental</a:t>
            </a:r>
            <a:r>
              <a:rPr lang="it-IT" sz="2400" b="1" dirty="0"/>
              <a:t> </a:t>
            </a:r>
            <a:r>
              <a:rPr lang="it-IT" sz="2400" b="1" dirty="0" err="1"/>
              <a:t>questions</a:t>
            </a:r>
            <a:r>
              <a:rPr lang="it-IT" sz="2400" b="1" dirty="0"/>
              <a:t> of </a:t>
            </a:r>
            <a:r>
              <a:rPr lang="it-IT" sz="2400" b="1" dirty="0" err="1"/>
              <a:t>tort</a:t>
            </a:r>
            <a:r>
              <a:rPr lang="it-IT" sz="2400" b="1" dirty="0"/>
              <a:t> </a:t>
            </a:r>
            <a:r>
              <a:rPr lang="it-IT" sz="2400" b="1" dirty="0" err="1"/>
              <a:t>law</a:t>
            </a:r>
            <a:endParaRPr lang="it-IT" sz="2400" b="1" dirty="0"/>
          </a:p>
        </p:txBody>
      </p:sp>
    </p:spTree>
    <p:extLst>
      <p:ext uri="{BB962C8B-B14F-4D97-AF65-F5344CB8AC3E}">
        <p14:creationId xmlns:p14="http://schemas.microsoft.com/office/powerpoint/2010/main" val="3489299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endParaRPr lang="en-GB" sz="2400" dirty="0">
              <a:cs typeface="Times New Roman" panose="02020603050405020304" pitchFamily="18" charset="0"/>
            </a:endParaRPr>
          </a:p>
          <a:p>
            <a:pPr marL="0" indent="0" algn="just">
              <a:buNone/>
            </a:pPr>
            <a:r>
              <a:rPr lang="en-GB" sz="2400" dirty="0">
                <a:cs typeface="Times New Roman" panose="02020603050405020304" pitchFamily="18" charset="0"/>
              </a:rPr>
              <a:t>Liability means subjection to the obligation to pay damages.</a:t>
            </a:r>
          </a:p>
          <a:p>
            <a:pPr marL="0" indent="0" algn="just">
              <a:buNone/>
            </a:pPr>
            <a:endParaRPr lang="en-GB" sz="2400" dirty="0">
              <a:cs typeface="Times New Roman" panose="02020603050405020304" pitchFamily="18" charset="0"/>
            </a:endParaRPr>
          </a:p>
          <a:p>
            <a:pPr marL="0" indent="0" algn="just">
              <a:buNone/>
            </a:pPr>
            <a:r>
              <a:rPr lang="en-GB" sz="2400" dirty="0">
                <a:cs typeface="Times New Roman" panose="02020603050405020304" pitchFamily="18" charset="0"/>
              </a:rPr>
              <a:t>Tort liability occurs when there is a violation of a position protected by the legal system by a person (the tortfeasor) who is not contractually related to the victim.</a:t>
            </a:r>
          </a:p>
          <a:p>
            <a:pPr marL="0" indent="0" algn="just">
              <a:buNone/>
            </a:pPr>
            <a:endParaRPr lang="en-GB" sz="2400" dirty="0">
              <a:cs typeface="Times New Roman" panose="02020603050405020304" pitchFamily="18" charset="0"/>
            </a:endParaRPr>
          </a:p>
          <a:p>
            <a:pPr marL="0" indent="0" algn="just">
              <a:buNone/>
            </a:pPr>
            <a:r>
              <a:rPr lang="en-GB" sz="2400" dirty="0">
                <a:cs typeface="Times New Roman" panose="02020603050405020304" pitchFamily="18" charset="0"/>
              </a:rPr>
              <a:t>Liability differs from accountability.</a:t>
            </a: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5</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err="1"/>
              <a:t>What</a:t>
            </a:r>
            <a:r>
              <a:rPr lang="it-IT" sz="2400" b="1" dirty="0"/>
              <a:t> </a:t>
            </a:r>
            <a:r>
              <a:rPr lang="it-IT" sz="2400" b="1" dirty="0" err="1"/>
              <a:t>is</a:t>
            </a:r>
            <a:r>
              <a:rPr lang="it-IT" sz="2400" b="1" dirty="0"/>
              <a:t> </a:t>
            </a:r>
            <a:r>
              <a:rPr lang="it-IT" sz="2400" b="1" dirty="0" err="1"/>
              <a:t>tort</a:t>
            </a:r>
            <a:r>
              <a:rPr lang="it-IT" sz="2400" b="1" dirty="0"/>
              <a:t> liability?</a:t>
            </a:r>
          </a:p>
        </p:txBody>
      </p:sp>
    </p:spTree>
    <p:extLst>
      <p:ext uri="{BB962C8B-B14F-4D97-AF65-F5344CB8AC3E}">
        <p14:creationId xmlns:p14="http://schemas.microsoft.com/office/powerpoint/2010/main" val="3926527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endParaRPr lang="en-GB" sz="2400" b="1" dirty="0">
              <a:cs typeface="Times New Roman" panose="02020603050405020304" pitchFamily="18" charset="0"/>
            </a:endParaRPr>
          </a:p>
          <a:p>
            <a:pPr algn="just"/>
            <a:r>
              <a:rPr lang="en-GB" sz="2400" b="1" dirty="0">
                <a:cs typeface="Times New Roman" panose="02020603050405020304" pitchFamily="18" charset="0"/>
              </a:rPr>
              <a:t>Compensatory function</a:t>
            </a:r>
            <a:r>
              <a:rPr lang="en-GB" sz="2400" dirty="0">
                <a:cs typeface="Times New Roman" panose="02020603050405020304" pitchFamily="18" charset="0"/>
              </a:rPr>
              <a:t> = aims at restoring the situation prior to the wrong.</a:t>
            </a:r>
          </a:p>
          <a:p>
            <a:pPr algn="just"/>
            <a:r>
              <a:rPr lang="en-GB" sz="2400" b="1" dirty="0">
                <a:cs typeface="Times New Roman" panose="02020603050405020304" pitchFamily="18" charset="0"/>
              </a:rPr>
              <a:t>Deterrence function </a:t>
            </a:r>
            <a:r>
              <a:rPr lang="en-GB" sz="2400" dirty="0">
                <a:cs typeface="Times New Roman" panose="02020603050405020304" pitchFamily="18" charset="0"/>
              </a:rPr>
              <a:t>= aims at preventing further wrongs.</a:t>
            </a:r>
          </a:p>
          <a:p>
            <a:pPr algn="just"/>
            <a:r>
              <a:rPr lang="en-GB" sz="2400" b="1" dirty="0">
                <a:cs typeface="Times New Roman" panose="02020603050405020304" pitchFamily="18" charset="0"/>
              </a:rPr>
              <a:t>Punitive function </a:t>
            </a:r>
            <a:r>
              <a:rPr lang="en-GB" sz="2400" dirty="0">
                <a:cs typeface="Times New Roman" panose="02020603050405020304" pitchFamily="18" charset="0"/>
              </a:rPr>
              <a:t>= aims at punishing the wrongdoer.</a:t>
            </a:r>
          </a:p>
          <a:p>
            <a:pPr marL="0" indent="0" algn="just">
              <a:buNone/>
            </a:pPr>
            <a:endParaRPr lang="en-GB" sz="2400" dirty="0">
              <a:cs typeface="Times New Roman" panose="02020603050405020304" pitchFamily="18" charset="0"/>
            </a:endParaRPr>
          </a:p>
          <a:p>
            <a:pPr marL="0" indent="0" algn="just">
              <a:buNone/>
            </a:pPr>
            <a:r>
              <a:rPr lang="en-GB" sz="2400" dirty="0">
                <a:cs typeface="Times New Roman" panose="02020603050405020304" pitchFamily="18" charset="0"/>
              </a:rPr>
              <a:t>It is a matter of allocating the costs of accidents.</a:t>
            </a: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6</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err="1"/>
              <a:t>What</a:t>
            </a:r>
            <a:r>
              <a:rPr lang="it-IT" sz="2400" b="1" dirty="0"/>
              <a:t> </a:t>
            </a:r>
            <a:r>
              <a:rPr lang="it-IT" sz="2400" b="1" dirty="0" err="1"/>
              <a:t>is</a:t>
            </a:r>
            <a:r>
              <a:rPr lang="it-IT" sz="2400" b="1" dirty="0"/>
              <a:t> (are) the </a:t>
            </a:r>
            <a:r>
              <a:rPr lang="it-IT" sz="2400" b="1" dirty="0" err="1"/>
              <a:t>function</a:t>
            </a:r>
            <a:r>
              <a:rPr lang="it-IT" sz="2400" b="1" dirty="0"/>
              <a:t>(</a:t>
            </a:r>
            <a:r>
              <a:rPr lang="it-IT" sz="2400" b="1" dirty="0" err="1"/>
              <a:t>s</a:t>
            </a:r>
            <a:r>
              <a:rPr lang="it-IT" sz="2400" b="1" dirty="0"/>
              <a:t>) of </a:t>
            </a:r>
            <a:r>
              <a:rPr lang="it-IT" sz="2400" b="1" dirty="0" err="1"/>
              <a:t>tort</a:t>
            </a:r>
            <a:r>
              <a:rPr lang="it-IT" sz="2400" b="1" dirty="0"/>
              <a:t> </a:t>
            </a:r>
            <a:r>
              <a:rPr lang="it-IT" sz="2400" b="1" dirty="0" err="1"/>
              <a:t>law</a:t>
            </a:r>
            <a:r>
              <a:rPr lang="it-IT" sz="2400" b="1" dirty="0"/>
              <a:t>?</a:t>
            </a:r>
          </a:p>
        </p:txBody>
      </p:sp>
    </p:spTree>
    <p:extLst>
      <p:ext uri="{BB962C8B-B14F-4D97-AF65-F5344CB8AC3E}">
        <p14:creationId xmlns:p14="http://schemas.microsoft.com/office/powerpoint/2010/main" val="3526174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endParaRPr lang="en-GB" sz="2400" dirty="0">
              <a:cs typeface="Times New Roman" panose="02020603050405020304" pitchFamily="18" charset="0"/>
            </a:endParaRPr>
          </a:p>
          <a:p>
            <a:pPr marL="0" indent="0" algn="just">
              <a:buNone/>
            </a:pPr>
            <a:r>
              <a:rPr lang="en-GB" sz="2800" b="1" dirty="0">
                <a:cs typeface="Times New Roman" panose="02020603050405020304" pitchFamily="18" charset="0"/>
              </a:rPr>
              <a:t>Compensatory function: </a:t>
            </a:r>
            <a:r>
              <a:rPr lang="en-GB" sz="2800" dirty="0">
                <a:cs typeface="Times New Roman" panose="02020603050405020304" pitchFamily="18" charset="0"/>
              </a:rPr>
              <a:t>the functional perimeter designed for tort law is based on an essentially bilateral and monetary logic, according to which liability is conceived as a relationship between the wrongdoer and the victim, with no place for society, and damages are the pecuniary equivalent for the loss suffered.</a:t>
            </a: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7</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err="1"/>
              <a:t>What</a:t>
            </a:r>
            <a:r>
              <a:rPr lang="it-IT" sz="2400" b="1" dirty="0"/>
              <a:t> </a:t>
            </a:r>
            <a:r>
              <a:rPr lang="it-IT" sz="2400" b="1" dirty="0" err="1"/>
              <a:t>is</a:t>
            </a:r>
            <a:r>
              <a:rPr lang="it-IT" sz="2400" b="1" dirty="0"/>
              <a:t> (are) the </a:t>
            </a:r>
            <a:r>
              <a:rPr lang="it-IT" sz="2400" b="1" dirty="0" err="1"/>
              <a:t>function</a:t>
            </a:r>
            <a:r>
              <a:rPr lang="it-IT" sz="2400" b="1" dirty="0"/>
              <a:t>(</a:t>
            </a:r>
            <a:r>
              <a:rPr lang="it-IT" sz="2400" b="1" dirty="0" err="1"/>
              <a:t>s</a:t>
            </a:r>
            <a:r>
              <a:rPr lang="it-IT" sz="2400" b="1" dirty="0"/>
              <a:t>) of </a:t>
            </a:r>
            <a:r>
              <a:rPr lang="it-IT" sz="2400" b="1" dirty="0" err="1"/>
              <a:t>tort</a:t>
            </a:r>
            <a:r>
              <a:rPr lang="it-IT" sz="2400" b="1" dirty="0"/>
              <a:t> </a:t>
            </a:r>
            <a:r>
              <a:rPr lang="it-IT" sz="2400" b="1" dirty="0" err="1"/>
              <a:t>law</a:t>
            </a:r>
            <a:r>
              <a:rPr lang="it-IT" sz="2400" b="1" dirty="0"/>
              <a:t>?</a:t>
            </a:r>
          </a:p>
        </p:txBody>
      </p:sp>
    </p:spTree>
    <p:extLst>
      <p:ext uri="{BB962C8B-B14F-4D97-AF65-F5344CB8AC3E}">
        <p14:creationId xmlns:p14="http://schemas.microsoft.com/office/powerpoint/2010/main" val="19415017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endParaRPr lang="en-GB" sz="2400" b="1" dirty="0">
              <a:cs typeface="Times New Roman" panose="02020603050405020304" pitchFamily="18" charset="0"/>
            </a:endParaRPr>
          </a:p>
          <a:p>
            <a:pPr marL="0" indent="0" algn="just">
              <a:buNone/>
            </a:pPr>
            <a:r>
              <a:rPr lang="en-GB" sz="2800" b="1" dirty="0">
                <a:cs typeface="Times New Roman" panose="02020603050405020304" pitchFamily="18" charset="0"/>
              </a:rPr>
              <a:t>Punitive function and the punitive damages dilemma: </a:t>
            </a:r>
            <a:r>
              <a:rPr lang="en-GB" sz="2800" dirty="0">
                <a:cs typeface="Times New Roman" panose="02020603050405020304" pitchFamily="18" charset="0"/>
              </a:rPr>
              <a:t>are damages which do not aim at compensating the loss but only at deterring and punishing the wrongdoer compliant with civil law systems? Are civil law judges entitled to acknowledge common law punitive damages awards? Are civil law judges empowered to award punitive damages?</a:t>
            </a: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8</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err="1"/>
              <a:t>What</a:t>
            </a:r>
            <a:r>
              <a:rPr lang="it-IT" sz="2400" b="1" dirty="0"/>
              <a:t> </a:t>
            </a:r>
            <a:r>
              <a:rPr lang="it-IT" sz="2400" b="1" dirty="0" err="1"/>
              <a:t>is</a:t>
            </a:r>
            <a:r>
              <a:rPr lang="it-IT" sz="2400" b="1" dirty="0"/>
              <a:t> (are) the </a:t>
            </a:r>
            <a:r>
              <a:rPr lang="it-IT" sz="2400" b="1" dirty="0" err="1"/>
              <a:t>function</a:t>
            </a:r>
            <a:r>
              <a:rPr lang="it-IT" sz="2400" b="1" dirty="0"/>
              <a:t>(</a:t>
            </a:r>
            <a:r>
              <a:rPr lang="it-IT" sz="2400" b="1" dirty="0" err="1"/>
              <a:t>s</a:t>
            </a:r>
            <a:r>
              <a:rPr lang="it-IT" sz="2400" b="1" dirty="0"/>
              <a:t>) of </a:t>
            </a:r>
            <a:r>
              <a:rPr lang="it-IT" sz="2400" b="1" dirty="0" err="1"/>
              <a:t>tort</a:t>
            </a:r>
            <a:r>
              <a:rPr lang="it-IT" sz="2400" b="1" dirty="0"/>
              <a:t> </a:t>
            </a:r>
            <a:r>
              <a:rPr lang="it-IT" sz="2400" b="1" dirty="0" err="1"/>
              <a:t>law</a:t>
            </a:r>
            <a:r>
              <a:rPr lang="it-IT" sz="2400" b="1" dirty="0"/>
              <a:t>?</a:t>
            </a:r>
          </a:p>
        </p:txBody>
      </p:sp>
    </p:spTree>
    <p:extLst>
      <p:ext uri="{BB962C8B-B14F-4D97-AF65-F5344CB8AC3E}">
        <p14:creationId xmlns:p14="http://schemas.microsoft.com/office/powerpoint/2010/main" val="19620165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4"/>
          </p:nvPr>
        </p:nvSpPr>
        <p:spPr>
          <a:xfrm>
            <a:off x="269507" y="1285200"/>
            <a:ext cx="8477451" cy="4957772"/>
          </a:xfrm>
        </p:spPr>
        <p:txBody>
          <a:bodyPr/>
          <a:lstStyle/>
          <a:p>
            <a:pPr marL="0" indent="0" algn="just">
              <a:buNone/>
            </a:pPr>
            <a:endParaRPr lang="en-GB" sz="2600" b="1" dirty="0">
              <a:cs typeface="Times New Roman" panose="02020603050405020304" pitchFamily="18" charset="0"/>
            </a:endParaRPr>
          </a:p>
          <a:p>
            <a:pPr marL="0" indent="0" algn="just">
              <a:buNone/>
            </a:pPr>
            <a:r>
              <a:rPr lang="en-GB" sz="2600" b="1" dirty="0">
                <a:cs typeface="Times New Roman" panose="02020603050405020304" pitchFamily="18" charset="0"/>
              </a:rPr>
              <a:t>Punitive function and compensatory function:</a:t>
            </a:r>
            <a:r>
              <a:rPr lang="en-GB" sz="2600" dirty="0">
                <a:cs typeface="Times New Roman" panose="02020603050405020304" pitchFamily="18" charset="0"/>
              </a:rPr>
              <a:t> compensatory damages and punitive damages serve different purposes.</a:t>
            </a:r>
          </a:p>
          <a:p>
            <a:pPr marL="0" indent="0" algn="just">
              <a:buNone/>
            </a:pPr>
            <a:endParaRPr lang="en-GB" sz="2600" dirty="0">
              <a:cs typeface="Times New Roman" panose="02020603050405020304" pitchFamily="18" charset="0"/>
            </a:endParaRPr>
          </a:p>
          <a:p>
            <a:pPr marL="0" indent="0" algn="just">
              <a:buNone/>
            </a:pPr>
            <a:r>
              <a:rPr lang="en-GB" sz="2600" dirty="0">
                <a:cs typeface="Times New Roman" panose="02020603050405020304" pitchFamily="18" charset="0"/>
              </a:rPr>
              <a:t>Compensatory damages aim at restoring the injured party to the pre-tortuous condition (loss-oriented), while punitive damages perform an admonitory function (wrong-oriented). </a:t>
            </a: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a:p>
            <a:pPr marL="0" indent="0" algn="just">
              <a:buNone/>
            </a:pPr>
            <a:endParaRPr lang="en-GB" sz="2400" dirty="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1DED2A74-3D0D-49B8-89BC-D2C6E902C5B9}" type="slidenum">
              <a:rPr lang="it-IT" smtClean="0"/>
              <a:pPr/>
              <a:t>9</a:t>
            </a:fld>
            <a:endParaRPr lang="it-IT" dirty="0"/>
          </a:p>
        </p:txBody>
      </p:sp>
      <p:sp>
        <p:nvSpPr>
          <p:cNvPr id="8" name="Titolo 1"/>
          <p:cNvSpPr>
            <a:spLocks noGrp="1"/>
          </p:cNvSpPr>
          <p:nvPr>
            <p:ph type="title"/>
          </p:nvPr>
        </p:nvSpPr>
        <p:spPr>
          <a:xfrm>
            <a:off x="108284" y="172621"/>
            <a:ext cx="9035715" cy="416095"/>
          </a:xfrm>
        </p:spPr>
        <p:txBody>
          <a:bodyPr/>
          <a:lstStyle/>
          <a:p>
            <a:r>
              <a:rPr lang="it-IT" dirty="0"/>
              <a:t>COMPARATIVE PROPERTY LAW</a:t>
            </a:r>
          </a:p>
        </p:txBody>
      </p:sp>
      <p:sp>
        <p:nvSpPr>
          <p:cNvPr id="9" name="Segnaposto testo 3"/>
          <p:cNvSpPr>
            <a:spLocks noGrp="1"/>
          </p:cNvSpPr>
          <p:nvPr>
            <p:ph type="body" sz="quarter" idx="13"/>
          </p:nvPr>
        </p:nvSpPr>
        <p:spPr>
          <a:xfrm>
            <a:off x="269506" y="734097"/>
            <a:ext cx="8604986" cy="551103"/>
          </a:xfrm>
        </p:spPr>
        <p:txBody>
          <a:bodyPr>
            <a:noAutofit/>
          </a:bodyPr>
          <a:lstStyle/>
          <a:p>
            <a:r>
              <a:rPr lang="it-IT" sz="2400" b="1" dirty="0" err="1"/>
              <a:t>What</a:t>
            </a:r>
            <a:r>
              <a:rPr lang="it-IT" sz="2400" b="1" dirty="0"/>
              <a:t> </a:t>
            </a:r>
            <a:r>
              <a:rPr lang="it-IT" sz="2400" b="1" dirty="0" err="1"/>
              <a:t>is</a:t>
            </a:r>
            <a:r>
              <a:rPr lang="it-IT" sz="2400" b="1" dirty="0"/>
              <a:t> (are) the </a:t>
            </a:r>
            <a:r>
              <a:rPr lang="it-IT" sz="2400" b="1" dirty="0" err="1"/>
              <a:t>function</a:t>
            </a:r>
            <a:r>
              <a:rPr lang="it-IT" sz="2400" b="1" dirty="0"/>
              <a:t>(</a:t>
            </a:r>
            <a:r>
              <a:rPr lang="it-IT" sz="2400" b="1" dirty="0" err="1"/>
              <a:t>s</a:t>
            </a:r>
            <a:r>
              <a:rPr lang="it-IT" sz="2400" b="1" dirty="0"/>
              <a:t>) of </a:t>
            </a:r>
            <a:r>
              <a:rPr lang="it-IT" sz="2400" b="1" dirty="0" err="1"/>
              <a:t>tort</a:t>
            </a:r>
            <a:r>
              <a:rPr lang="it-IT" sz="2400" b="1" dirty="0"/>
              <a:t> </a:t>
            </a:r>
            <a:r>
              <a:rPr lang="it-IT" sz="2400" b="1" dirty="0" err="1"/>
              <a:t>law</a:t>
            </a:r>
            <a:r>
              <a:rPr lang="it-IT" sz="2400" b="1" dirty="0"/>
              <a:t>?</a:t>
            </a:r>
          </a:p>
        </p:txBody>
      </p:sp>
    </p:spTree>
    <p:extLst>
      <p:ext uri="{BB962C8B-B14F-4D97-AF65-F5344CB8AC3E}">
        <p14:creationId xmlns:p14="http://schemas.microsoft.com/office/powerpoint/2010/main" val="2772101045"/>
      </p:ext>
    </p:extLst>
  </p:cSld>
  <p:clrMapOvr>
    <a:masterClrMapping/>
  </p:clrMapOvr>
</p:sld>
</file>

<file path=ppt/theme/theme1.xml><?xml version="1.0" encoding="utf-8"?>
<a:theme xmlns:a="http://schemas.openxmlformats.org/drawingml/2006/main" name="Tema di Office">
  <a:themeElements>
    <a:clrScheme name="Università LUMSA">
      <a:dk1>
        <a:sysClr val="windowText" lastClr="000000"/>
      </a:dk1>
      <a:lt1>
        <a:sysClr val="window" lastClr="FFFFFF"/>
      </a:lt1>
      <a:dk2>
        <a:srgbClr val="A5A5A5"/>
      </a:dk2>
      <a:lt2>
        <a:srgbClr val="E7E6E6"/>
      </a:lt2>
      <a:accent1>
        <a:srgbClr val="007749"/>
      </a:accent1>
      <a:accent2>
        <a:srgbClr val="F15A22"/>
      </a:accent2>
      <a:accent3>
        <a:srgbClr val="009ED9"/>
      </a:accent3>
      <a:accent4>
        <a:srgbClr val="FFC000"/>
      </a:accent4>
      <a:accent5>
        <a:srgbClr val="4472C4"/>
      </a:accent5>
      <a:accent6>
        <a:srgbClr val="70AD47"/>
      </a:accent6>
      <a:hlink>
        <a:srgbClr val="007749"/>
      </a:hlink>
      <a:folHlink>
        <a:srgbClr val="007749"/>
      </a:folHlink>
    </a:clrScheme>
    <a:fontScheme name="Personalizzato 1">
      <a:majorFont>
        <a:latin typeface="Arial"/>
        <a:ea typeface=""/>
        <a:cs typeface=""/>
      </a:majorFont>
      <a:minorFont>
        <a:latin typeface="Arial"/>
        <a:ea typeface=""/>
        <a:cs typeface=""/>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927</TotalTime>
  <Words>3100</Words>
  <Application>Microsoft Macintosh PowerPoint</Application>
  <PresentationFormat>Presentazione su schermo (4:3)</PresentationFormat>
  <Paragraphs>474</Paragraphs>
  <Slides>37</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37</vt:i4>
      </vt:variant>
    </vt:vector>
  </HeadingPairs>
  <TitlesOfParts>
    <vt:vector size="42" baseType="lpstr">
      <vt:lpstr>Arial</vt:lpstr>
      <vt:lpstr>Calibri</vt:lpstr>
      <vt:lpstr>Times New Roman</vt:lpstr>
      <vt:lpstr>Wingdings</vt:lpstr>
      <vt:lpstr>Tema di Office</vt:lpstr>
      <vt:lpstr>Comparative Law</vt:lpstr>
      <vt:lpstr>Comparative tort law</vt:lpstr>
      <vt:lpstr>COMPARATIVE PROPERTY LAW</vt:lpstr>
      <vt:lpstr>COMPARATIVE PROPERTY LAW</vt:lpstr>
      <vt:lpstr>COMPARATIVE PROPERTY LAW</vt:lpstr>
      <vt:lpstr>COMPARATIVE PROPERTY LAW</vt:lpstr>
      <vt:lpstr>COMPARATIVE PROPERTY LAW</vt:lpstr>
      <vt:lpstr>COMPARATIVE PROPERTY LAW</vt:lpstr>
      <vt:lpstr>COMPARATIVE PROPERTY LAW</vt:lpstr>
      <vt:lpstr>COMPARATIVE PROPERTY LAW</vt:lpstr>
      <vt:lpstr>COMPARATIVE PROPERTY LAW</vt:lpstr>
      <vt:lpstr>COMPARATIVE PROPERTY LAW</vt:lpstr>
      <vt:lpstr>COMPARATIVE PROPERTY LAW</vt:lpstr>
      <vt:lpstr>COMPARATIVE PROPERTY LAW</vt:lpstr>
      <vt:lpstr>COMPARATIVE PROPERTY LAW</vt:lpstr>
      <vt:lpstr>COMPARATIVE PROPERTY LAW</vt:lpstr>
      <vt:lpstr>COMPARATIVE PROPERTY LAW</vt:lpstr>
      <vt:lpstr>COMPARATIVE PROPERTY LAW</vt:lpstr>
      <vt:lpstr>COMPARATIVE PROPERTY LAW</vt:lpstr>
      <vt:lpstr>COMPARATIVE PROPERTY LAW</vt:lpstr>
      <vt:lpstr>COMPARATIVE PROPERTY LAW</vt:lpstr>
      <vt:lpstr>COMPARATIVE PROPERTY LAW</vt:lpstr>
      <vt:lpstr>COMPARATIVE PROPERTY LAW</vt:lpstr>
      <vt:lpstr>COMPARATIVE PROPERTY LAW</vt:lpstr>
      <vt:lpstr>COMPARATIVE PROPERTY LAW</vt:lpstr>
      <vt:lpstr>COMPARATIVE PROPERTY LAW</vt:lpstr>
      <vt:lpstr>COMPARATIVE PROPERTY LAW</vt:lpstr>
      <vt:lpstr>COMPARATIVE PROPERTY LAW</vt:lpstr>
      <vt:lpstr>COMPARATIVE PROPERTY LAW</vt:lpstr>
      <vt:lpstr>COMPARATIVE PROPERTY LAW</vt:lpstr>
      <vt:lpstr>COMPARATIVE PROPERTY LAW</vt:lpstr>
      <vt:lpstr>COMPARATIVE PROPERTY LAW</vt:lpstr>
      <vt:lpstr>COMPARATIVE PROPERTY LAW</vt:lpstr>
      <vt:lpstr>COMPARATIVE PROPERTY LAW</vt:lpstr>
      <vt:lpstr>COMPARATIVE PROPERTY LAW</vt:lpstr>
      <vt:lpstr>COMPARATIVE PROPERTY LAW</vt:lpstr>
      <vt:lpstr>Prof.ssa Letizia Coppo</vt:lpstr>
    </vt:vector>
  </TitlesOfParts>
  <Company>Università LUMSA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 Università LUMSA</dc:title>
  <dc:creator>Università LUMSA</dc:creator>
  <cp:lastModifiedBy>Letizia Coppo</cp:lastModifiedBy>
  <cp:revision>37</cp:revision>
  <dcterms:created xsi:type="dcterms:W3CDTF">2017-12-18T16:16:39Z</dcterms:created>
  <dcterms:modified xsi:type="dcterms:W3CDTF">2023-03-28T07:54:30Z</dcterms:modified>
</cp:coreProperties>
</file>