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256" r:id="rId2"/>
    <p:sldId id="262" r:id="rId3"/>
    <p:sldId id="312" r:id="rId4"/>
    <p:sldId id="313" r:id="rId5"/>
    <p:sldId id="314" r:id="rId6"/>
    <p:sldId id="315" r:id="rId7"/>
    <p:sldId id="316" r:id="rId8"/>
    <p:sldId id="317" r:id="rId9"/>
    <p:sldId id="318" r:id="rId10"/>
    <p:sldId id="319" r:id="rId11"/>
    <p:sldId id="320" r:id="rId12"/>
    <p:sldId id="321" r:id="rId13"/>
    <p:sldId id="322" r:id="rId14"/>
    <p:sldId id="323" r:id="rId15"/>
    <p:sldId id="324" r:id="rId16"/>
    <p:sldId id="325" r:id="rId17"/>
    <p:sldId id="326" r:id="rId18"/>
    <p:sldId id="327" r:id="rId19"/>
    <p:sldId id="328" r:id="rId20"/>
    <p:sldId id="329" r:id="rId21"/>
    <p:sldId id="330" r:id="rId22"/>
    <p:sldId id="331" r:id="rId23"/>
    <p:sldId id="332" r:id="rId24"/>
    <p:sldId id="333" r:id="rId25"/>
    <p:sldId id="334" r:id="rId26"/>
    <p:sldId id="335" r:id="rId27"/>
    <p:sldId id="336" r:id="rId28"/>
    <p:sldId id="337" r:id="rId29"/>
    <p:sldId id="338" r:id="rId30"/>
    <p:sldId id="339" r:id="rId31"/>
    <p:sldId id="340" r:id="rId32"/>
    <p:sldId id="341" r:id="rId33"/>
    <p:sldId id="342" r:id="rId34"/>
    <p:sldId id="343" r:id="rId35"/>
    <p:sldId id="270" r:id="rId3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749"/>
    <a:srgbClr val="006633"/>
    <a:srgbClr val="5A4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70" autoAdjust="0"/>
    <p:restoredTop sz="95807" autoAdjust="0"/>
  </p:normalViewPr>
  <p:slideViewPr>
    <p:cSldViewPr snapToGrid="0">
      <p:cViewPr varScale="1">
        <p:scale>
          <a:sx n="106" d="100"/>
          <a:sy n="106" d="100"/>
        </p:scale>
        <p:origin x="1544"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0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240021A-6501-47FD-9DAD-F5D956CDC8F4}" type="datetimeFigureOut">
              <a:rPr lang="it-IT" smtClean="0"/>
              <a:t>03/04/23</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5DCF52-9EEC-4CB6-9D56-477147C31C43}" type="slidenum">
              <a:rPr lang="it-IT" smtClean="0"/>
              <a:t>‹N›</a:t>
            </a:fld>
            <a:endParaRPr lang="it-IT"/>
          </a:p>
        </p:txBody>
      </p:sp>
    </p:spTree>
    <p:extLst>
      <p:ext uri="{BB962C8B-B14F-4D97-AF65-F5344CB8AC3E}">
        <p14:creationId xmlns:p14="http://schemas.microsoft.com/office/powerpoint/2010/main" val="3053681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4C6951-9251-4052-B621-11DCE5941F2B}" type="datetimeFigureOut">
              <a:rPr lang="it-IT" smtClean="0"/>
              <a:t>03/04/23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738393-68B8-4440-8EF2-C3FDEB5DBDD2}" type="slidenum">
              <a:rPr lang="it-IT" smtClean="0"/>
              <a:t>‹N›</a:t>
            </a:fld>
            <a:endParaRPr lang="it-IT"/>
          </a:p>
        </p:txBody>
      </p:sp>
    </p:spTree>
    <p:extLst>
      <p:ext uri="{BB962C8B-B14F-4D97-AF65-F5344CB8AC3E}">
        <p14:creationId xmlns:p14="http://schemas.microsoft.com/office/powerpoint/2010/main" val="484115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8" name="Triangolo rettangolo 7"/>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Triangolo rettangolo 6"/>
          <p:cNvSpPr/>
          <p:nvPr userDrawn="1"/>
        </p:nvSpPr>
        <p:spPr>
          <a:xfrm rot="5400000">
            <a:off x="1007706" y="-1007707"/>
            <a:ext cx="8845420" cy="10860833"/>
          </a:xfrm>
          <a:prstGeom prst="rtTriangle">
            <a:avLst/>
          </a:prstGeom>
          <a:gradFill>
            <a:gsLst>
              <a:gs pos="23000">
                <a:srgbClr val="006633"/>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8" name="Immagin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
        <p:nvSpPr>
          <p:cNvPr id="2" name="Title 1"/>
          <p:cNvSpPr>
            <a:spLocks noGrp="1"/>
          </p:cNvSpPr>
          <p:nvPr>
            <p:ph type="ctrTitle" hasCustomPrompt="1"/>
          </p:nvPr>
        </p:nvSpPr>
        <p:spPr>
          <a:xfrm>
            <a:off x="852099" y="1006959"/>
            <a:ext cx="5772150" cy="2506663"/>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it-IT" dirty="0"/>
              <a:t>FARE CLIC PER MODIFICARE LO STILE DEL TITOLO</a:t>
            </a:r>
            <a:endParaRPr lang="en-US" dirty="0"/>
          </a:p>
        </p:txBody>
      </p:sp>
      <p:sp>
        <p:nvSpPr>
          <p:cNvPr id="3" name="Subtitle 2"/>
          <p:cNvSpPr>
            <a:spLocks noGrp="1"/>
          </p:cNvSpPr>
          <p:nvPr>
            <p:ph type="subTitle" idx="1"/>
          </p:nvPr>
        </p:nvSpPr>
        <p:spPr>
          <a:xfrm>
            <a:off x="852099" y="3572270"/>
            <a:ext cx="6453324" cy="1044104"/>
          </a:xfrm>
        </p:spPr>
        <p:txBody>
          <a:bodyPr>
            <a:normAutofit/>
          </a:bodyPr>
          <a:lstStyle>
            <a:lvl1pPr marL="0" indent="0" algn="l">
              <a:buNone/>
              <a:defRPr sz="20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endParaRPr lang="en-US" dirty="0"/>
          </a:p>
        </p:txBody>
      </p:sp>
    </p:spTree>
    <p:extLst>
      <p:ext uri="{BB962C8B-B14F-4D97-AF65-F5344CB8AC3E}">
        <p14:creationId xmlns:p14="http://schemas.microsoft.com/office/powerpoint/2010/main" val="242756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sto e contenuto (50-5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4572000" y="1303306"/>
            <a:ext cx="4302125" cy="4708397"/>
          </a:xfrm>
        </p:spPr>
        <p:txBody>
          <a:bodyPr>
            <a:no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25" name="Segnaposto contenuto 2"/>
          <p:cNvSpPr>
            <a:spLocks noGrp="1"/>
          </p:cNvSpPr>
          <p:nvPr>
            <p:ph idx="14" hasCustomPrompt="1"/>
          </p:nvPr>
        </p:nvSpPr>
        <p:spPr>
          <a:xfrm>
            <a:off x="269507" y="1303867"/>
            <a:ext cx="4039225" cy="47074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2764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sto e contenuto (70-3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5630863" y="1303868"/>
            <a:ext cx="3243262" cy="4715932"/>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304406"/>
            <a:ext cx="5159141" cy="4715380"/>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399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uto">
    <p:spTree>
      <p:nvGrpSpPr>
        <p:cNvPr id="1" name=""/>
        <p:cNvGrpSpPr/>
        <p:nvPr/>
      </p:nvGrpSpPr>
      <p:grpSpPr>
        <a:xfrm>
          <a:off x="0" y="0"/>
          <a:ext cx="0" cy="0"/>
          <a:chOff x="0" y="0"/>
          <a:chExt cx="0" cy="0"/>
        </a:xfrm>
      </p:grpSpPr>
      <p:sp>
        <p:nvSpPr>
          <p:cNvPr id="4" name="Segnaposto contenuto 3"/>
          <p:cNvSpPr>
            <a:spLocks noGrp="1"/>
          </p:cNvSpPr>
          <p:nvPr>
            <p:ph sz="quarter" idx="14"/>
          </p:nvPr>
        </p:nvSpPr>
        <p:spPr>
          <a:xfrm>
            <a:off x="269875" y="1295399"/>
            <a:ext cx="8604250" cy="4732867"/>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3"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6" name="CasellaDiTesto 15"/>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5" name="Connettore diritto 24"/>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071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iusura">
    <p:spTree>
      <p:nvGrpSpPr>
        <p:cNvPr id="1" name=""/>
        <p:cNvGrpSpPr/>
        <p:nvPr/>
      </p:nvGrpSpPr>
      <p:grpSpPr>
        <a:xfrm>
          <a:off x="0" y="0"/>
          <a:ext cx="0" cy="0"/>
          <a:chOff x="0" y="0"/>
          <a:chExt cx="0" cy="0"/>
        </a:xfrm>
      </p:grpSpPr>
      <p:sp>
        <p:nvSpPr>
          <p:cNvPr id="9" name="Triangolo rettangolo 8"/>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Triangolo rettangolo 9"/>
          <p:cNvSpPr/>
          <p:nvPr userDrawn="1"/>
        </p:nvSpPr>
        <p:spPr>
          <a:xfrm rot="5400000">
            <a:off x="1007706" y="-1007707"/>
            <a:ext cx="8845420" cy="10860833"/>
          </a:xfrm>
          <a:prstGeom prst="rtTriangle">
            <a:avLst/>
          </a:prstGeom>
          <a:gradFill>
            <a:gsLst>
              <a:gs pos="23000">
                <a:schemeClr val="bg1"/>
              </a:gs>
              <a:gs pos="100000">
                <a:schemeClr val="bg1">
                  <a:lumMod val="85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ctrTitle" hasCustomPrompt="1"/>
          </p:nvPr>
        </p:nvSpPr>
        <p:spPr>
          <a:xfrm>
            <a:off x="595993" y="1003300"/>
            <a:ext cx="5772150" cy="2506663"/>
          </a:xfrm>
        </p:spPr>
        <p:txBody>
          <a:bodyPr anchor="b">
            <a:normAutofit/>
          </a:bodyPr>
          <a:lstStyle>
            <a:lvl1pPr algn="l">
              <a:defRPr sz="4000" b="1" baseline="0">
                <a:solidFill>
                  <a:srgbClr val="007749"/>
                </a:solidFill>
                <a:latin typeface="Arial" panose="020B0604020202020204" pitchFamily="34" charset="0"/>
                <a:cs typeface="Arial" panose="020B0604020202020204" pitchFamily="34" charset="0"/>
              </a:defRPr>
            </a:lvl1pPr>
          </a:lstStyle>
          <a:p>
            <a:r>
              <a:rPr lang="it-IT" dirty="0"/>
              <a:t>Prof.ssa</a:t>
            </a:r>
            <a:br>
              <a:rPr lang="it-IT" dirty="0"/>
            </a:br>
            <a:r>
              <a:rPr lang="it-IT" dirty="0"/>
              <a:t>Nome</a:t>
            </a:r>
            <a:br>
              <a:rPr lang="it-IT" dirty="0"/>
            </a:br>
            <a:r>
              <a:rPr lang="it-IT" dirty="0"/>
              <a:t>Cognome</a:t>
            </a:r>
            <a:endParaRPr lang="en-US" dirty="0"/>
          </a:p>
        </p:txBody>
      </p:sp>
      <p:sp>
        <p:nvSpPr>
          <p:cNvPr id="3" name="Subtitle 2"/>
          <p:cNvSpPr>
            <a:spLocks noGrp="1"/>
          </p:cNvSpPr>
          <p:nvPr>
            <p:ph type="subTitle" idx="1" hasCustomPrompt="1"/>
          </p:nvPr>
        </p:nvSpPr>
        <p:spPr>
          <a:xfrm>
            <a:off x="595993" y="3591396"/>
            <a:ext cx="5773874" cy="1737196"/>
          </a:xfrm>
        </p:spPr>
        <p:txBody>
          <a:bodyPr>
            <a:normAutofit/>
          </a:bodyPr>
          <a:lstStyle>
            <a:lvl1pPr marL="0" marR="0" indent="0" algn="l" defTabSz="914400" rtl="0" eaLnBrk="1" fontAlgn="auto" latinLnBrk="0" hangingPunct="1">
              <a:lnSpc>
                <a:spcPct val="90000"/>
              </a:lnSpc>
              <a:spcBef>
                <a:spcPts val="600"/>
              </a:spcBef>
              <a:spcAft>
                <a:spcPts val="0"/>
              </a:spcAft>
              <a:buClr>
                <a:srgbClr val="F15A22"/>
              </a:buClr>
              <a:buSzTx/>
              <a:buFont typeface="Wingdings" panose="05000000000000000000" pitchFamily="2" charset="2"/>
              <a:buNone/>
              <a:tabLst/>
              <a:defRPr sz="180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Ricevimento:</a:t>
            </a:r>
          </a:p>
          <a:p>
            <a:r>
              <a:rPr lang="it-IT" dirty="0"/>
              <a:t>Piazza delle Vaschette, 101</a:t>
            </a:r>
          </a:p>
          <a:p>
            <a:r>
              <a:rPr lang="it-IT" dirty="0"/>
              <a:t>Secondo piano, studio X</a:t>
            </a:r>
          </a:p>
          <a:p>
            <a:r>
              <a:rPr lang="it-IT" dirty="0"/>
              <a:t>Mercoledì 16.00 - 18.00</a:t>
            </a:r>
          </a:p>
          <a:p>
            <a:r>
              <a:rPr lang="it-IT" dirty="0"/>
              <a:t>nome.cognome@lumsa.it</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92187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sp>
        <p:nvSpPr>
          <p:cNvPr id="6"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cxnSp>
        <p:nvCxnSpPr>
          <p:cNvPr id="8"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
        <p:nvSpPr>
          <p:cNvPr id="12" name="Segnaposto contenuto 2"/>
          <p:cNvSpPr>
            <a:spLocks noGrp="1"/>
          </p:cNvSpPr>
          <p:nvPr>
            <p:ph idx="1" hasCustomPrompt="1"/>
          </p:nvPr>
        </p:nvSpPr>
        <p:spPr>
          <a:xfrm>
            <a:off x="269507" y="1283829"/>
            <a:ext cx="8604986" cy="4752903"/>
          </a:xfrm>
        </p:spPr>
        <p:txBody>
          <a:bodyPr numCol="2"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 name="CasellaDiTesto 2"/>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5" name="Connettore diritto 4"/>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7094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3" name="Triangolo rettangolo 12"/>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Triangolo rettangolo 13"/>
          <p:cNvSpPr/>
          <p:nvPr userDrawn="1"/>
        </p:nvSpPr>
        <p:spPr>
          <a:xfrm rot="5400000">
            <a:off x="1007706" y="-1007707"/>
            <a:ext cx="8845420" cy="10860833"/>
          </a:xfrm>
          <a:prstGeom prst="rtTriangle">
            <a:avLst/>
          </a:prstGeom>
          <a:gradFill>
            <a:gsLst>
              <a:gs pos="23000">
                <a:schemeClr val="bg1"/>
              </a:gs>
              <a:gs pos="100000">
                <a:schemeClr val="bg2">
                  <a:lumMod val="9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title"/>
          </p:nvPr>
        </p:nvSpPr>
        <p:spPr>
          <a:xfrm>
            <a:off x="805771" y="948680"/>
            <a:ext cx="5902142" cy="1986109"/>
          </a:xfrm>
        </p:spPr>
        <p:txBody>
          <a:bodyPr anchor="b">
            <a:normAutofit/>
          </a:bodyPr>
          <a:lstStyle>
            <a:lvl1pPr algn="l">
              <a:defRPr lang="en-US" sz="4000" b="1" kern="1200" dirty="0">
                <a:solidFill>
                  <a:schemeClr val="tx1"/>
                </a:solidFill>
                <a:latin typeface="Arial" panose="020B0604020202020204" pitchFamily="34" charset="0"/>
                <a:ea typeface="+mj-ea"/>
                <a:cs typeface="Arial" panose="020B0604020202020204" pitchFamily="34" charset="0"/>
              </a:defRPr>
            </a:lvl1pPr>
          </a:lstStyle>
          <a:p>
            <a:r>
              <a:rPr lang="it-IT" dirty="0"/>
              <a:t>Fare clic per modificare lo stile del titolo</a:t>
            </a:r>
            <a:endParaRPr lang="en-US" dirty="0"/>
          </a:p>
        </p:txBody>
      </p:sp>
      <p:sp>
        <p:nvSpPr>
          <p:cNvPr id="3" name="Text Placeholder 2"/>
          <p:cNvSpPr>
            <a:spLocks noGrp="1"/>
          </p:cNvSpPr>
          <p:nvPr>
            <p:ph type="body" idx="1"/>
          </p:nvPr>
        </p:nvSpPr>
        <p:spPr>
          <a:xfrm>
            <a:off x="805772" y="3053543"/>
            <a:ext cx="5037680" cy="1013102"/>
          </a:xfrm>
        </p:spPr>
        <p:txBody>
          <a:bodyPr/>
          <a:lstStyle>
            <a:lvl1pPr marL="0" indent="0" algn="l">
              <a:buNone/>
              <a:defRPr lang="it-IT" sz="2400" kern="1200" dirty="0" smtClean="0">
                <a:solidFill>
                  <a:schemeClr val="tx1"/>
                </a:solidFill>
                <a:latin typeface="Arial" panose="020B0604020202020204" pitchFamily="34" charset="0"/>
                <a:ea typeface="+mn-ea"/>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stili del testo dello schema</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43522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0" y="1320800"/>
            <a:ext cx="4987101" cy="46820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6" name="Segnaposto contenuto 2"/>
          <p:cNvSpPr>
            <a:spLocks noGrp="1"/>
          </p:cNvSpPr>
          <p:nvPr>
            <p:ph idx="14" hasCustomPrompt="1"/>
          </p:nvPr>
        </p:nvSpPr>
        <p:spPr>
          <a:xfrm>
            <a:off x="269507" y="1320800"/>
            <a:ext cx="3465095" cy="4682067"/>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7"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21" name="CasellaDiTesto 20"/>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24"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44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sto e immagine (40-6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887390" y="1312333"/>
            <a:ext cx="4987101"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25" name="Segnaposto contenuto 2"/>
          <p:cNvSpPr>
            <a:spLocks noGrp="1"/>
          </p:cNvSpPr>
          <p:nvPr>
            <p:ph idx="14" hasCustomPrompt="1"/>
          </p:nvPr>
        </p:nvSpPr>
        <p:spPr>
          <a:xfrm>
            <a:off x="269507" y="1312334"/>
            <a:ext cx="3465095" cy="4698998"/>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003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sto e immagine (50-5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578241" y="1320800"/>
            <a:ext cx="4296250" cy="468206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320801"/>
            <a:ext cx="4039225" cy="46820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501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sto e immagine (70-3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630779" y="1258727"/>
            <a:ext cx="3243712" cy="480109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258728"/>
            <a:ext cx="5159141" cy="480109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149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magin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69507" y="1312333"/>
            <a:ext cx="8604984"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3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3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7" name="CasellaDiTesto 36"/>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38" name="Connettore diritto 37"/>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360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sto e contenuto (40-6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3889375" y="1278467"/>
            <a:ext cx="4984750" cy="4775199"/>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279032"/>
            <a:ext cx="3465095" cy="4774255"/>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549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lumMod val="95000"/>
                  </a:schemeClr>
                </a:solidFill>
              </a:defRPr>
            </a:lvl1pPr>
          </a:lstStyle>
          <a:p>
            <a:fld id="{1DED2A74-3D0D-49B8-89BC-D2C6E902C5B9}" type="slidenum">
              <a:rPr lang="it-IT" smtClean="0"/>
              <a:pPr/>
              <a:t>‹N›</a:t>
            </a:fld>
            <a:endParaRPr lang="it-IT"/>
          </a:p>
        </p:txBody>
      </p:sp>
    </p:spTree>
    <p:extLst>
      <p:ext uri="{BB962C8B-B14F-4D97-AF65-F5344CB8AC3E}">
        <p14:creationId xmlns:p14="http://schemas.microsoft.com/office/powerpoint/2010/main" val="3388086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6633"/>
        </a:buClr>
        <a:buFont typeface="Wingdings" panose="05000000000000000000" pitchFamily="2" charset="2"/>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33"/>
        </a:buClr>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33"/>
        </a:buClr>
        <a:buFont typeface="Wingdings" panose="05000000000000000000" pitchFamily="2" charset="2"/>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mailto:lcoppo@univ-catholyon.f" TargetMode="External"/><Relationship Id="rId2" Type="http://schemas.openxmlformats.org/officeDocument/2006/relationships/hyperlink" Target="mailto:lcoppo1@lumsa.it"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02476" y="678032"/>
            <a:ext cx="5772150" cy="1790029"/>
          </a:xfrm>
        </p:spPr>
        <p:txBody>
          <a:bodyPr anchor="b">
            <a:normAutofit/>
          </a:bodyPr>
          <a:lstStyle/>
          <a:p>
            <a:r>
              <a:rPr lang="it-IT" dirty="0"/>
              <a:t>Comparative </a:t>
            </a:r>
            <a:r>
              <a:rPr lang="it-IT" dirty="0" err="1"/>
              <a:t>Law</a:t>
            </a:r>
            <a:endParaRPr lang="it-IT" dirty="0"/>
          </a:p>
        </p:txBody>
      </p:sp>
      <p:sp>
        <p:nvSpPr>
          <p:cNvPr id="3" name="Sottotitolo 2"/>
          <p:cNvSpPr>
            <a:spLocks noGrp="1"/>
          </p:cNvSpPr>
          <p:nvPr>
            <p:ph type="subTitle" idx="1"/>
          </p:nvPr>
        </p:nvSpPr>
        <p:spPr>
          <a:xfrm>
            <a:off x="502476" y="2531434"/>
            <a:ext cx="4885313" cy="1044104"/>
          </a:xfrm>
        </p:spPr>
        <p:txBody>
          <a:bodyPr/>
          <a:lstStyle/>
          <a:p>
            <a:endParaRPr lang="it-IT" dirty="0"/>
          </a:p>
        </p:txBody>
      </p:sp>
      <p:sp>
        <p:nvSpPr>
          <p:cNvPr id="10" name="CasellaDiTesto 9"/>
          <p:cNvSpPr txBox="1"/>
          <p:nvPr/>
        </p:nvSpPr>
        <p:spPr>
          <a:xfrm>
            <a:off x="502476" y="4323341"/>
            <a:ext cx="4140200" cy="355600"/>
          </a:xfrm>
          <a:prstGeom prst="rect">
            <a:avLst/>
          </a:prstGeom>
          <a:noFill/>
        </p:spPr>
        <p:txBody>
          <a:bodyPr wrap="square" rtlCol="0">
            <a:noAutofit/>
          </a:bodyPr>
          <a:lstStyle/>
          <a:p>
            <a:r>
              <a:rPr lang="it-IT" sz="1600" dirty="0">
                <a:solidFill>
                  <a:schemeClr val="bg1"/>
                </a:solidFill>
                <a:latin typeface="Arial" panose="020B0604020202020204" pitchFamily="34" charset="0"/>
                <a:cs typeface="Arial" panose="020B0604020202020204" pitchFamily="34" charset="0"/>
              </a:rPr>
              <a:t>Prof.ssa Letizia Coppo</a:t>
            </a:r>
          </a:p>
        </p:txBody>
      </p:sp>
      <p:sp>
        <p:nvSpPr>
          <p:cNvPr id="11" name="CasellaDiTesto 10"/>
          <p:cNvSpPr txBox="1"/>
          <p:nvPr/>
        </p:nvSpPr>
        <p:spPr>
          <a:xfrm>
            <a:off x="502476" y="6137945"/>
            <a:ext cx="4140200" cy="355600"/>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A.A. 2022-2023</a:t>
            </a:r>
          </a:p>
        </p:txBody>
      </p:sp>
      <p:sp>
        <p:nvSpPr>
          <p:cNvPr id="12" name="CasellaDiTesto 11"/>
          <p:cNvSpPr txBox="1"/>
          <p:nvPr/>
        </p:nvSpPr>
        <p:spPr>
          <a:xfrm>
            <a:off x="502476" y="4638751"/>
            <a:ext cx="3083407" cy="601368"/>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Cattedra di Diritto comparato</a:t>
            </a:r>
          </a:p>
        </p:txBody>
      </p:sp>
    </p:spTree>
    <p:extLst>
      <p:ext uri="{BB962C8B-B14F-4D97-AF65-F5344CB8AC3E}">
        <p14:creationId xmlns:p14="http://schemas.microsoft.com/office/powerpoint/2010/main" val="1261639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The judicial review is the main tool that enabled the judiciary to acquire its leading institutional role in the US legal system, since </a:t>
            </a:r>
            <a:r>
              <a:rPr lang="en-GB" sz="2800" i="1" dirty="0" err="1">
                <a:solidFill>
                  <a:schemeClr val="tx1"/>
                </a:solidFill>
                <a:latin typeface="Times New Roman"/>
                <a:cs typeface="Times New Roman"/>
              </a:rPr>
              <a:t>Marbury</a:t>
            </a:r>
            <a:r>
              <a:rPr lang="en-GB" sz="2800" i="1" dirty="0">
                <a:solidFill>
                  <a:schemeClr val="tx1"/>
                </a:solidFill>
                <a:latin typeface="Times New Roman"/>
                <a:cs typeface="Times New Roman"/>
              </a:rPr>
              <a:t> v. Madison</a:t>
            </a:r>
            <a:r>
              <a:rPr lang="en-GB" sz="2800" dirty="0">
                <a:solidFill>
                  <a:schemeClr val="tx1"/>
                </a:solidFill>
                <a:latin typeface="Times New Roman"/>
                <a:cs typeface="Times New Roman"/>
              </a:rPr>
              <a:t>.</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Basically every judge is entitled to check the compliance of statutes or administrative acts with the Constitution. In case of non-compliance, the single courts are entitled to disregard the statute or act. Only the Supreme Court, though, has the power to declare the act unconstitutional.</a:t>
            </a:r>
          </a:p>
          <a:p>
            <a:pPr marL="45720" indent="0" algn="just">
              <a:lnSpc>
                <a:spcPct val="120000"/>
              </a:lnSpc>
              <a:spcBef>
                <a:spcPts val="0"/>
              </a:spcBef>
              <a:buNone/>
            </a:pPr>
            <a:endParaRPr lang="en-GB" sz="28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Constitution</a:t>
            </a:r>
            <a:r>
              <a:rPr lang="it-IT" sz="2400" b="1" dirty="0"/>
              <a:t> and the </a:t>
            </a:r>
            <a:r>
              <a:rPr lang="it-IT" sz="2400" b="1" dirty="0" err="1"/>
              <a:t>judicial</a:t>
            </a:r>
            <a:r>
              <a:rPr lang="it-IT" sz="2400" b="1" dirty="0"/>
              <a:t> review</a:t>
            </a:r>
          </a:p>
        </p:txBody>
      </p:sp>
    </p:spTree>
    <p:extLst>
      <p:ext uri="{BB962C8B-B14F-4D97-AF65-F5344CB8AC3E}">
        <p14:creationId xmlns:p14="http://schemas.microsoft.com/office/powerpoint/2010/main" val="3561251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700" dirty="0">
                <a:solidFill>
                  <a:schemeClr val="tx1"/>
                </a:solidFill>
                <a:latin typeface="Times New Roman"/>
                <a:cs typeface="Times New Roman"/>
              </a:rPr>
              <a:t>The up-taking of the Supreme Court role is linked to the character of Chief Justice Marshall.</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dirty="0">
                <a:solidFill>
                  <a:schemeClr val="tx1"/>
                </a:solidFill>
                <a:latin typeface="Times New Roman"/>
                <a:cs typeface="Times New Roman"/>
              </a:rPr>
              <a:t>With </a:t>
            </a:r>
            <a:r>
              <a:rPr lang="en-GB" sz="2700" i="1" dirty="0" err="1">
                <a:solidFill>
                  <a:schemeClr val="tx1"/>
                </a:solidFill>
                <a:latin typeface="Times New Roman"/>
                <a:cs typeface="Times New Roman"/>
              </a:rPr>
              <a:t>Marbury</a:t>
            </a:r>
            <a:r>
              <a:rPr lang="en-GB" sz="2700" i="1" dirty="0">
                <a:solidFill>
                  <a:schemeClr val="tx1"/>
                </a:solidFill>
                <a:latin typeface="Times New Roman"/>
                <a:cs typeface="Times New Roman"/>
              </a:rPr>
              <a:t> v. Madison </a:t>
            </a:r>
            <a:r>
              <a:rPr lang="en-GB" sz="2700" dirty="0">
                <a:solidFill>
                  <a:schemeClr val="tx1"/>
                </a:solidFill>
                <a:latin typeface="Times New Roman"/>
                <a:cs typeface="Times New Roman"/>
              </a:rPr>
              <a:t>he held that the Supreme Court was entitled to review the compliance of federal statutes with the federal Constitution.</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dirty="0">
                <a:solidFill>
                  <a:schemeClr val="tx1"/>
                </a:solidFill>
                <a:latin typeface="Times New Roman"/>
                <a:cs typeface="Times New Roman"/>
              </a:rPr>
              <a:t>He held that the Supreme Court had the power to declare State laws unconstitutional and overturn state courts decisions.</a:t>
            </a:r>
          </a:p>
          <a:p>
            <a:pPr marL="45720" indent="0" algn="just">
              <a:lnSpc>
                <a:spcPct val="120000"/>
              </a:lnSpc>
              <a:spcBef>
                <a:spcPts val="0"/>
              </a:spcBef>
              <a:buNone/>
            </a:pPr>
            <a:endParaRPr lang="en-GB" sz="28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Constitution</a:t>
            </a:r>
            <a:r>
              <a:rPr lang="it-IT" sz="2400" b="1" dirty="0"/>
              <a:t> and the </a:t>
            </a:r>
            <a:r>
              <a:rPr lang="it-IT" sz="2400" b="1" dirty="0" err="1"/>
              <a:t>judicial</a:t>
            </a:r>
            <a:r>
              <a:rPr lang="it-IT" sz="2400" b="1" dirty="0"/>
              <a:t> review</a:t>
            </a:r>
          </a:p>
        </p:txBody>
      </p:sp>
    </p:spTree>
    <p:extLst>
      <p:ext uri="{BB962C8B-B14F-4D97-AF65-F5344CB8AC3E}">
        <p14:creationId xmlns:p14="http://schemas.microsoft.com/office/powerpoint/2010/main" val="839391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A remarkable invention by Marshall was the ‘opinion of the court’, which gives Chief Justices a great power, as he commits him the choice of the justice who will speak in the name of the Court as a whole.</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One voice (unanimity or majority) and one holding. Dissenting opinions existed, but were looked at suspiciously as they are a hint of a possible fragmentation of the Court’s unity.</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Constitution</a:t>
            </a:r>
            <a:r>
              <a:rPr lang="it-IT" sz="2400" b="1" dirty="0"/>
              <a:t> and the </a:t>
            </a:r>
            <a:r>
              <a:rPr lang="it-IT" sz="2400" b="1" dirty="0" err="1"/>
              <a:t>judicial</a:t>
            </a:r>
            <a:r>
              <a:rPr lang="it-IT" sz="2400" b="1" dirty="0"/>
              <a:t> review</a:t>
            </a:r>
          </a:p>
        </p:txBody>
      </p:sp>
    </p:spTree>
    <p:extLst>
      <p:ext uri="{BB962C8B-B14F-4D97-AF65-F5344CB8AC3E}">
        <p14:creationId xmlns:p14="http://schemas.microsoft.com/office/powerpoint/2010/main" val="2533724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Structure of the Constitution</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7 original articles that show the conflict between federalist ideas, willing to build a unitary State, and the fear that a firm union would kill the rights, powers and sovereignty of the single States.</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The key principle was Montesquieu’s separation of powers.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Constitution</a:t>
            </a:r>
            <a:r>
              <a:rPr lang="it-IT" sz="2400" b="1" dirty="0"/>
              <a:t> and the </a:t>
            </a:r>
            <a:r>
              <a:rPr lang="it-IT" sz="2400" b="1" dirty="0" err="1"/>
              <a:t>judicial</a:t>
            </a:r>
            <a:r>
              <a:rPr lang="it-IT" sz="2400" b="1" dirty="0"/>
              <a:t> review</a:t>
            </a:r>
          </a:p>
        </p:txBody>
      </p:sp>
    </p:spTree>
    <p:extLst>
      <p:ext uri="{BB962C8B-B14F-4D97-AF65-F5344CB8AC3E}">
        <p14:creationId xmlns:p14="http://schemas.microsoft.com/office/powerpoint/2010/main" val="1845453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800" b="1" dirty="0">
              <a:solidFill>
                <a:schemeClr val="tx1"/>
              </a:solidFill>
              <a:latin typeface="Times New Roman"/>
              <a:cs typeface="Times New Roman"/>
            </a:endParaRPr>
          </a:p>
          <a:p>
            <a:pPr marL="45720" indent="0" algn="just">
              <a:lnSpc>
                <a:spcPct val="120000"/>
              </a:lnSpc>
              <a:spcBef>
                <a:spcPts val="0"/>
              </a:spcBef>
              <a:buNone/>
            </a:pPr>
            <a:r>
              <a:rPr lang="en-GB" sz="2800" b="1" dirty="0">
                <a:solidFill>
                  <a:schemeClr val="tx1"/>
                </a:solidFill>
                <a:latin typeface="Times New Roman"/>
                <a:cs typeface="Times New Roman"/>
              </a:rPr>
              <a:t>Arts 1,2,3: </a:t>
            </a:r>
            <a:r>
              <a:rPr lang="en-GB" sz="2800" dirty="0">
                <a:solidFill>
                  <a:schemeClr val="tx1"/>
                </a:solidFill>
                <a:latin typeface="Times New Roman"/>
                <a:cs typeface="Times New Roman"/>
              </a:rPr>
              <a:t>organisational provisions and some provisions on individual rights: e.g. prohibition of </a:t>
            </a:r>
            <a:r>
              <a:rPr lang="en-GB" sz="2800" i="1" dirty="0">
                <a:solidFill>
                  <a:schemeClr val="tx1"/>
                </a:solidFill>
                <a:latin typeface="Times New Roman"/>
                <a:cs typeface="Times New Roman"/>
              </a:rPr>
              <a:t>ex post facto</a:t>
            </a:r>
            <a:r>
              <a:rPr lang="en-GB" sz="2800" dirty="0">
                <a:solidFill>
                  <a:schemeClr val="tx1"/>
                </a:solidFill>
                <a:latin typeface="Times New Roman"/>
                <a:cs typeface="Times New Roman"/>
              </a:rPr>
              <a:t> laws; right to a trial by jury and to natural judge.</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b="1" dirty="0">
                <a:solidFill>
                  <a:schemeClr val="tx1"/>
                </a:solidFill>
                <a:latin typeface="Times New Roman"/>
                <a:cs typeface="Times New Roman"/>
              </a:rPr>
              <a:t>Art 6: ‘Supremacy clause’: </a:t>
            </a:r>
            <a:r>
              <a:rPr lang="en-GB" sz="2800" dirty="0">
                <a:solidFill>
                  <a:schemeClr val="tx1"/>
                </a:solidFill>
                <a:latin typeface="Times New Roman"/>
                <a:cs typeface="Times New Roman"/>
              </a:rPr>
              <a:t>the Constitution shall be the supreme law of the land. Constitutional pyramid with the Supreme Court (and its overruling power) on top.</a:t>
            </a:r>
          </a:p>
          <a:p>
            <a:pPr marL="45720" indent="0" algn="just">
              <a:lnSpc>
                <a:spcPct val="120000"/>
              </a:lnSpc>
              <a:spcBef>
                <a:spcPts val="0"/>
              </a:spcBef>
              <a:buNone/>
            </a:pPr>
            <a:endParaRPr lang="en-GB" sz="28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Constitution</a:t>
            </a:r>
            <a:r>
              <a:rPr lang="it-IT" sz="2400" b="1" dirty="0"/>
              <a:t> and the </a:t>
            </a:r>
            <a:r>
              <a:rPr lang="it-IT" sz="2400" b="1" dirty="0" err="1"/>
              <a:t>judicial</a:t>
            </a:r>
            <a:r>
              <a:rPr lang="it-IT" sz="2400" b="1" dirty="0"/>
              <a:t> review</a:t>
            </a:r>
          </a:p>
        </p:txBody>
      </p:sp>
    </p:spTree>
    <p:extLst>
      <p:ext uri="{BB962C8B-B14F-4D97-AF65-F5344CB8AC3E}">
        <p14:creationId xmlns:p14="http://schemas.microsoft.com/office/powerpoint/2010/main" val="4015766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600" dirty="0">
                <a:solidFill>
                  <a:schemeClr val="tx1"/>
                </a:solidFill>
                <a:latin typeface="Times New Roman"/>
                <a:cs typeface="Times New Roman"/>
              </a:rPr>
              <a:t>Amendments coming from the Bill of Rights (1791): while the English Bill of Rights, enacted under the Stuarts, basically contained political rights (together with some individual rights like the one against cruel and unusual punishment), the American one was focused on individual rights.</a:t>
            </a:r>
          </a:p>
          <a:p>
            <a:pPr marL="45720" indent="0" algn="just">
              <a:lnSpc>
                <a:spcPct val="120000"/>
              </a:lnSpc>
              <a:spcBef>
                <a:spcPts val="0"/>
              </a:spcBef>
              <a:buNone/>
            </a:pPr>
            <a:endParaRPr lang="en-GB" sz="2600" dirty="0">
              <a:solidFill>
                <a:schemeClr val="tx1"/>
              </a:solidFill>
              <a:latin typeface="Times New Roman"/>
              <a:cs typeface="Times New Roman"/>
            </a:endParaRPr>
          </a:p>
          <a:p>
            <a:pPr marL="45720" indent="0" algn="just">
              <a:lnSpc>
                <a:spcPct val="120000"/>
              </a:lnSpc>
              <a:spcBef>
                <a:spcPts val="0"/>
              </a:spcBef>
              <a:buNone/>
            </a:pPr>
            <a:r>
              <a:rPr lang="en-GB" sz="2600" dirty="0">
                <a:solidFill>
                  <a:schemeClr val="tx1"/>
                </a:solidFill>
                <a:latin typeface="Times New Roman"/>
                <a:cs typeface="Times New Roman"/>
              </a:rPr>
              <a:t>The American Bill of Rights was influenced by natural law and Enlightenment ideas. The list of rights was typical and prevalent.</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Constitution</a:t>
            </a:r>
            <a:r>
              <a:rPr lang="it-IT" sz="2400" b="1" dirty="0"/>
              <a:t> and the </a:t>
            </a:r>
            <a:r>
              <a:rPr lang="it-IT" sz="2400" b="1" dirty="0" err="1"/>
              <a:t>judicial</a:t>
            </a:r>
            <a:r>
              <a:rPr lang="it-IT" sz="2400" b="1" dirty="0"/>
              <a:t> review</a:t>
            </a:r>
          </a:p>
        </p:txBody>
      </p:sp>
    </p:spTree>
    <p:extLst>
      <p:ext uri="{BB962C8B-B14F-4D97-AF65-F5344CB8AC3E}">
        <p14:creationId xmlns:p14="http://schemas.microsoft.com/office/powerpoint/2010/main" val="1023345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700" b="1" dirty="0">
                <a:solidFill>
                  <a:schemeClr val="tx1"/>
                </a:solidFill>
                <a:latin typeface="Times New Roman"/>
                <a:cs typeface="Times New Roman"/>
              </a:rPr>
              <a:t>First Amendment: </a:t>
            </a:r>
            <a:r>
              <a:rPr lang="en-GB" sz="2700" dirty="0">
                <a:solidFill>
                  <a:schemeClr val="tx1"/>
                </a:solidFill>
                <a:latin typeface="Times New Roman"/>
                <a:cs typeface="Times New Roman"/>
              </a:rPr>
              <a:t>establishment clause. Freedom of religion, speech, press, assembly and petition to the government.</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b="1" dirty="0">
                <a:solidFill>
                  <a:schemeClr val="tx1"/>
                </a:solidFill>
                <a:latin typeface="Times New Roman"/>
                <a:cs typeface="Times New Roman"/>
              </a:rPr>
              <a:t>Fourth Amendment: </a:t>
            </a:r>
            <a:r>
              <a:rPr lang="en-GB" sz="2700" dirty="0">
                <a:solidFill>
                  <a:schemeClr val="tx1"/>
                </a:solidFill>
                <a:latin typeface="Times New Roman"/>
                <a:cs typeface="Times New Roman"/>
              </a:rPr>
              <a:t>prohibition of unreasonable searches and seizures. Procedural rights.</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b="1" dirty="0">
                <a:solidFill>
                  <a:schemeClr val="tx1"/>
                </a:solidFill>
                <a:latin typeface="Times New Roman"/>
                <a:cs typeface="Times New Roman"/>
              </a:rPr>
              <a:t>Fifth Amendment:</a:t>
            </a:r>
            <a:r>
              <a:rPr lang="en-GB" sz="2700" dirty="0">
                <a:solidFill>
                  <a:schemeClr val="tx1"/>
                </a:solidFill>
                <a:latin typeface="Times New Roman"/>
                <a:cs typeface="Times New Roman"/>
              </a:rPr>
              <a:t> right to a Grand Jury; double jeopardy prohibition; </a:t>
            </a:r>
            <a:r>
              <a:rPr lang="en-GB" sz="2700" i="1" dirty="0">
                <a:solidFill>
                  <a:schemeClr val="tx1"/>
                </a:solidFill>
                <a:latin typeface="Times New Roman"/>
                <a:cs typeface="Times New Roman"/>
              </a:rPr>
              <a:t>nemo </a:t>
            </a:r>
            <a:r>
              <a:rPr lang="en-GB" sz="2700" i="1" dirty="0" err="1">
                <a:solidFill>
                  <a:schemeClr val="tx1"/>
                </a:solidFill>
                <a:latin typeface="Times New Roman"/>
                <a:cs typeface="Times New Roman"/>
              </a:rPr>
              <a:t>tenetur</a:t>
            </a:r>
            <a:r>
              <a:rPr lang="en-GB" sz="2700" i="1" dirty="0">
                <a:solidFill>
                  <a:schemeClr val="tx1"/>
                </a:solidFill>
                <a:latin typeface="Times New Roman"/>
                <a:cs typeface="Times New Roman"/>
              </a:rPr>
              <a:t> se </a:t>
            </a:r>
            <a:r>
              <a:rPr lang="en-GB" sz="2700" i="1" dirty="0" err="1">
                <a:solidFill>
                  <a:schemeClr val="tx1"/>
                </a:solidFill>
                <a:latin typeface="Times New Roman"/>
                <a:cs typeface="Times New Roman"/>
              </a:rPr>
              <a:t>detegere</a:t>
            </a:r>
            <a:r>
              <a:rPr lang="en-GB" sz="2700" dirty="0">
                <a:solidFill>
                  <a:schemeClr val="tx1"/>
                </a:solidFill>
                <a:latin typeface="Times New Roman"/>
                <a:cs typeface="Times New Roman"/>
              </a:rPr>
              <a:t>; due process and just compensation clause.</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Constitution</a:t>
            </a:r>
            <a:r>
              <a:rPr lang="it-IT" sz="2400" b="1" dirty="0"/>
              <a:t> and the </a:t>
            </a:r>
            <a:r>
              <a:rPr lang="it-IT" sz="2400" b="1" dirty="0" err="1"/>
              <a:t>judicial</a:t>
            </a:r>
            <a:r>
              <a:rPr lang="it-IT" sz="2400" b="1" dirty="0"/>
              <a:t> review</a:t>
            </a:r>
          </a:p>
        </p:txBody>
      </p:sp>
    </p:spTree>
    <p:extLst>
      <p:ext uri="{BB962C8B-B14F-4D97-AF65-F5344CB8AC3E}">
        <p14:creationId xmlns:p14="http://schemas.microsoft.com/office/powerpoint/2010/main" val="2057405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Procedural due process:</a:t>
            </a:r>
            <a:r>
              <a:rPr lang="en-GB" sz="2800" dirty="0">
                <a:solidFill>
                  <a:schemeClr val="tx1"/>
                </a:solidFill>
                <a:latin typeface="Times New Roman"/>
                <a:cs typeface="Times New Roman"/>
              </a:rPr>
              <a:t> right to a fair trial; freedom, life and property cannot be infringed without formal guarantees, among witch the right to equality of arms an to a trial by jury.</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b="1" dirty="0">
                <a:solidFill>
                  <a:schemeClr val="tx1"/>
                </a:solidFill>
                <a:latin typeface="Times New Roman"/>
                <a:cs typeface="Times New Roman"/>
              </a:rPr>
              <a:t>Substantive due process: </a:t>
            </a:r>
            <a:r>
              <a:rPr lang="en-GB" sz="2800" dirty="0">
                <a:solidFill>
                  <a:schemeClr val="tx1"/>
                </a:solidFill>
                <a:latin typeface="Times New Roman"/>
                <a:cs typeface="Times New Roman"/>
              </a:rPr>
              <a:t>void for vagueness clause; culpability; freedom of contract</a:t>
            </a:r>
            <a:r>
              <a:rPr lang="mr-IN" sz="2800" dirty="0">
                <a:solidFill>
                  <a:schemeClr val="tx1"/>
                </a:solidFill>
                <a:latin typeface="Times New Roman"/>
                <a:cs typeface="Times New Roman"/>
              </a:rPr>
              <a:t>…</a:t>
            </a:r>
            <a:r>
              <a:rPr lang="it-IT" sz="2800" dirty="0">
                <a:solidFill>
                  <a:schemeClr val="tx1"/>
                </a:solidFill>
                <a:latin typeface="Times New Roman"/>
                <a:cs typeface="Times New Roman"/>
              </a:rPr>
              <a:t> </a:t>
            </a:r>
            <a:r>
              <a:rPr lang="en-GB" sz="2800" dirty="0">
                <a:solidFill>
                  <a:schemeClr val="tx1"/>
                </a:solidFill>
                <a:latin typeface="Times New Roman"/>
                <a:cs typeface="Times New Roman"/>
              </a:rPr>
              <a:t>(see how the latter hindered the enforcement of </a:t>
            </a:r>
            <a:r>
              <a:rPr lang="en-GB" sz="2800" dirty="0" err="1">
                <a:solidFill>
                  <a:schemeClr val="tx1"/>
                </a:solidFill>
                <a:latin typeface="Times New Roman"/>
                <a:cs typeface="Times New Roman"/>
              </a:rPr>
              <a:t>Roosvelt’s</a:t>
            </a:r>
            <a:r>
              <a:rPr lang="en-GB" sz="2800" dirty="0">
                <a:solidFill>
                  <a:schemeClr val="tx1"/>
                </a:solidFill>
                <a:latin typeface="Times New Roman"/>
                <a:cs typeface="Times New Roman"/>
              </a:rPr>
              <a:t> New </a:t>
            </a:r>
            <a:r>
              <a:rPr lang="en-GB" sz="2800" dirty="0" err="1">
                <a:solidFill>
                  <a:schemeClr val="tx1"/>
                </a:solidFill>
                <a:latin typeface="Times New Roman"/>
                <a:cs typeface="Times New Roman"/>
              </a:rPr>
              <a:t>Deel</a:t>
            </a:r>
            <a:r>
              <a:rPr lang="en-GB" sz="2800" dirty="0">
                <a:solidFill>
                  <a:schemeClr val="tx1"/>
                </a:solidFill>
                <a:latin typeface="Times New Roman"/>
                <a:cs typeface="Times New Roman"/>
              </a:rPr>
              <a:t> policies on </a:t>
            </a:r>
            <a:r>
              <a:rPr lang="en-GB" sz="2800" dirty="0" err="1">
                <a:solidFill>
                  <a:schemeClr val="tx1"/>
                </a:solidFill>
                <a:latin typeface="Times New Roman"/>
                <a:cs typeface="Times New Roman"/>
              </a:rPr>
              <a:t>labor</a:t>
            </a:r>
            <a:r>
              <a:rPr lang="en-GB" sz="2800" dirty="0">
                <a:solidFill>
                  <a:schemeClr val="tx1"/>
                </a:solidFill>
                <a:latin typeface="Times New Roman"/>
                <a:cs typeface="Times New Roman"/>
              </a:rPr>
              <a:t> law).</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Constitution</a:t>
            </a:r>
            <a:r>
              <a:rPr lang="it-IT" sz="2400" b="1" dirty="0"/>
              <a:t> and the </a:t>
            </a:r>
            <a:r>
              <a:rPr lang="it-IT" sz="2400" b="1" dirty="0" err="1"/>
              <a:t>judicial</a:t>
            </a:r>
            <a:r>
              <a:rPr lang="it-IT" sz="2400" b="1" dirty="0"/>
              <a:t> review</a:t>
            </a:r>
          </a:p>
        </p:txBody>
      </p:sp>
    </p:spTree>
    <p:extLst>
      <p:ext uri="{BB962C8B-B14F-4D97-AF65-F5344CB8AC3E}">
        <p14:creationId xmlns:p14="http://schemas.microsoft.com/office/powerpoint/2010/main" val="2249927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800" b="1" dirty="0">
              <a:solidFill>
                <a:schemeClr val="tx1"/>
              </a:solidFill>
              <a:latin typeface="Times New Roman"/>
              <a:cs typeface="Times New Roman"/>
            </a:endParaRPr>
          </a:p>
          <a:p>
            <a:pPr marL="45720" indent="0" algn="just">
              <a:lnSpc>
                <a:spcPct val="120000"/>
              </a:lnSpc>
              <a:spcBef>
                <a:spcPts val="0"/>
              </a:spcBef>
              <a:buNone/>
            </a:pPr>
            <a:r>
              <a:rPr lang="en-GB" sz="2800" b="1" dirty="0">
                <a:solidFill>
                  <a:schemeClr val="tx1"/>
                </a:solidFill>
                <a:latin typeface="Times New Roman"/>
                <a:cs typeface="Times New Roman"/>
              </a:rPr>
              <a:t>IX Amendment: </a:t>
            </a:r>
            <a:r>
              <a:rPr lang="en-GB" sz="2800" dirty="0">
                <a:solidFill>
                  <a:schemeClr val="tx1"/>
                </a:solidFill>
                <a:latin typeface="Times New Roman"/>
                <a:cs typeface="Times New Roman"/>
              </a:rPr>
              <a:t>The list of rights contained in the Constitution cannot be interpreted as to exclude or limit other rights. </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b="1" dirty="0">
                <a:solidFill>
                  <a:schemeClr val="tx1"/>
                </a:solidFill>
                <a:latin typeface="Times New Roman"/>
                <a:cs typeface="Times New Roman"/>
              </a:rPr>
              <a:t>X Amendment: </a:t>
            </a:r>
            <a:r>
              <a:rPr lang="en-GB" sz="2800" dirty="0">
                <a:solidFill>
                  <a:schemeClr val="tx1"/>
                </a:solidFill>
                <a:latin typeface="Times New Roman"/>
                <a:cs typeface="Times New Roman"/>
              </a:rPr>
              <a:t>the powers that are not expressly awarded by the Constitution to the Union keep un belonging to the States.</a:t>
            </a:r>
          </a:p>
          <a:p>
            <a:pPr marL="45720" indent="0" algn="just">
              <a:lnSpc>
                <a:spcPct val="120000"/>
              </a:lnSpc>
              <a:spcBef>
                <a:spcPts val="0"/>
              </a:spcBef>
              <a:buNone/>
            </a:pPr>
            <a:endParaRPr lang="en-GB" sz="28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Constitution</a:t>
            </a:r>
            <a:r>
              <a:rPr lang="it-IT" sz="2400" b="1" dirty="0"/>
              <a:t> and the </a:t>
            </a:r>
            <a:r>
              <a:rPr lang="it-IT" sz="2400" b="1" dirty="0" err="1"/>
              <a:t>judicial</a:t>
            </a:r>
            <a:r>
              <a:rPr lang="it-IT" sz="2400" b="1" dirty="0"/>
              <a:t> review</a:t>
            </a:r>
          </a:p>
        </p:txBody>
      </p:sp>
    </p:spTree>
    <p:extLst>
      <p:ext uri="{BB962C8B-B14F-4D97-AF65-F5344CB8AC3E}">
        <p14:creationId xmlns:p14="http://schemas.microsoft.com/office/powerpoint/2010/main" val="2393789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The system is based on a separation between the competence of the States and the competence of the Federation, the borders of which, though, are not always well defined.</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According to the X Amendment, the powers that are not expressly delegated to the Constitution (i.e. the Federation) and are not precluded to the States, are reserved to these latter or to the People.</a:t>
            </a:r>
          </a:p>
          <a:p>
            <a:pPr marL="45720" indent="0" algn="just">
              <a:lnSpc>
                <a:spcPct val="120000"/>
              </a:lnSpc>
              <a:spcBef>
                <a:spcPts val="0"/>
              </a:spcBef>
              <a:buNone/>
            </a:pPr>
            <a:endParaRPr lang="en-GB" sz="28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federal</a:t>
            </a:r>
            <a:r>
              <a:rPr lang="it-IT" sz="2400" b="1" dirty="0"/>
              <a:t> system</a:t>
            </a:r>
          </a:p>
        </p:txBody>
      </p:sp>
    </p:spTree>
    <p:extLst>
      <p:ext uri="{BB962C8B-B14F-4D97-AF65-F5344CB8AC3E}">
        <p14:creationId xmlns:p14="http://schemas.microsoft.com/office/powerpoint/2010/main" val="4291671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a:t>
            </a:r>
            <a:r>
              <a:rPr lang="it-IT" dirty="0" err="1"/>
              <a:t>Nord-American</a:t>
            </a:r>
            <a:r>
              <a:rPr lang="it-IT" dirty="0"/>
              <a:t> Common </a:t>
            </a:r>
            <a:r>
              <a:rPr lang="it-IT" dirty="0" err="1"/>
              <a:t>Law</a:t>
            </a:r>
            <a:endParaRPr lang="it-IT" dirty="0"/>
          </a:p>
        </p:txBody>
      </p:sp>
      <p:sp>
        <p:nvSpPr>
          <p:cNvPr id="3" name="Segnaposto testo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553497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Generally speaking, private law matters fall within the competence of States.</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Art III of the Constitution provides the ‘diversity jurisdiction’ clause, according to which Federal Courts are competent to settle disputes between citizens from different States. On of the most thorny questions is what law should they apply in deciding such cases (see below).</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federal</a:t>
            </a:r>
            <a:r>
              <a:rPr lang="it-IT" sz="2400" b="1" dirty="0"/>
              <a:t> system</a:t>
            </a:r>
          </a:p>
        </p:txBody>
      </p:sp>
    </p:spTree>
    <p:extLst>
      <p:ext uri="{BB962C8B-B14F-4D97-AF65-F5344CB8AC3E}">
        <p14:creationId xmlns:p14="http://schemas.microsoft.com/office/powerpoint/2010/main" val="2466505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According to the combination between the XIV Amendment and the Bill of Rights, no State shall enact or apply any law as to deprive US citizens of the privileges and immunities provided at the Constitutional level.</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Nowadays almost all the rights acknowledged by the Bill are protected against States at the Federal level.</a:t>
            </a:r>
          </a:p>
          <a:p>
            <a:pPr marL="45720" indent="0" algn="just">
              <a:lnSpc>
                <a:spcPct val="120000"/>
              </a:lnSpc>
              <a:spcBef>
                <a:spcPts val="0"/>
              </a:spcBef>
              <a:buNone/>
            </a:pPr>
            <a:endParaRPr lang="en-GB" sz="28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federal</a:t>
            </a:r>
            <a:r>
              <a:rPr lang="it-IT" sz="2400" b="1" dirty="0"/>
              <a:t> system</a:t>
            </a:r>
          </a:p>
        </p:txBody>
      </p:sp>
    </p:spTree>
    <p:extLst>
      <p:ext uri="{BB962C8B-B14F-4D97-AF65-F5344CB8AC3E}">
        <p14:creationId xmlns:p14="http://schemas.microsoft.com/office/powerpoint/2010/main" val="3037917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Federal law, though, plays a gap-filling role: it is as if the Congress (i.e. the federal legislator) acts on the background of the corpus juris of the single States, like the legislator acts on that common law which applies unless derogated from by statutes.</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For instance, Federal courts can acknowledge a certain right and leave the remedy to the States or the opposite.</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federal</a:t>
            </a:r>
            <a:r>
              <a:rPr lang="it-IT" sz="2400" b="1" dirty="0"/>
              <a:t> system</a:t>
            </a:r>
          </a:p>
        </p:txBody>
      </p:sp>
    </p:spTree>
    <p:extLst>
      <p:ext uri="{BB962C8B-B14F-4D97-AF65-F5344CB8AC3E}">
        <p14:creationId xmlns:p14="http://schemas.microsoft.com/office/powerpoint/2010/main" val="3359459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800" b="1" dirty="0">
              <a:solidFill>
                <a:schemeClr val="tx1"/>
              </a:solidFill>
              <a:latin typeface="Times New Roman"/>
              <a:cs typeface="Times New Roman"/>
            </a:endParaRPr>
          </a:p>
          <a:p>
            <a:pPr marL="45720" indent="0" algn="just">
              <a:lnSpc>
                <a:spcPct val="120000"/>
              </a:lnSpc>
              <a:spcBef>
                <a:spcPts val="0"/>
              </a:spcBef>
              <a:buNone/>
            </a:pPr>
            <a:r>
              <a:rPr lang="en-GB" sz="2800" b="1" dirty="0">
                <a:solidFill>
                  <a:schemeClr val="tx1"/>
                </a:solidFill>
                <a:latin typeface="Times New Roman"/>
                <a:cs typeface="Times New Roman"/>
              </a:rPr>
              <a:t>Competence of federal courts: </a:t>
            </a:r>
            <a:r>
              <a:rPr lang="en-GB" sz="2800" dirty="0">
                <a:solidFill>
                  <a:schemeClr val="tx1"/>
                </a:solidFill>
                <a:latin typeface="Times New Roman"/>
                <a:cs typeface="Times New Roman"/>
              </a:rPr>
              <a:t>in principle, the State and the federal level are parallel, i.e. whatever issue of state or federal law can be decided by state or federal courts.</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But federal courts can be addressed only in ‘diversity of jurisdiction’ or for a ‘federal question’.</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federal</a:t>
            </a:r>
            <a:r>
              <a:rPr lang="it-IT" sz="2400" b="1" dirty="0"/>
              <a:t> system</a:t>
            </a:r>
          </a:p>
        </p:txBody>
      </p:sp>
    </p:spTree>
    <p:extLst>
      <p:ext uri="{BB962C8B-B14F-4D97-AF65-F5344CB8AC3E}">
        <p14:creationId xmlns:p14="http://schemas.microsoft.com/office/powerpoint/2010/main" val="2310410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800" b="1" dirty="0">
              <a:solidFill>
                <a:schemeClr val="tx1"/>
              </a:solidFill>
              <a:latin typeface="Times New Roman"/>
              <a:cs typeface="Times New Roman"/>
            </a:endParaRPr>
          </a:p>
          <a:p>
            <a:pPr marL="45720" indent="0" algn="just">
              <a:lnSpc>
                <a:spcPct val="120000"/>
              </a:lnSpc>
              <a:spcBef>
                <a:spcPts val="0"/>
              </a:spcBef>
              <a:buNone/>
            </a:pPr>
            <a:r>
              <a:rPr lang="en-GB" sz="2800" b="1" dirty="0">
                <a:solidFill>
                  <a:schemeClr val="tx1"/>
                </a:solidFill>
                <a:latin typeface="Times New Roman"/>
                <a:cs typeface="Times New Roman"/>
              </a:rPr>
              <a:t>Diversity of jurisdiction: </a:t>
            </a:r>
            <a:r>
              <a:rPr lang="en-GB" sz="2800" dirty="0">
                <a:solidFill>
                  <a:schemeClr val="tx1"/>
                </a:solidFill>
                <a:latin typeface="Times New Roman"/>
                <a:cs typeface="Times New Roman"/>
              </a:rPr>
              <a:t>disputes between citizens from different States.</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b="1" dirty="0">
                <a:solidFill>
                  <a:schemeClr val="tx1"/>
                </a:solidFill>
                <a:latin typeface="Times New Roman"/>
                <a:cs typeface="Times New Roman"/>
              </a:rPr>
              <a:t>Federal questions:</a:t>
            </a:r>
            <a:r>
              <a:rPr lang="en-GB" sz="2800" dirty="0">
                <a:solidFill>
                  <a:schemeClr val="tx1"/>
                </a:solidFill>
                <a:latin typeface="Times New Roman"/>
                <a:cs typeface="Times New Roman"/>
              </a:rPr>
              <a:t> disputes concerning also (but not only) matters that fall within the competence of the federal level.</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The problem is again which law should be applied.</a:t>
            </a:r>
          </a:p>
          <a:p>
            <a:pPr marL="45720" indent="0" algn="just">
              <a:lnSpc>
                <a:spcPct val="120000"/>
              </a:lnSpc>
              <a:spcBef>
                <a:spcPts val="0"/>
              </a:spcBef>
              <a:buNone/>
            </a:pPr>
            <a:endParaRPr lang="en-GB" sz="2800" b="1"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federal</a:t>
            </a:r>
            <a:r>
              <a:rPr lang="it-IT" sz="2400" b="1" dirty="0"/>
              <a:t> system</a:t>
            </a:r>
          </a:p>
        </p:txBody>
      </p:sp>
    </p:spTree>
    <p:extLst>
      <p:ext uri="{BB962C8B-B14F-4D97-AF65-F5344CB8AC3E}">
        <p14:creationId xmlns:p14="http://schemas.microsoft.com/office/powerpoint/2010/main" val="26173543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800" b="1" dirty="0">
              <a:solidFill>
                <a:schemeClr val="tx1"/>
              </a:solidFill>
              <a:latin typeface="Times New Roman"/>
              <a:cs typeface="Times New Roman"/>
            </a:endParaRPr>
          </a:p>
          <a:p>
            <a:pPr marL="45720" indent="0" algn="just">
              <a:lnSpc>
                <a:spcPct val="120000"/>
              </a:lnSpc>
              <a:spcBef>
                <a:spcPts val="0"/>
              </a:spcBef>
              <a:buNone/>
            </a:pPr>
            <a:r>
              <a:rPr lang="en-GB" sz="2800" b="1" dirty="0">
                <a:solidFill>
                  <a:schemeClr val="tx1"/>
                </a:solidFill>
                <a:latin typeface="Times New Roman"/>
                <a:cs typeface="Times New Roman"/>
              </a:rPr>
              <a:t>Hierarchy:</a:t>
            </a:r>
            <a:r>
              <a:rPr lang="en-GB" sz="2800" dirty="0">
                <a:solidFill>
                  <a:schemeClr val="tx1"/>
                </a:solidFill>
                <a:latin typeface="Times New Roman"/>
                <a:cs typeface="Times New Roman"/>
              </a:rPr>
              <a:t> at the top of the pyramid stands the Federal Supreme Court, who is the last instance both for state level questions in ‘diversity jurisdiction’ and for ‘federal questions’.</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Also state courts can address the Supreme Court, but only for the alleged violation of federal principles and rights, regardless if provided by the Constitution.</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federal</a:t>
            </a:r>
            <a:r>
              <a:rPr lang="it-IT" sz="2400" b="1" dirty="0"/>
              <a:t> system</a:t>
            </a:r>
          </a:p>
        </p:txBody>
      </p:sp>
    </p:spTree>
    <p:extLst>
      <p:ext uri="{BB962C8B-B14F-4D97-AF65-F5344CB8AC3E}">
        <p14:creationId xmlns:p14="http://schemas.microsoft.com/office/powerpoint/2010/main" val="9864486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700" dirty="0">
                <a:solidFill>
                  <a:schemeClr val="tx1"/>
                </a:solidFill>
                <a:latin typeface="Times New Roman"/>
                <a:cs typeface="Times New Roman"/>
              </a:rPr>
              <a:t>So the competence of the Federal Supreme Court on disputes decided by state courts is limited.</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dirty="0">
                <a:solidFill>
                  <a:schemeClr val="tx1"/>
                </a:solidFill>
                <a:latin typeface="Times New Roman"/>
                <a:cs typeface="Times New Roman"/>
              </a:rPr>
              <a:t>For the disputes that do not involve the violation of federal rights and principles, state courts must resort to state supreme courts, which are the ‘normal’ 3</a:t>
            </a:r>
            <a:r>
              <a:rPr lang="en-GB" sz="2700" baseline="30000" dirty="0">
                <a:solidFill>
                  <a:schemeClr val="tx1"/>
                </a:solidFill>
                <a:latin typeface="Times New Roman"/>
                <a:cs typeface="Times New Roman"/>
              </a:rPr>
              <a:t>rd</a:t>
            </a:r>
            <a:r>
              <a:rPr lang="en-GB" sz="2700" dirty="0">
                <a:solidFill>
                  <a:schemeClr val="tx1"/>
                </a:solidFill>
                <a:latin typeface="Times New Roman"/>
                <a:cs typeface="Times New Roman"/>
              </a:rPr>
              <a:t> instance courts.</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dirty="0">
                <a:solidFill>
                  <a:schemeClr val="tx1"/>
                </a:solidFill>
                <a:latin typeface="Times New Roman"/>
                <a:cs typeface="Times New Roman"/>
              </a:rPr>
              <a:t>Thus, the creation of a single federal Supreme Court did not lead to the unification of law at a federal level.</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federal</a:t>
            </a:r>
            <a:r>
              <a:rPr lang="it-IT" sz="2400" b="1" dirty="0"/>
              <a:t> system</a:t>
            </a:r>
          </a:p>
        </p:txBody>
      </p:sp>
    </p:spTree>
    <p:extLst>
      <p:ext uri="{BB962C8B-B14F-4D97-AF65-F5344CB8AC3E}">
        <p14:creationId xmlns:p14="http://schemas.microsoft.com/office/powerpoint/2010/main" val="15724382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700" dirty="0">
                <a:solidFill>
                  <a:schemeClr val="tx1"/>
                </a:solidFill>
                <a:latin typeface="Times New Roman"/>
                <a:cs typeface="Times New Roman"/>
              </a:rPr>
              <a:t>Full dualism between state and federal courts, as they are both present in almost all states and both have at least two instances:</a:t>
            </a:r>
          </a:p>
          <a:p>
            <a:pPr marL="45720" indent="0" algn="just">
              <a:lnSpc>
                <a:spcPct val="120000"/>
              </a:lnSpc>
              <a:spcBef>
                <a:spcPts val="0"/>
              </a:spcBef>
              <a:buNone/>
            </a:pPr>
            <a:endParaRPr lang="en-GB" sz="2700" dirty="0">
              <a:solidFill>
                <a:schemeClr val="tx1"/>
              </a:solidFill>
              <a:latin typeface="Times New Roman"/>
              <a:cs typeface="Times New Roman"/>
            </a:endParaRPr>
          </a:p>
          <a:p>
            <a:pPr algn="just">
              <a:lnSpc>
                <a:spcPct val="120000"/>
              </a:lnSpc>
              <a:spcBef>
                <a:spcPts val="0"/>
              </a:spcBef>
            </a:pPr>
            <a:r>
              <a:rPr lang="en-GB" sz="2700" dirty="0">
                <a:solidFill>
                  <a:schemeClr val="tx1"/>
                </a:solidFill>
                <a:latin typeface="Times New Roman"/>
                <a:cs typeface="Times New Roman"/>
              </a:rPr>
              <a:t>Trial courts or county courts (they decide both on facts and on the merits of the dispute) + specialised courts, municipal courts and justices of the peace</a:t>
            </a:r>
          </a:p>
          <a:p>
            <a:pPr algn="just">
              <a:lnSpc>
                <a:spcPct val="120000"/>
              </a:lnSpc>
              <a:spcBef>
                <a:spcPts val="0"/>
              </a:spcBef>
            </a:pPr>
            <a:endParaRPr lang="en-GB" sz="2700" dirty="0">
              <a:solidFill>
                <a:schemeClr val="tx1"/>
              </a:solidFill>
              <a:latin typeface="Times New Roman"/>
              <a:cs typeface="Times New Roman"/>
            </a:endParaRPr>
          </a:p>
          <a:p>
            <a:pPr algn="just">
              <a:lnSpc>
                <a:spcPct val="120000"/>
              </a:lnSpc>
              <a:spcBef>
                <a:spcPts val="0"/>
              </a:spcBef>
            </a:pPr>
            <a:r>
              <a:rPr lang="en-GB" sz="2700" dirty="0">
                <a:solidFill>
                  <a:schemeClr val="tx1"/>
                </a:solidFill>
                <a:latin typeface="Times New Roman"/>
                <a:cs typeface="Times New Roman"/>
              </a:rPr>
              <a:t>Appellate courts or circuit courts (they decide only on the merits)</a:t>
            </a:r>
          </a:p>
          <a:p>
            <a:pPr marL="45720" indent="0" algn="just">
              <a:lnSpc>
                <a:spcPct val="120000"/>
              </a:lnSpc>
              <a:spcBef>
                <a:spcPts val="0"/>
              </a:spcBef>
              <a:buNone/>
            </a:pPr>
            <a:endParaRPr lang="en-GB" sz="27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courts</a:t>
            </a:r>
            <a:r>
              <a:rPr lang="it-IT" sz="2400" b="1" dirty="0"/>
              <a:t> system</a:t>
            </a:r>
          </a:p>
        </p:txBody>
      </p:sp>
    </p:spTree>
    <p:extLst>
      <p:ext uri="{BB962C8B-B14F-4D97-AF65-F5344CB8AC3E}">
        <p14:creationId xmlns:p14="http://schemas.microsoft.com/office/powerpoint/2010/main" val="1860162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At the top, in several states, there is a state supreme court, that serves as a third instance.</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The top of the federal level there is the Federal Supreme Court, which in some cases has original jurisdiction (conflicts among states), in some others, appellate jurisdiction (if appeals comes from States supreme courts, it can decide only on federal questions and then refer the judgment back on the merits).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courts</a:t>
            </a:r>
            <a:r>
              <a:rPr lang="it-IT" sz="2400" b="1" dirty="0"/>
              <a:t> system</a:t>
            </a:r>
          </a:p>
        </p:txBody>
      </p:sp>
    </p:spTree>
    <p:extLst>
      <p:ext uri="{BB962C8B-B14F-4D97-AF65-F5344CB8AC3E}">
        <p14:creationId xmlns:p14="http://schemas.microsoft.com/office/powerpoint/2010/main" val="7169151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Its role is compared to the one of English monarchy, but with far more power. Judges are appointed life-long by the US President upon proposal of the Senate.</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The Court is addressed through the writ of </a:t>
            </a:r>
            <a:r>
              <a:rPr lang="en-GB" sz="2800" i="1" dirty="0">
                <a:solidFill>
                  <a:schemeClr val="tx1"/>
                </a:solidFill>
                <a:latin typeface="Times New Roman"/>
                <a:cs typeface="Times New Roman"/>
              </a:rPr>
              <a:t>certiorari</a:t>
            </a:r>
            <a:r>
              <a:rPr lang="en-GB" sz="2800" dirty="0">
                <a:solidFill>
                  <a:schemeClr val="tx1"/>
                </a:solidFill>
                <a:latin typeface="Times New Roman"/>
                <a:cs typeface="Times New Roman"/>
              </a:rPr>
              <a:t> and has full discretion in deciding which cases to accept. ‘</a:t>
            </a:r>
            <a:r>
              <a:rPr lang="en-GB" sz="2800" i="1" dirty="0">
                <a:solidFill>
                  <a:schemeClr val="tx1"/>
                </a:solidFill>
                <a:latin typeface="Times New Roman"/>
                <a:cs typeface="Times New Roman"/>
              </a:rPr>
              <a:t>Certiorari</a:t>
            </a:r>
            <a:r>
              <a:rPr lang="en-GB" sz="2800" dirty="0">
                <a:solidFill>
                  <a:schemeClr val="tx1"/>
                </a:solidFill>
                <a:latin typeface="Times New Roman"/>
                <a:cs typeface="Times New Roman"/>
              </a:rPr>
              <a:t> denied’ is significant for understanding the court’s position towards politics</a:t>
            </a:r>
            <a:r>
              <a:rPr lang="mr-IN" sz="2800" dirty="0">
                <a:solidFill>
                  <a:schemeClr val="tx1"/>
                </a:solidFill>
                <a:latin typeface="Times New Roman"/>
                <a:cs typeface="Times New Roman"/>
              </a:rPr>
              <a:t>…</a:t>
            </a:r>
            <a:r>
              <a:rPr lang="it-IT" sz="2800" dirty="0">
                <a:solidFill>
                  <a:schemeClr val="tx1"/>
                </a:solidFill>
                <a:latin typeface="Times New Roman"/>
                <a:cs typeface="Times New Roman"/>
              </a:rPr>
              <a:t> </a:t>
            </a:r>
            <a:r>
              <a:rPr lang="it-IT" sz="2800" dirty="0" err="1">
                <a:solidFill>
                  <a:schemeClr val="tx1"/>
                </a:solidFill>
                <a:latin typeface="Times New Roman"/>
                <a:cs typeface="Times New Roman"/>
              </a:rPr>
              <a:t>see</a:t>
            </a:r>
            <a:r>
              <a:rPr lang="it-IT" sz="2800" dirty="0">
                <a:solidFill>
                  <a:schemeClr val="tx1"/>
                </a:solidFill>
                <a:latin typeface="Times New Roman"/>
                <a:cs typeface="Times New Roman"/>
              </a:rPr>
              <a:t> </a:t>
            </a:r>
            <a:r>
              <a:rPr lang="it-IT" sz="2800" b="1" i="1" dirty="0">
                <a:solidFill>
                  <a:schemeClr val="tx1"/>
                </a:solidFill>
                <a:latin typeface="Times New Roman"/>
                <a:cs typeface="Times New Roman"/>
              </a:rPr>
              <a:t>Brown v. Board of </a:t>
            </a:r>
            <a:r>
              <a:rPr lang="it-IT" sz="2800" b="1" i="1" dirty="0" err="1">
                <a:solidFill>
                  <a:schemeClr val="tx1"/>
                </a:solidFill>
                <a:latin typeface="Times New Roman"/>
                <a:cs typeface="Times New Roman"/>
              </a:rPr>
              <a:t>Education</a:t>
            </a:r>
            <a:r>
              <a:rPr lang="it-IT" sz="2800" dirty="0">
                <a:solidFill>
                  <a:schemeClr val="tx1"/>
                </a:solidFill>
                <a:latin typeface="Times New Roman"/>
                <a:cs typeface="Times New Roman"/>
              </a:rPr>
              <a:t>.</a:t>
            </a:r>
            <a:endParaRPr lang="en-GB" sz="2800" dirty="0">
              <a:solidFill>
                <a:schemeClr val="tx1"/>
              </a:solidFill>
              <a:latin typeface="Times New Roman"/>
              <a:cs typeface="Times New Roman"/>
            </a:endParaRPr>
          </a:p>
          <a:p>
            <a:pPr marL="45720" indent="0" algn="just">
              <a:lnSpc>
                <a:spcPct val="120000"/>
              </a:lnSpc>
              <a:spcBef>
                <a:spcPts val="0"/>
              </a:spcBef>
              <a:buNone/>
            </a:pPr>
            <a:endParaRPr lang="en-GB" sz="28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Federal Supreme Court</a:t>
            </a:r>
          </a:p>
        </p:txBody>
      </p:sp>
    </p:spTree>
    <p:extLst>
      <p:ext uri="{BB962C8B-B14F-4D97-AF65-F5344CB8AC3E}">
        <p14:creationId xmlns:p14="http://schemas.microsoft.com/office/powerpoint/2010/main" val="2292112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700" dirty="0">
                <a:solidFill>
                  <a:schemeClr val="tx1"/>
                </a:solidFill>
                <a:latin typeface="Times New Roman"/>
                <a:cs typeface="Times New Roman"/>
              </a:rPr>
              <a:t>The North American legal family has recent origins compared to the ones of the other traditions.</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dirty="0">
                <a:solidFill>
                  <a:schemeClr val="tx1"/>
                </a:solidFill>
                <a:latin typeface="Times New Roman"/>
                <a:cs typeface="Times New Roman"/>
              </a:rPr>
              <a:t>The first relevant period is the first half of the XVII century, the time of the famous 13 colonies. They had little contacts with each others and their links with England were rather loose.</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dirty="0">
                <a:solidFill>
                  <a:schemeClr val="tx1"/>
                </a:solidFill>
                <a:latin typeface="Times New Roman"/>
                <a:cs typeface="Times New Roman"/>
              </a:rPr>
              <a:t>There was no need for courts or lawyers; securing survival was the priority.</a:t>
            </a: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historical</a:t>
            </a:r>
            <a:r>
              <a:rPr lang="it-IT" sz="2400" b="1" dirty="0"/>
              <a:t> </a:t>
            </a:r>
            <a:r>
              <a:rPr lang="it-IT" sz="2400" b="1" dirty="0" err="1"/>
              <a:t>origins</a:t>
            </a:r>
            <a:endParaRPr lang="it-IT" sz="2400" b="1" dirty="0"/>
          </a:p>
        </p:txBody>
      </p:sp>
    </p:spTree>
    <p:extLst>
      <p:ext uri="{BB962C8B-B14F-4D97-AF65-F5344CB8AC3E}">
        <p14:creationId xmlns:p14="http://schemas.microsoft.com/office/powerpoint/2010/main" val="32515135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600" dirty="0">
                <a:solidFill>
                  <a:schemeClr val="tx1"/>
                </a:solidFill>
                <a:latin typeface="Times New Roman"/>
                <a:cs typeface="Times New Roman"/>
              </a:rPr>
              <a:t>It does not deal with the allocation of jurisdiction between the state and the federal level, but with the law applicable.</a:t>
            </a:r>
          </a:p>
          <a:p>
            <a:pPr marL="45720" indent="0" algn="just">
              <a:lnSpc>
                <a:spcPct val="120000"/>
              </a:lnSpc>
              <a:spcBef>
                <a:spcPts val="0"/>
              </a:spcBef>
              <a:buNone/>
            </a:pPr>
            <a:endParaRPr lang="en-GB" sz="2600" dirty="0">
              <a:solidFill>
                <a:schemeClr val="tx1"/>
              </a:solidFill>
              <a:latin typeface="Times New Roman"/>
              <a:cs typeface="Times New Roman"/>
            </a:endParaRPr>
          </a:p>
          <a:p>
            <a:pPr marL="45720" indent="0" algn="just">
              <a:lnSpc>
                <a:spcPct val="120000"/>
              </a:lnSpc>
              <a:spcBef>
                <a:spcPts val="0"/>
              </a:spcBef>
              <a:buNone/>
            </a:pPr>
            <a:r>
              <a:rPr lang="en-GB" sz="2600" dirty="0">
                <a:solidFill>
                  <a:schemeClr val="tx1"/>
                </a:solidFill>
                <a:latin typeface="Times New Roman"/>
                <a:cs typeface="Times New Roman"/>
              </a:rPr>
              <a:t>Obviously the ‘supremacy clause’ compels state courts to apply federal law and precedents whenever the case at stake involves issues falling within the federal competence.</a:t>
            </a:r>
          </a:p>
          <a:p>
            <a:pPr marL="45720" indent="0" algn="just">
              <a:lnSpc>
                <a:spcPct val="120000"/>
              </a:lnSpc>
              <a:spcBef>
                <a:spcPts val="0"/>
              </a:spcBef>
              <a:buNone/>
            </a:pPr>
            <a:endParaRPr lang="en-GB" sz="2600" dirty="0">
              <a:solidFill>
                <a:schemeClr val="tx1"/>
              </a:solidFill>
              <a:latin typeface="Times New Roman"/>
              <a:cs typeface="Times New Roman"/>
            </a:endParaRPr>
          </a:p>
          <a:p>
            <a:pPr marL="45720" indent="0" algn="just">
              <a:lnSpc>
                <a:spcPct val="120000"/>
              </a:lnSpc>
              <a:spcBef>
                <a:spcPts val="0"/>
              </a:spcBef>
              <a:buNone/>
            </a:pPr>
            <a:r>
              <a:rPr lang="en-GB" sz="2600" dirty="0">
                <a:solidFill>
                  <a:schemeClr val="tx1"/>
                </a:solidFill>
                <a:latin typeface="Times New Roman"/>
                <a:cs typeface="Times New Roman"/>
              </a:rPr>
              <a:t>More controversial is which law should federal courts apply when deciding a case involving state law in ‘diversity jurisdiction’.</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problem</a:t>
            </a:r>
            <a:r>
              <a:rPr lang="it-IT" sz="2400" b="1" dirty="0"/>
              <a:t> of the </a:t>
            </a:r>
            <a:r>
              <a:rPr lang="it-IT" sz="2400" b="1" dirty="0" err="1"/>
              <a:t>federal</a:t>
            </a:r>
            <a:r>
              <a:rPr lang="it-IT" sz="2400" b="1" dirty="0"/>
              <a:t> common </a:t>
            </a:r>
            <a:r>
              <a:rPr lang="it-IT" sz="2400" b="1" dirty="0" err="1"/>
              <a:t>law</a:t>
            </a:r>
            <a:endParaRPr lang="it-IT" sz="2400" b="1" dirty="0"/>
          </a:p>
        </p:txBody>
      </p:sp>
    </p:spTree>
    <p:extLst>
      <p:ext uri="{BB962C8B-B14F-4D97-AF65-F5344CB8AC3E}">
        <p14:creationId xmlns:p14="http://schemas.microsoft.com/office/powerpoint/2010/main" val="1967658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It is equally obvious that federal courts must apply the laws of the different states.</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But the problem is: when they are addressed in diversity do they have to apply the law of the State in which they are seated or are they entitled to create autonomous common law rules, especially for filling the gaps left by local statutes?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problem</a:t>
            </a:r>
            <a:r>
              <a:rPr lang="it-IT" sz="2400" b="1" dirty="0"/>
              <a:t> of the </a:t>
            </a:r>
            <a:r>
              <a:rPr lang="it-IT" sz="2400" b="1" dirty="0" err="1"/>
              <a:t>federal</a:t>
            </a:r>
            <a:r>
              <a:rPr lang="it-IT" sz="2400" b="1" dirty="0"/>
              <a:t> common </a:t>
            </a:r>
            <a:r>
              <a:rPr lang="it-IT" sz="2400" b="1" dirty="0" err="1"/>
              <a:t>law</a:t>
            </a:r>
            <a:endParaRPr lang="it-IT" sz="2400" b="1" dirty="0"/>
          </a:p>
        </p:txBody>
      </p:sp>
    </p:spTree>
    <p:extLst>
      <p:ext uri="{BB962C8B-B14F-4D97-AF65-F5344CB8AC3E}">
        <p14:creationId xmlns:p14="http://schemas.microsoft.com/office/powerpoint/2010/main" val="493039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Key-point:</a:t>
            </a:r>
            <a:r>
              <a:rPr lang="en-GB" sz="2800" dirty="0">
                <a:solidFill>
                  <a:schemeClr val="tx1"/>
                </a:solidFill>
                <a:latin typeface="Times New Roman"/>
                <a:cs typeface="Times New Roman"/>
              </a:rPr>
              <a:t> interpretation of section 34 of 1789 Judiciary Act.</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The laws of the several states [...] shall be regarded as rules of decision in trials at common law in the Courts of the United States in cases where they apply </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Does ‘the laws of the several states’ refer to ‘statutory law’ only or also to ‘common law’?</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problem</a:t>
            </a:r>
            <a:r>
              <a:rPr lang="it-IT" sz="2400" b="1" dirty="0"/>
              <a:t> of the </a:t>
            </a:r>
            <a:r>
              <a:rPr lang="it-IT" sz="2400" b="1" dirty="0" err="1"/>
              <a:t>federal</a:t>
            </a:r>
            <a:r>
              <a:rPr lang="it-IT" sz="2400" b="1" dirty="0"/>
              <a:t> common </a:t>
            </a:r>
            <a:r>
              <a:rPr lang="it-IT" sz="2400" b="1" dirty="0" err="1"/>
              <a:t>law</a:t>
            </a:r>
            <a:endParaRPr lang="it-IT" sz="2400" b="1" dirty="0"/>
          </a:p>
        </p:txBody>
      </p:sp>
    </p:spTree>
    <p:extLst>
      <p:ext uri="{BB962C8B-B14F-4D97-AF65-F5344CB8AC3E}">
        <p14:creationId xmlns:p14="http://schemas.microsoft.com/office/powerpoint/2010/main" val="38025897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700" b="1" dirty="0">
                <a:solidFill>
                  <a:schemeClr val="tx1"/>
                </a:solidFill>
                <a:latin typeface="Times New Roman"/>
                <a:cs typeface="Times New Roman"/>
              </a:rPr>
              <a:t>Leading cases</a:t>
            </a:r>
            <a:endParaRPr lang="en-GB" sz="2700" dirty="0">
              <a:solidFill>
                <a:schemeClr val="tx1"/>
              </a:solidFill>
              <a:latin typeface="Times New Roman"/>
              <a:cs typeface="Times New Roman"/>
            </a:endParaRPr>
          </a:p>
          <a:p>
            <a:pPr algn="just">
              <a:lnSpc>
                <a:spcPct val="120000"/>
              </a:lnSpc>
              <a:spcBef>
                <a:spcPts val="0"/>
              </a:spcBef>
              <a:buFontTx/>
              <a:buChar char="-"/>
            </a:pPr>
            <a:r>
              <a:rPr lang="en-GB" sz="2700" i="1" u="sng" dirty="0">
                <a:solidFill>
                  <a:schemeClr val="tx1"/>
                </a:solidFill>
                <a:latin typeface="Times New Roman"/>
                <a:cs typeface="Times New Roman"/>
              </a:rPr>
              <a:t>Brown and Yellow Taxicab </a:t>
            </a:r>
            <a:r>
              <a:rPr lang="en-GB" sz="2700" dirty="0">
                <a:solidFill>
                  <a:schemeClr val="tx1"/>
                </a:solidFill>
                <a:latin typeface="Times New Roman"/>
                <a:cs typeface="Times New Roman"/>
              </a:rPr>
              <a:t>(dissenting opinions by Holmes, Stone and Brandeis, but decision was that federal courts are not bound by state precedents, but only by statutory law)</a:t>
            </a:r>
          </a:p>
          <a:p>
            <a:pPr algn="just">
              <a:lnSpc>
                <a:spcPct val="120000"/>
              </a:lnSpc>
              <a:spcBef>
                <a:spcPts val="0"/>
              </a:spcBef>
              <a:buFontTx/>
              <a:buChar char="-"/>
            </a:pPr>
            <a:r>
              <a:rPr lang="en-GB" sz="2700" i="1" u="sng" dirty="0">
                <a:solidFill>
                  <a:schemeClr val="tx1"/>
                </a:solidFill>
                <a:latin typeface="Times New Roman"/>
                <a:cs typeface="Times New Roman"/>
              </a:rPr>
              <a:t>Swift v. Tyson </a:t>
            </a:r>
            <a:r>
              <a:rPr lang="en-GB" sz="2700" dirty="0">
                <a:solidFill>
                  <a:schemeClr val="tx1"/>
                </a:solidFill>
                <a:latin typeface="Times New Roman"/>
                <a:cs typeface="Times New Roman"/>
              </a:rPr>
              <a:t>(Justice Story decided that in matters of ‘general commercial law’ federal courts are not bound by the sitting state precedents).</a:t>
            </a:r>
          </a:p>
          <a:p>
            <a:pPr algn="just">
              <a:lnSpc>
                <a:spcPct val="120000"/>
              </a:lnSpc>
              <a:spcBef>
                <a:spcPts val="0"/>
              </a:spcBef>
              <a:buFontTx/>
              <a:buChar char="-"/>
            </a:pPr>
            <a:r>
              <a:rPr lang="en-GB" sz="2700" i="1" u="sng" dirty="0">
                <a:solidFill>
                  <a:schemeClr val="tx1"/>
                </a:solidFill>
                <a:latin typeface="Times New Roman"/>
                <a:cs typeface="Times New Roman"/>
              </a:rPr>
              <a:t>Erie R.R. v. Tompkins </a:t>
            </a:r>
            <a:r>
              <a:rPr lang="en-GB" sz="2700" dirty="0">
                <a:solidFill>
                  <a:schemeClr val="tx1"/>
                </a:solidFill>
                <a:latin typeface="Times New Roman"/>
                <a:cs typeface="Times New Roman"/>
              </a:rPr>
              <a:t>(Brandeis; overruling; still in force)</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problem</a:t>
            </a:r>
            <a:r>
              <a:rPr lang="it-IT" sz="2400" b="1" dirty="0"/>
              <a:t> of the </a:t>
            </a:r>
            <a:r>
              <a:rPr lang="it-IT" sz="2400" b="1" dirty="0" err="1"/>
              <a:t>federal</a:t>
            </a:r>
            <a:r>
              <a:rPr lang="it-IT" sz="2400" b="1" dirty="0"/>
              <a:t> common </a:t>
            </a:r>
            <a:r>
              <a:rPr lang="it-IT" sz="2400" b="1" dirty="0" err="1"/>
              <a:t>law</a:t>
            </a:r>
            <a:endParaRPr lang="it-IT" sz="2400" b="1" dirty="0"/>
          </a:p>
        </p:txBody>
      </p:sp>
    </p:spTree>
    <p:extLst>
      <p:ext uri="{BB962C8B-B14F-4D97-AF65-F5344CB8AC3E}">
        <p14:creationId xmlns:p14="http://schemas.microsoft.com/office/powerpoint/2010/main" val="26191444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700" dirty="0">
                <a:solidFill>
                  <a:schemeClr val="tx1"/>
                </a:solidFill>
                <a:latin typeface="Times New Roman"/>
                <a:cs typeface="Times New Roman"/>
              </a:rPr>
              <a:t>The basis of the modern doctrine on the problem of federal common law is </a:t>
            </a:r>
            <a:r>
              <a:rPr lang="en-GB" sz="2700" i="1" dirty="0">
                <a:solidFill>
                  <a:schemeClr val="tx1"/>
                </a:solidFill>
                <a:latin typeface="Times New Roman"/>
                <a:cs typeface="Times New Roman"/>
              </a:rPr>
              <a:t>Erie R.R. v. Tompkins.</a:t>
            </a:r>
          </a:p>
          <a:p>
            <a:pPr marL="45720" indent="0" algn="just">
              <a:lnSpc>
                <a:spcPct val="120000"/>
              </a:lnSpc>
              <a:spcBef>
                <a:spcPts val="0"/>
              </a:spcBef>
              <a:buNone/>
            </a:pPr>
            <a:endParaRPr lang="en-GB" sz="2700" i="1" dirty="0">
              <a:solidFill>
                <a:schemeClr val="tx1"/>
              </a:solidFill>
              <a:latin typeface="Times New Roman"/>
              <a:cs typeface="Times New Roman"/>
            </a:endParaRPr>
          </a:p>
          <a:p>
            <a:pPr marL="45720" indent="0" algn="just">
              <a:lnSpc>
                <a:spcPct val="120000"/>
              </a:lnSpc>
              <a:spcBef>
                <a:spcPts val="0"/>
              </a:spcBef>
              <a:buNone/>
            </a:pPr>
            <a:r>
              <a:rPr lang="en-GB" sz="2700" dirty="0">
                <a:solidFill>
                  <a:schemeClr val="tx1"/>
                </a:solidFill>
                <a:latin typeface="Times New Roman"/>
                <a:cs typeface="Times New Roman"/>
              </a:rPr>
              <a:t>Justice Brandeis finally held that federal courts are bound by the ‘laws’ of the state in which the dispute arose, meaning both statutes and common law, i.e. precedents.</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dirty="0">
                <a:solidFill>
                  <a:schemeClr val="tx1"/>
                </a:solidFill>
                <a:latin typeface="Times New Roman"/>
                <a:cs typeface="Times New Roman"/>
              </a:rPr>
              <a:t>But we could not argue that ‘federal common law’ does not exist</a:t>
            </a:r>
            <a:r>
              <a:rPr lang="mr-IN" sz="2700" dirty="0">
                <a:solidFill>
                  <a:schemeClr val="tx1"/>
                </a:solidFill>
                <a:latin typeface="Times New Roman"/>
                <a:cs typeface="Times New Roman"/>
              </a:rPr>
              <a:t>…</a:t>
            </a:r>
            <a:r>
              <a:rPr lang="it-IT" sz="2700" dirty="0">
                <a:solidFill>
                  <a:schemeClr val="tx1"/>
                </a:solidFill>
                <a:latin typeface="Times New Roman"/>
                <a:cs typeface="Times New Roman"/>
              </a:rPr>
              <a:t> </a:t>
            </a:r>
            <a:r>
              <a:rPr lang="en-GB" sz="2700" dirty="0">
                <a:solidFill>
                  <a:schemeClr val="tx1"/>
                </a:solidFill>
                <a:latin typeface="Times New Roman"/>
                <a:cs typeface="Times New Roman"/>
              </a:rPr>
              <a:t>Nowadays it does, in important fields like torts and contracts</a:t>
            </a:r>
            <a:r>
              <a:rPr lang="mr-IN" sz="2700" dirty="0">
                <a:solidFill>
                  <a:schemeClr val="tx1"/>
                </a:solidFill>
                <a:latin typeface="Times New Roman"/>
                <a:cs typeface="Times New Roman"/>
              </a:rPr>
              <a:t>…</a:t>
            </a:r>
            <a:endParaRPr lang="en-GB" sz="2700" dirty="0">
              <a:solidFill>
                <a:schemeClr val="tx1"/>
              </a:solidFill>
              <a:latin typeface="Times New Roman"/>
              <a:cs typeface="Times New Roman"/>
            </a:endParaRPr>
          </a:p>
          <a:p>
            <a:pPr marL="45720" indent="0" algn="just">
              <a:lnSpc>
                <a:spcPct val="120000"/>
              </a:lnSpc>
              <a:spcBef>
                <a:spcPts val="0"/>
              </a:spcBef>
              <a:buNone/>
            </a:pPr>
            <a:endParaRPr lang="en-GB" sz="27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problem</a:t>
            </a:r>
            <a:r>
              <a:rPr lang="it-IT" sz="2400" b="1" dirty="0"/>
              <a:t> of the </a:t>
            </a:r>
            <a:r>
              <a:rPr lang="it-IT" sz="2400" b="1" dirty="0" err="1"/>
              <a:t>federal</a:t>
            </a:r>
            <a:r>
              <a:rPr lang="it-IT" sz="2400" b="1" dirty="0"/>
              <a:t> common </a:t>
            </a:r>
            <a:r>
              <a:rPr lang="it-IT" sz="2400" b="1" dirty="0" err="1"/>
              <a:t>law</a:t>
            </a:r>
            <a:endParaRPr lang="it-IT" sz="2400" b="1" dirty="0"/>
          </a:p>
        </p:txBody>
      </p:sp>
    </p:spTree>
    <p:extLst>
      <p:ext uri="{BB962C8B-B14F-4D97-AF65-F5344CB8AC3E}">
        <p14:creationId xmlns:p14="http://schemas.microsoft.com/office/powerpoint/2010/main" val="31956262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Prof.ssa</a:t>
            </a:r>
            <a:br>
              <a:rPr lang="it-IT" dirty="0"/>
            </a:br>
            <a:r>
              <a:rPr lang="it-IT" dirty="0"/>
              <a:t>Letizia</a:t>
            </a:r>
            <a:br>
              <a:rPr lang="it-IT" dirty="0"/>
            </a:br>
            <a:r>
              <a:rPr lang="it-IT" dirty="0"/>
              <a:t>Coppo</a:t>
            </a:r>
          </a:p>
        </p:txBody>
      </p:sp>
      <p:sp>
        <p:nvSpPr>
          <p:cNvPr id="3" name="Sottotitolo 2"/>
          <p:cNvSpPr>
            <a:spLocks noGrp="1"/>
          </p:cNvSpPr>
          <p:nvPr>
            <p:ph type="subTitle" idx="1"/>
          </p:nvPr>
        </p:nvSpPr>
        <p:spPr>
          <a:xfrm>
            <a:off x="336884" y="3591396"/>
            <a:ext cx="7471612" cy="1737196"/>
          </a:xfrm>
        </p:spPr>
        <p:txBody>
          <a:bodyPr/>
          <a:lstStyle/>
          <a:p>
            <a:r>
              <a:rPr lang="it-IT" dirty="0"/>
              <a:t>Email: </a:t>
            </a:r>
            <a:r>
              <a:rPr lang="it-IT" dirty="0">
                <a:hlinkClick r:id="rId2"/>
              </a:rPr>
              <a:t>l.coppo1@lumsa.it</a:t>
            </a:r>
            <a:endParaRPr lang="it-IT" dirty="0"/>
          </a:p>
          <a:p>
            <a:r>
              <a:rPr lang="it-IT" dirty="0" err="1">
                <a:hlinkClick r:id="rId3"/>
              </a:rPr>
              <a:t>lcoppo@univ-catholyon.f</a:t>
            </a:r>
            <a:r>
              <a:rPr lang="it-IT" dirty="0" err="1"/>
              <a:t>r</a:t>
            </a:r>
            <a:endParaRPr lang="it-IT" dirty="0"/>
          </a:p>
        </p:txBody>
      </p:sp>
    </p:spTree>
    <p:extLst>
      <p:ext uri="{BB962C8B-B14F-4D97-AF65-F5344CB8AC3E}">
        <p14:creationId xmlns:p14="http://schemas.microsoft.com/office/powerpoint/2010/main" val="2046733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Possible disputes were settled by ministers with the Bible, rather than by lawyers with the common law.</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At the beginning of XVIII century, the increasing trade among the colonies and with England strengthened the connection with the mother country.</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England, with its Inns, became the reference point for training and Blackstone’s work spread English law.</a:t>
            </a: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historical</a:t>
            </a:r>
            <a:r>
              <a:rPr lang="it-IT" sz="2400" b="1" dirty="0"/>
              <a:t> </a:t>
            </a:r>
            <a:r>
              <a:rPr lang="it-IT" sz="2400" b="1" dirty="0" err="1"/>
              <a:t>origins</a:t>
            </a:r>
            <a:endParaRPr lang="it-IT" sz="2400" b="1" dirty="0"/>
          </a:p>
        </p:txBody>
      </p:sp>
    </p:spTree>
    <p:extLst>
      <p:ext uri="{BB962C8B-B14F-4D97-AF65-F5344CB8AC3E}">
        <p14:creationId xmlns:p14="http://schemas.microsoft.com/office/powerpoint/2010/main" val="577824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500" dirty="0">
                <a:solidFill>
                  <a:schemeClr val="tx1"/>
                </a:solidFill>
                <a:latin typeface="Times New Roman"/>
                <a:cs typeface="Times New Roman"/>
              </a:rPr>
              <a:t>Colonies agreed that their governing law should be in principle the common law of England, supplemented by local statutes.</a:t>
            </a:r>
          </a:p>
          <a:p>
            <a:pPr marL="45720" indent="0" algn="just">
              <a:lnSpc>
                <a:spcPct val="120000"/>
              </a:lnSpc>
              <a:spcBef>
                <a:spcPts val="0"/>
              </a:spcBef>
              <a:buNone/>
            </a:pPr>
            <a:endParaRPr lang="en-GB" sz="2500" dirty="0">
              <a:solidFill>
                <a:schemeClr val="tx1"/>
              </a:solidFill>
              <a:latin typeface="Times New Roman"/>
              <a:cs typeface="Times New Roman"/>
            </a:endParaRPr>
          </a:p>
          <a:p>
            <a:pPr marL="45720" indent="0" algn="just">
              <a:lnSpc>
                <a:spcPct val="120000"/>
              </a:lnSpc>
              <a:spcBef>
                <a:spcPts val="0"/>
              </a:spcBef>
              <a:buNone/>
            </a:pPr>
            <a:r>
              <a:rPr lang="en-GB" sz="2500" dirty="0">
                <a:solidFill>
                  <a:schemeClr val="tx1"/>
                </a:solidFill>
                <a:latin typeface="Times New Roman"/>
                <a:cs typeface="Times New Roman"/>
              </a:rPr>
              <a:t>But several people moved to America right because they were politically, spiritually or economically oppressed by their home country. Thus, several statutes were enacted.</a:t>
            </a:r>
          </a:p>
          <a:p>
            <a:pPr marL="45720" indent="0" algn="just">
              <a:lnSpc>
                <a:spcPct val="120000"/>
              </a:lnSpc>
              <a:spcBef>
                <a:spcPts val="0"/>
              </a:spcBef>
              <a:buNone/>
            </a:pPr>
            <a:endParaRPr lang="en-GB" sz="2500" dirty="0">
              <a:solidFill>
                <a:schemeClr val="tx1"/>
              </a:solidFill>
              <a:latin typeface="Times New Roman"/>
              <a:cs typeface="Times New Roman"/>
            </a:endParaRPr>
          </a:p>
          <a:p>
            <a:pPr marL="45720" indent="0" algn="just">
              <a:lnSpc>
                <a:spcPct val="120000"/>
              </a:lnSpc>
              <a:spcBef>
                <a:spcPts val="0"/>
              </a:spcBef>
              <a:buNone/>
            </a:pPr>
            <a:r>
              <a:rPr lang="en-GB" sz="2500" dirty="0">
                <a:solidFill>
                  <a:schemeClr val="tx1"/>
                </a:solidFill>
                <a:latin typeface="Times New Roman"/>
                <a:cs typeface="Times New Roman"/>
              </a:rPr>
              <a:t>A thirst for a more egalitarian and democratic society and the ideals of the French Revolution lead to an alteration of English law</a:t>
            </a:r>
            <a:r>
              <a:rPr lang="en-GB" sz="2600" dirty="0">
                <a:solidFill>
                  <a:schemeClr val="tx1"/>
                </a:solidFill>
                <a:latin typeface="Times New Roman"/>
                <a:cs typeface="Times New Roman"/>
              </a:rPr>
              <a:t>.</a:t>
            </a: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historical</a:t>
            </a:r>
            <a:r>
              <a:rPr lang="it-IT" sz="2400" b="1" dirty="0"/>
              <a:t> </a:t>
            </a:r>
            <a:r>
              <a:rPr lang="it-IT" sz="2400" b="1" dirty="0" err="1"/>
              <a:t>origins</a:t>
            </a:r>
            <a:endParaRPr lang="it-IT" sz="2400" b="1" dirty="0"/>
          </a:p>
        </p:txBody>
      </p:sp>
    </p:spTree>
    <p:extLst>
      <p:ext uri="{BB962C8B-B14F-4D97-AF65-F5344CB8AC3E}">
        <p14:creationId xmlns:p14="http://schemas.microsoft.com/office/powerpoint/2010/main" val="1140457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Since then, the most relevant events have been:</a:t>
            </a:r>
          </a:p>
          <a:p>
            <a:pPr marL="45720" indent="0" algn="just">
              <a:lnSpc>
                <a:spcPct val="120000"/>
              </a:lnSpc>
              <a:spcBef>
                <a:spcPts val="0"/>
              </a:spcBef>
              <a:buNone/>
            </a:pPr>
            <a:endParaRPr lang="en-GB" sz="2800" dirty="0">
              <a:solidFill>
                <a:schemeClr val="tx1"/>
              </a:solidFill>
              <a:latin typeface="Times New Roman"/>
              <a:cs typeface="Times New Roman"/>
            </a:endParaRPr>
          </a:p>
          <a:p>
            <a:pPr marL="502920" indent="-457200" algn="just">
              <a:lnSpc>
                <a:spcPct val="120000"/>
              </a:lnSpc>
              <a:spcBef>
                <a:spcPts val="0"/>
              </a:spcBef>
            </a:pPr>
            <a:r>
              <a:rPr lang="en-GB" sz="2800" dirty="0">
                <a:solidFill>
                  <a:schemeClr val="tx1"/>
                </a:solidFill>
                <a:latin typeface="Times New Roman"/>
                <a:cs typeface="Times New Roman"/>
              </a:rPr>
              <a:t>the independence war, which lead to the 1786 Declaration of Independence and to the 1789 Federal Constitution (the core of which is still in force), signed by several lawyers;</a:t>
            </a:r>
          </a:p>
          <a:p>
            <a:pPr marL="502920" indent="-457200" algn="just">
              <a:lnSpc>
                <a:spcPct val="120000"/>
              </a:lnSpc>
              <a:spcBef>
                <a:spcPts val="0"/>
              </a:spcBef>
            </a:pPr>
            <a:endParaRPr lang="en-GB" sz="2800" dirty="0">
              <a:solidFill>
                <a:schemeClr val="tx1"/>
              </a:solidFill>
              <a:latin typeface="Times New Roman"/>
              <a:cs typeface="Times New Roman"/>
            </a:endParaRPr>
          </a:p>
          <a:p>
            <a:pPr marL="502920" indent="-457200" algn="just">
              <a:lnSpc>
                <a:spcPct val="120000"/>
              </a:lnSpc>
              <a:spcBef>
                <a:spcPts val="0"/>
              </a:spcBef>
            </a:pPr>
            <a:r>
              <a:rPr lang="en-GB" sz="2800" dirty="0">
                <a:solidFill>
                  <a:schemeClr val="tx1"/>
                </a:solidFill>
                <a:latin typeface="Times New Roman"/>
                <a:cs typeface="Times New Roman"/>
              </a:rPr>
              <a:t>the 1861-1865 secession war, with all the problem of slavery, that has been haunting the US for a long time.</a:t>
            </a:r>
            <a:endParaRPr lang="en-GB" sz="28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historical</a:t>
            </a:r>
            <a:r>
              <a:rPr lang="it-IT" sz="2400" b="1" dirty="0"/>
              <a:t> </a:t>
            </a:r>
            <a:r>
              <a:rPr lang="it-IT" sz="2400" b="1" dirty="0" err="1"/>
              <a:t>origins</a:t>
            </a:r>
            <a:endParaRPr lang="it-IT" sz="2400" b="1" dirty="0"/>
          </a:p>
        </p:txBody>
      </p:sp>
    </p:spTree>
    <p:extLst>
      <p:ext uri="{BB962C8B-B14F-4D97-AF65-F5344CB8AC3E}">
        <p14:creationId xmlns:p14="http://schemas.microsoft.com/office/powerpoint/2010/main" val="3622601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800" dirty="0">
              <a:solidFill>
                <a:schemeClr val="tx1"/>
              </a:solidFill>
              <a:latin typeface="Times New Roman"/>
              <a:cs typeface="Times New Roman"/>
            </a:endParaRPr>
          </a:p>
          <a:p>
            <a:pPr marL="0" indent="0" algn="just">
              <a:buNone/>
            </a:pPr>
            <a:r>
              <a:rPr lang="en-GB" sz="2800" dirty="0">
                <a:solidFill>
                  <a:schemeClr val="tx1"/>
                </a:solidFill>
                <a:latin typeface="Times New Roman"/>
                <a:cs typeface="Times New Roman"/>
              </a:rPr>
              <a:t>The US have gradually become one of the most influential countries in the world and the essence of such development can be identified in the double institutional heritage of the two legal families of the Western Legal Tradition that American law has been capable of metabolising and transforming into something original.</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historical</a:t>
            </a:r>
            <a:r>
              <a:rPr lang="it-IT" sz="2400" b="1" dirty="0"/>
              <a:t> </a:t>
            </a:r>
            <a:r>
              <a:rPr lang="it-IT" sz="2400" b="1" dirty="0" err="1"/>
              <a:t>origins</a:t>
            </a:r>
            <a:endParaRPr lang="it-IT" sz="2400" b="1" dirty="0"/>
          </a:p>
        </p:txBody>
      </p:sp>
    </p:spTree>
    <p:extLst>
      <p:ext uri="{BB962C8B-B14F-4D97-AF65-F5344CB8AC3E}">
        <p14:creationId xmlns:p14="http://schemas.microsoft.com/office/powerpoint/2010/main" val="2423022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From </a:t>
            </a:r>
            <a:r>
              <a:rPr lang="en-GB" sz="2800" b="1" dirty="0">
                <a:solidFill>
                  <a:schemeClr val="tx1"/>
                </a:solidFill>
                <a:latin typeface="Times New Roman"/>
                <a:cs typeface="Times New Roman"/>
              </a:rPr>
              <a:t>common law</a:t>
            </a:r>
            <a:r>
              <a:rPr lang="en-GB" sz="2800" dirty="0">
                <a:solidFill>
                  <a:schemeClr val="tx1"/>
                </a:solidFill>
                <a:latin typeface="Times New Roman"/>
                <a:cs typeface="Times New Roman"/>
              </a:rPr>
              <a:t>, through Blackstone, American law inherited a strong, powerful, independent and prestigious judiciary, main character of the whole legal history of the country.</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From </a:t>
            </a:r>
            <a:r>
              <a:rPr lang="en-GB" sz="2800" b="1" dirty="0">
                <a:solidFill>
                  <a:schemeClr val="tx1"/>
                </a:solidFill>
                <a:latin typeface="Times New Roman"/>
                <a:cs typeface="Times New Roman"/>
              </a:rPr>
              <a:t>civil law </a:t>
            </a:r>
            <a:r>
              <a:rPr lang="en-GB" sz="2800" dirty="0">
                <a:solidFill>
                  <a:schemeClr val="tx1"/>
                </a:solidFill>
                <a:latin typeface="Times New Roman"/>
                <a:cs typeface="Times New Roman"/>
              </a:rPr>
              <a:t>(especially the German family), American law inherited influential law schools and streams of legal thought.</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historical</a:t>
            </a:r>
            <a:r>
              <a:rPr lang="it-IT" sz="2400" b="1" dirty="0"/>
              <a:t> </a:t>
            </a:r>
            <a:r>
              <a:rPr lang="it-IT" sz="2400" b="1" dirty="0" err="1"/>
              <a:t>origins</a:t>
            </a:r>
            <a:endParaRPr lang="it-IT" sz="2400" b="1" dirty="0"/>
          </a:p>
        </p:txBody>
      </p:sp>
    </p:spTree>
    <p:extLst>
      <p:ext uri="{BB962C8B-B14F-4D97-AF65-F5344CB8AC3E}">
        <p14:creationId xmlns:p14="http://schemas.microsoft.com/office/powerpoint/2010/main" val="1794580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The result was the elaboration of original models, flexible and capable of adapting to different legal context, therefore suitable for circulation and transplant.</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The peculiarities of the Judiciary, linked with the strong influence of the Constitution and the Federal structure, and the peculiarities of American law schools and legal profession are the most distinctive elements of the system.</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historical</a:t>
            </a:r>
            <a:r>
              <a:rPr lang="it-IT" sz="2400" b="1" dirty="0"/>
              <a:t> </a:t>
            </a:r>
            <a:r>
              <a:rPr lang="it-IT" sz="2400" b="1" dirty="0" err="1"/>
              <a:t>origins</a:t>
            </a:r>
            <a:endParaRPr lang="it-IT" sz="2400" b="1" dirty="0"/>
          </a:p>
        </p:txBody>
      </p:sp>
    </p:spTree>
    <p:extLst>
      <p:ext uri="{BB962C8B-B14F-4D97-AF65-F5344CB8AC3E}">
        <p14:creationId xmlns:p14="http://schemas.microsoft.com/office/powerpoint/2010/main" val="167349294"/>
      </p:ext>
    </p:extLst>
  </p:cSld>
  <p:clrMapOvr>
    <a:masterClrMapping/>
  </p:clrMapOvr>
</p:sld>
</file>

<file path=ppt/theme/theme1.xml><?xml version="1.0" encoding="utf-8"?>
<a:theme xmlns:a="http://schemas.openxmlformats.org/drawingml/2006/main" name="Tema di Office">
  <a:themeElements>
    <a:clrScheme name="Università LUMSA">
      <a:dk1>
        <a:sysClr val="windowText" lastClr="000000"/>
      </a:dk1>
      <a:lt1>
        <a:sysClr val="window" lastClr="FFFFFF"/>
      </a:lt1>
      <a:dk2>
        <a:srgbClr val="A5A5A5"/>
      </a:dk2>
      <a:lt2>
        <a:srgbClr val="E7E6E6"/>
      </a:lt2>
      <a:accent1>
        <a:srgbClr val="007749"/>
      </a:accent1>
      <a:accent2>
        <a:srgbClr val="F15A22"/>
      </a:accent2>
      <a:accent3>
        <a:srgbClr val="009ED9"/>
      </a:accent3>
      <a:accent4>
        <a:srgbClr val="FFC000"/>
      </a:accent4>
      <a:accent5>
        <a:srgbClr val="4472C4"/>
      </a:accent5>
      <a:accent6>
        <a:srgbClr val="70AD47"/>
      </a:accent6>
      <a:hlink>
        <a:srgbClr val="007749"/>
      </a:hlink>
      <a:folHlink>
        <a:srgbClr val="007749"/>
      </a:folHlink>
    </a:clrScheme>
    <a:fontScheme name="Personalizzato 1">
      <a:majorFont>
        <a:latin typeface="Arial"/>
        <a:ea typeface=""/>
        <a:cs typeface=""/>
      </a:majorFont>
      <a:minorFont>
        <a:latin typeface="Arial"/>
        <a:ea typeface=""/>
        <a:cs typeface=""/>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950</TotalTime>
  <Words>2457</Words>
  <Application>Microsoft Macintosh PowerPoint</Application>
  <PresentationFormat>Presentazione su schermo (4:3)</PresentationFormat>
  <Paragraphs>237</Paragraphs>
  <Slides>35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35</vt:i4>
      </vt:variant>
    </vt:vector>
  </HeadingPairs>
  <TitlesOfParts>
    <vt:vector size="40" baseType="lpstr">
      <vt:lpstr>Arial</vt:lpstr>
      <vt:lpstr>Calibri</vt:lpstr>
      <vt:lpstr>Times New Roman</vt:lpstr>
      <vt:lpstr>Wingdings</vt:lpstr>
      <vt:lpstr>Tema di Office</vt:lpstr>
      <vt:lpstr>Comparative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Prof.ssa Letizia Coppo</vt:lpstr>
    </vt:vector>
  </TitlesOfParts>
  <Company>Università LUMSA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 Università LUMSA</dc:title>
  <dc:creator>Università LUMSA</dc:creator>
  <cp:lastModifiedBy>Letizia Coppo</cp:lastModifiedBy>
  <cp:revision>44</cp:revision>
  <dcterms:created xsi:type="dcterms:W3CDTF">2017-12-18T16:16:39Z</dcterms:created>
  <dcterms:modified xsi:type="dcterms:W3CDTF">2023-04-03T10:25:35Z</dcterms:modified>
</cp:coreProperties>
</file>