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262"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351" r:id="rId27"/>
    <p:sldId id="270"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0" autoAdjust="0"/>
    <p:restoredTop sz="95807" autoAdjust="0"/>
  </p:normalViewPr>
  <p:slideViewPr>
    <p:cSldViewPr snapToGrid="0">
      <p:cViewPr varScale="1">
        <p:scale>
          <a:sx n="106" d="100"/>
          <a:sy n="106" d="100"/>
        </p:scale>
        <p:origin x="154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23/04/23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23/04/23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The Law School Admission Test</a:t>
            </a:r>
            <a:endParaRPr lang="en-GB" sz="2800" dirty="0">
              <a:solidFill>
                <a:schemeClr val="tx1"/>
              </a:solidFill>
              <a:latin typeface="Times New Roman"/>
              <a:cs typeface="Times New Roman"/>
            </a:endParaRPr>
          </a:p>
          <a:p>
            <a:pPr marL="45720" indent="0" algn="just">
              <a:lnSpc>
                <a:spcPct val="120000"/>
              </a:lnSpc>
              <a:spcBef>
                <a:spcPts val="0"/>
              </a:spcBef>
              <a:buNone/>
            </a:pPr>
            <a:endParaRPr lang="en-GB" sz="2800" b="1"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To be admitted to the best law schools (Ivy league), students need high ranking in the test, but this is not enough.</a:t>
            </a:r>
          </a:p>
          <a:p>
            <a:pPr marL="45720" indent="0" algn="just">
              <a:lnSpc>
                <a:spcPct val="120000"/>
              </a:lnSpc>
              <a:spcBef>
                <a:spcPts val="0"/>
              </a:spcBef>
              <a:buNone/>
            </a:pPr>
            <a:r>
              <a:rPr lang="en-GB" sz="2800" dirty="0">
                <a:solidFill>
                  <a:schemeClr val="tx1"/>
                </a:solidFill>
                <a:latin typeface="Times New Roman"/>
                <a:cs typeface="Times New Roman"/>
              </a:rPr>
              <a:t>Examiners assessment is also based on the most diverse cultural, environmental, racial (and the like) factors. On this ground the test has been harshly criticised, as it ends up favouring certain kinds of candidates. </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3408928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The Ivy League</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b="1" dirty="0">
                <a:solidFill>
                  <a:schemeClr val="tx1"/>
                </a:solidFill>
                <a:latin typeface="Times New Roman"/>
                <a:cs typeface="Times New Roman"/>
              </a:rPr>
              <a:t>Meaning:</a:t>
            </a:r>
            <a:r>
              <a:rPr lang="en-GB" sz="2700" dirty="0">
                <a:solidFill>
                  <a:schemeClr val="tx1"/>
                </a:solidFill>
                <a:latin typeface="Times New Roman"/>
                <a:cs typeface="Times New Roman"/>
              </a:rPr>
              <a:t> the term typically refers to a group of 8 elite colleges provided, beyond the sports context, with academic excellence, selectivity in admissions, and social elitism. </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b="1" dirty="0">
                <a:solidFill>
                  <a:schemeClr val="tx1"/>
                </a:solidFill>
                <a:latin typeface="Times New Roman"/>
                <a:cs typeface="Times New Roman"/>
              </a:rPr>
              <a:t>Members:</a:t>
            </a:r>
            <a:r>
              <a:rPr lang="en-GB" sz="2700" dirty="0">
                <a:solidFill>
                  <a:schemeClr val="tx1"/>
                </a:solidFill>
                <a:latin typeface="Times New Roman"/>
                <a:cs typeface="Times New Roman"/>
              </a:rPr>
              <a:t> Brown, Columbia, Cornell, Dartmouth College, Harvard, University of Pennsylvania, Princeton, and Yale</a:t>
            </a:r>
            <a:r>
              <a:rPr lang="en-GB" sz="2800" dirty="0">
                <a:solidFill>
                  <a:schemeClr val="tx1"/>
                </a:solidFill>
                <a:latin typeface="Times New Roman"/>
                <a:cs typeface="Times New Roman"/>
              </a:rPr>
              <a: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1910392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The Law Firms</a:t>
            </a:r>
            <a:endParaRPr lang="en-GB" sz="2800" dirty="0">
              <a:solidFill>
                <a:schemeClr val="tx1"/>
              </a:solidFill>
              <a:latin typeface="Times New Roman"/>
              <a:cs typeface="Times New Roman"/>
            </a:endParaRP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Trend towards huge law firms (370 lawyers on average); a firm with 50 attorneys is considered rather small.</a:t>
            </a:r>
          </a:p>
          <a:p>
            <a:pPr marL="45720" indent="0" algn="just">
              <a:lnSpc>
                <a:spcPct val="120000"/>
              </a:lnSpc>
              <a:spcBef>
                <a:spcPts val="0"/>
              </a:spcBef>
              <a:buNone/>
            </a:pPr>
            <a:r>
              <a:rPr lang="en-GB" sz="2800" dirty="0">
                <a:solidFill>
                  <a:schemeClr val="tx1"/>
                </a:solidFill>
                <a:latin typeface="Times New Roman"/>
                <a:cs typeface="Times New Roman"/>
              </a:rPr>
              <a:t>But, still, the majority of attorneys works for individual or small associated law firms, with limited resources.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‘Aggressive’ advertising of law firms is wide-spread.</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1437249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Peculiarities of Litigation</a:t>
            </a:r>
          </a:p>
          <a:p>
            <a:pPr marL="45720" indent="0" algn="just">
              <a:lnSpc>
                <a:spcPct val="120000"/>
              </a:lnSpc>
              <a:spcBef>
                <a:spcPts val="0"/>
              </a:spcBef>
              <a:buNone/>
            </a:pPr>
            <a:endParaRPr lang="en-GB" sz="2700" dirty="0">
              <a:solidFill>
                <a:schemeClr val="tx1"/>
              </a:solidFill>
              <a:latin typeface="Times New Roman"/>
              <a:cs typeface="Times New Roman"/>
            </a:endParaRPr>
          </a:p>
          <a:p>
            <a:pPr algn="just">
              <a:lnSpc>
                <a:spcPct val="120000"/>
              </a:lnSpc>
              <a:spcBef>
                <a:spcPts val="0"/>
              </a:spcBef>
            </a:pPr>
            <a:r>
              <a:rPr lang="en-GB" sz="2700" dirty="0">
                <a:solidFill>
                  <a:schemeClr val="tx1"/>
                </a:solidFill>
                <a:latin typeface="Times New Roman"/>
                <a:cs typeface="Times New Roman"/>
              </a:rPr>
              <a:t>Contingent fees and Third Party Litigation Funding (TPLF)</a:t>
            </a:r>
          </a:p>
          <a:p>
            <a:pPr algn="just">
              <a:lnSpc>
                <a:spcPct val="120000"/>
              </a:lnSpc>
              <a:spcBef>
                <a:spcPts val="0"/>
              </a:spcBef>
            </a:pPr>
            <a:endParaRPr lang="en-GB" sz="2700" dirty="0">
              <a:solidFill>
                <a:schemeClr val="tx1"/>
              </a:solidFill>
              <a:latin typeface="Times New Roman"/>
              <a:cs typeface="Times New Roman"/>
            </a:endParaRPr>
          </a:p>
          <a:p>
            <a:pPr algn="just">
              <a:lnSpc>
                <a:spcPct val="120000"/>
              </a:lnSpc>
              <a:spcBef>
                <a:spcPts val="0"/>
              </a:spcBef>
            </a:pPr>
            <a:r>
              <a:rPr lang="en-GB" sz="2700" dirty="0">
                <a:solidFill>
                  <a:schemeClr val="tx1"/>
                </a:solidFill>
                <a:latin typeface="Times New Roman"/>
                <a:cs typeface="Times New Roman"/>
              </a:rPr>
              <a:t>No adverse costs rule</a:t>
            </a:r>
          </a:p>
          <a:p>
            <a:pPr algn="just">
              <a:lnSpc>
                <a:spcPct val="120000"/>
              </a:lnSpc>
              <a:spcBef>
                <a:spcPts val="0"/>
              </a:spcBef>
            </a:pPr>
            <a:endParaRPr lang="en-GB" sz="2700" dirty="0">
              <a:solidFill>
                <a:schemeClr val="tx1"/>
              </a:solidFill>
              <a:latin typeface="Times New Roman"/>
              <a:cs typeface="Times New Roman"/>
            </a:endParaRPr>
          </a:p>
          <a:p>
            <a:pPr algn="just">
              <a:lnSpc>
                <a:spcPct val="120000"/>
              </a:lnSpc>
              <a:spcBef>
                <a:spcPts val="0"/>
              </a:spcBef>
            </a:pPr>
            <a:r>
              <a:rPr lang="en-GB" sz="2700" dirty="0">
                <a:solidFill>
                  <a:schemeClr val="tx1"/>
                </a:solidFill>
                <a:latin typeface="Times New Roman"/>
                <a:cs typeface="Times New Roman"/>
              </a:rPr>
              <a:t>Spread of Public Interest Law Firms: encouragement of personal injury litigation and mass litigation; case selection on the basis of ‘emotional distress’.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243046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‘Litigation explosion’ and Alternative Dispute Resolution</a:t>
            </a:r>
          </a:p>
          <a:p>
            <a:pPr marL="45720" indent="0" algn="just">
              <a:lnSpc>
                <a:spcPct val="120000"/>
              </a:lnSpc>
              <a:spcBef>
                <a:spcPts val="0"/>
              </a:spcBef>
              <a:buNone/>
            </a:pPr>
            <a:endParaRPr lang="en-GB" sz="2800" dirty="0">
              <a:solidFill>
                <a:schemeClr val="tx1"/>
              </a:solidFill>
              <a:latin typeface="Times New Roman"/>
              <a:cs typeface="Times New Roman"/>
            </a:endParaRPr>
          </a:p>
          <a:p>
            <a:pPr algn="just">
              <a:lnSpc>
                <a:spcPct val="120000"/>
              </a:lnSpc>
              <a:spcBef>
                <a:spcPts val="0"/>
              </a:spcBef>
            </a:pPr>
            <a:r>
              <a:rPr lang="en-GB" sz="2800" dirty="0">
                <a:solidFill>
                  <a:schemeClr val="tx1"/>
                </a:solidFill>
                <a:latin typeface="Times New Roman"/>
                <a:cs typeface="Times New Roman"/>
              </a:rPr>
              <a:t>Settlement v. Adjudication; ‘Litigation romanticists’ v. ADR supporters</a:t>
            </a:r>
          </a:p>
          <a:p>
            <a:pPr algn="just">
              <a:lnSpc>
                <a:spcPct val="120000"/>
              </a:lnSpc>
              <a:spcBef>
                <a:spcPts val="0"/>
              </a:spcBef>
            </a:pPr>
            <a:endParaRPr lang="en-GB" sz="2800" dirty="0">
              <a:solidFill>
                <a:schemeClr val="tx1"/>
              </a:solidFill>
              <a:latin typeface="Times New Roman"/>
              <a:cs typeface="Times New Roman"/>
            </a:endParaRPr>
          </a:p>
          <a:p>
            <a:pPr algn="just">
              <a:lnSpc>
                <a:spcPct val="120000"/>
              </a:lnSpc>
              <a:spcBef>
                <a:spcPts val="0"/>
              </a:spcBef>
            </a:pPr>
            <a:r>
              <a:rPr lang="en-GB" sz="2800" dirty="0">
                <a:solidFill>
                  <a:schemeClr val="tx1"/>
                </a:solidFill>
                <a:latin typeface="Times New Roman"/>
                <a:cs typeface="Times New Roman"/>
              </a:rPr>
              <a:t>Process Pluralism and multi-door court system, where Alternative Dispute Resolution becomes Appropriate Dispute Resolution.</a:t>
            </a: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2369218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3200" dirty="0">
                <a:solidFill>
                  <a:schemeClr val="tx1"/>
                </a:solidFill>
                <a:latin typeface="Times New Roman"/>
                <a:cs typeface="Times New Roman"/>
              </a:rPr>
              <a:t>The career path of US judges is far more complex than the one of English judges.</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Two types of judges (federal and state judges) + Federal Supreme Court Justices.</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prestige varies according to a number of factors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judges</a:t>
            </a:r>
            <a:endParaRPr lang="it-IT" sz="2400" b="1" dirty="0"/>
          </a:p>
        </p:txBody>
      </p:sp>
    </p:spTree>
    <p:extLst>
      <p:ext uri="{BB962C8B-B14F-4D97-AF65-F5344CB8AC3E}">
        <p14:creationId xmlns:p14="http://schemas.microsoft.com/office/powerpoint/2010/main" val="2998837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The composition of the Federal Supreme Court is culturally heterogeneous: judges of other jurisdictions; successful practitioners; and also law professors and political jurists.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Federal judges are appointed by the US President (directly in case of the Federal Supreme Court; through the Attorney General in the other cases) and need to be confirmed by the Senate (simple majority is enough).</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judges</a:t>
            </a:r>
            <a:endParaRPr lang="it-IT" sz="2400" b="1" dirty="0"/>
          </a:p>
        </p:txBody>
      </p:sp>
    </p:spTree>
    <p:extLst>
      <p:ext uri="{BB962C8B-B14F-4D97-AF65-F5344CB8AC3E}">
        <p14:creationId xmlns:p14="http://schemas.microsoft.com/office/powerpoint/2010/main" val="2642938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Senatorial confirmation </a:t>
            </a:r>
            <a:r>
              <a:rPr lang="en-GB" sz="2800" dirty="0">
                <a:solidFill>
                  <a:schemeClr val="tx1"/>
                </a:solidFill>
                <a:latin typeface="Times New Roman"/>
                <a:cs typeface="Times New Roman"/>
              </a:rPr>
              <a:t>is ruled by ‘</a:t>
            </a:r>
            <a:r>
              <a:rPr lang="en-GB" sz="2800" u="sng" dirty="0">
                <a:solidFill>
                  <a:schemeClr val="tx1"/>
                </a:solidFill>
                <a:latin typeface="Times New Roman"/>
                <a:cs typeface="Times New Roman"/>
              </a:rPr>
              <a:t>senatorial courtesy</a:t>
            </a:r>
            <a:r>
              <a:rPr lang="en-GB" sz="2800" dirty="0">
                <a:solidFill>
                  <a:schemeClr val="tx1"/>
                </a:solidFill>
                <a:latin typeface="Times New Roman"/>
                <a:cs typeface="Times New Roman"/>
              </a:rPr>
              <a:t>’: the President requires the prior </a:t>
            </a:r>
            <a:r>
              <a:rPr lang="en-GB" sz="2800" i="1" dirty="0" err="1">
                <a:solidFill>
                  <a:schemeClr val="tx1"/>
                </a:solidFill>
                <a:latin typeface="Times New Roman"/>
                <a:cs typeface="Times New Roman"/>
              </a:rPr>
              <a:t>placet</a:t>
            </a:r>
            <a:r>
              <a:rPr lang="en-GB" sz="2800" dirty="0">
                <a:solidFill>
                  <a:schemeClr val="tx1"/>
                </a:solidFill>
                <a:latin typeface="Times New Roman"/>
                <a:cs typeface="Times New Roman"/>
              </a:rPr>
              <a:t> of the senators of the State to which the justice to be appointed belongs. If one of the senators opposes his veto, it will be impossible for the President to obtain subsequent confirmation.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most powerful senators are even able to suggest candidates to the President.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judges</a:t>
            </a:r>
            <a:endParaRPr lang="it-IT" sz="2400" b="1" dirty="0"/>
          </a:p>
        </p:txBody>
      </p:sp>
    </p:spTree>
    <p:extLst>
      <p:ext uri="{BB962C8B-B14F-4D97-AF65-F5344CB8AC3E}">
        <p14:creationId xmlns:p14="http://schemas.microsoft.com/office/powerpoint/2010/main" val="1898183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dirty="0">
                <a:solidFill>
                  <a:schemeClr val="tx1"/>
                </a:solidFill>
                <a:latin typeface="Times New Roman"/>
                <a:cs typeface="Times New Roman"/>
              </a:rPr>
              <a:t>Unlike in England, it is a public party.</a:t>
            </a:r>
            <a:endParaRPr lang="en-GB" sz="2700" b="1" dirty="0">
              <a:solidFill>
                <a:schemeClr val="tx1"/>
              </a:solidFill>
              <a:latin typeface="Times New Roman"/>
              <a:cs typeface="Times New Roman"/>
            </a:endParaRP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u="sng" dirty="0">
                <a:solidFill>
                  <a:schemeClr val="tx1"/>
                </a:solidFill>
                <a:latin typeface="Times New Roman"/>
                <a:cs typeface="Times New Roman"/>
              </a:rPr>
              <a:t>Federal level</a:t>
            </a:r>
            <a:r>
              <a:rPr lang="en-GB" sz="2700" dirty="0">
                <a:solidFill>
                  <a:schemeClr val="tx1"/>
                </a:solidFill>
                <a:latin typeface="Times New Roman"/>
                <a:cs typeface="Times New Roman"/>
              </a:rPr>
              <a:t> (competent for federal crimes): 94 District Attorneys coordinated by an Attorney General who is the chief of the Department of Justice. Elected like federal judges.</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u="sng" dirty="0">
                <a:solidFill>
                  <a:schemeClr val="tx1"/>
                </a:solidFill>
                <a:latin typeface="Times New Roman"/>
                <a:cs typeface="Times New Roman"/>
              </a:rPr>
              <a:t>State level </a:t>
            </a:r>
            <a:r>
              <a:rPr lang="en-GB" sz="2700" dirty="0">
                <a:solidFill>
                  <a:schemeClr val="tx1"/>
                </a:solidFill>
                <a:latin typeface="Times New Roman"/>
                <a:cs typeface="Times New Roman"/>
              </a:rPr>
              <a:t>(other crimes): municipal or county or district attorneys coordinated by an Attorney General, elected by the parties or appointed by the local Governor.</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prosecution</a:t>
            </a:r>
            <a:endParaRPr lang="it-IT" sz="2400" b="1" dirty="0"/>
          </a:p>
        </p:txBody>
      </p:sp>
    </p:spTree>
    <p:extLst>
      <p:ext uri="{BB962C8B-B14F-4D97-AF65-F5344CB8AC3E}">
        <p14:creationId xmlns:p14="http://schemas.microsoft.com/office/powerpoint/2010/main" val="582875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3200" b="1" dirty="0">
                <a:solidFill>
                  <a:schemeClr val="tx1"/>
                </a:solidFill>
                <a:latin typeface="Times New Roman"/>
                <a:cs typeface="Times New Roman"/>
              </a:rPr>
              <a:t>Peculiarities of US prosecution</a:t>
            </a:r>
            <a:endParaRPr lang="en-GB" sz="3200" dirty="0">
              <a:solidFill>
                <a:schemeClr val="tx1"/>
              </a:solidFill>
              <a:latin typeface="Times New Roman"/>
              <a:cs typeface="Times New Roman"/>
            </a:endParaRP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u="sng" dirty="0">
                <a:solidFill>
                  <a:schemeClr val="tx1"/>
                </a:solidFill>
                <a:latin typeface="Times New Roman"/>
                <a:cs typeface="Times New Roman"/>
              </a:rPr>
              <a:t>Prosecutorial discretion</a:t>
            </a:r>
            <a:r>
              <a:rPr lang="en-GB" sz="3200" dirty="0">
                <a:solidFill>
                  <a:schemeClr val="tx1"/>
                </a:solidFill>
                <a:latin typeface="Times New Roman"/>
                <a:cs typeface="Times New Roman"/>
              </a:rPr>
              <a:t>, on which there is only a political control by the Department of Justice.</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u="sng" dirty="0">
                <a:solidFill>
                  <a:schemeClr val="tx1"/>
                </a:solidFill>
                <a:latin typeface="Times New Roman"/>
                <a:cs typeface="Times New Roman"/>
              </a:rPr>
              <a:t>Plea bargaining</a:t>
            </a:r>
            <a:r>
              <a:rPr lang="en-GB" sz="3200" dirty="0">
                <a:solidFill>
                  <a:schemeClr val="tx1"/>
                </a:solidFill>
                <a:latin typeface="Times New Roman"/>
                <a:cs typeface="Times New Roman"/>
              </a:rPr>
              <a:t>: both on the conviction or sentence and on the charges. </a:t>
            </a: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prosecution</a:t>
            </a:r>
            <a:endParaRPr lang="it-IT" sz="2400" b="1" dirty="0"/>
          </a:p>
        </p:txBody>
      </p:sp>
    </p:spTree>
    <p:extLst>
      <p:ext uri="{BB962C8B-B14F-4D97-AF65-F5344CB8AC3E}">
        <p14:creationId xmlns:p14="http://schemas.microsoft.com/office/powerpoint/2010/main" val="3648329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t>
            </a:r>
            <a:r>
              <a:rPr lang="it-IT" dirty="0" err="1"/>
              <a:t>Nord-American</a:t>
            </a:r>
            <a:r>
              <a:rPr lang="it-IT" dirty="0"/>
              <a:t> Common </a:t>
            </a:r>
            <a:r>
              <a:rPr lang="it-IT" dirty="0" err="1"/>
              <a:t>Law</a:t>
            </a:r>
            <a:endParaRPr lang="it-IT" dirty="0"/>
          </a:p>
        </p:txBody>
      </p:sp>
      <p:sp>
        <p:nvSpPr>
          <p:cNvPr id="3" name="Segnaposto testo 2"/>
          <p:cNvSpPr>
            <a:spLocks noGrp="1"/>
          </p:cNvSpPr>
          <p:nvPr>
            <p:ph type="body" idx="1"/>
          </p:nvPr>
        </p:nvSpPr>
        <p:spPr/>
        <p:txBody>
          <a:bodyPr/>
          <a:lstStyle/>
          <a:p>
            <a:r>
              <a:rPr lang="it-IT" dirty="0"/>
              <a:t>The </a:t>
            </a:r>
            <a:r>
              <a:rPr lang="it-IT" dirty="0" err="1"/>
              <a:t>organisation</a:t>
            </a:r>
            <a:r>
              <a:rPr lang="it-IT" dirty="0"/>
              <a:t> of the </a:t>
            </a:r>
            <a:r>
              <a:rPr lang="it-IT" dirty="0" err="1"/>
              <a:t>judiciary</a:t>
            </a:r>
            <a:r>
              <a:rPr lang="it-IT" dirty="0"/>
              <a:t> and the </a:t>
            </a:r>
            <a:r>
              <a:rPr lang="it-IT" dirty="0" err="1"/>
              <a:t>legal</a:t>
            </a:r>
            <a:r>
              <a:rPr lang="it-IT" dirty="0"/>
              <a:t> </a:t>
            </a:r>
            <a:r>
              <a:rPr lang="it-IT" dirty="0" err="1"/>
              <a:t>profession</a:t>
            </a:r>
            <a:endParaRPr lang="it-IT" dirty="0"/>
          </a:p>
        </p:txBody>
      </p:sp>
    </p:spTree>
    <p:extLst>
      <p:ext uri="{BB962C8B-B14F-4D97-AF65-F5344CB8AC3E}">
        <p14:creationId xmlns:p14="http://schemas.microsoft.com/office/powerpoint/2010/main" val="55349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900" dirty="0">
              <a:solidFill>
                <a:schemeClr val="tx1"/>
              </a:solidFill>
              <a:latin typeface="Times New Roman"/>
              <a:cs typeface="Times New Roman"/>
            </a:endParaRPr>
          </a:p>
          <a:p>
            <a:pPr algn="just">
              <a:lnSpc>
                <a:spcPct val="120000"/>
              </a:lnSpc>
              <a:spcBef>
                <a:spcPts val="0"/>
              </a:spcBef>
            </a:pPr>
            <a:r>
              <a:rPr lang="en-GB" sz="3000" dirty="0">
                <a:solidFill>
                  <a:schemeClr val="tx1"/>
                </a:solidFill>
                <a:latin typeface="Times New Roman"/>
                <a:cs typeface="Times New Roman"/>
              </a:rPr>
              <a:t>Each district court randomly selects citizens’ names from lists of registered voters. </a:t>
            </a:r>
          </a:p>
          <a:p>
            <a:pPr algn="just">
              <a:lnSpc>
                <a:spcPct val="120000"/>
              </a:lnSpc>
              <a:spcBef>
                <a:spcPts val="0"/>
              </a:spcBef>
            </a:pPr>
            <a:r>
              <a:rPr lang="en-GB" sz="3000" dirty="0">
                <a:solidFill>
                  <a:schemeClr val="tx1"/>
                </a:solidFill>
                <a:latin typeface="Times New Roman"/>
                <a:cs typeface="Times New Roman"/>
              </a:rPr>
              <a:t>The people randomly selected complete a questionnaire to help determine if they are qualified to serve on a jury. </a:t>
            </a:r>
          </a:p>
          <a:p>
            <a:pPr algn="just">
              <a:lnSpc>
                <a:spcPct val="120000"/>
              </a:lnSpc>
              <a:spcBef>
                <a:spcPts val="0"/>
              </a:spcBef>
            </a:pPr>
            <a:r>
              <a:rPr lang="en-GB" sz="3000" dirty="0">
                <a:solidFill>
                  <a:schemeClr val="tx1"/>
                </a:solidFill>
                <a:latin typeface="Times New Roman"/>
                <a:cs typeface="Times New Roman"/>
              </a:rPr>
              <a:t>Those qualified are randomly chosen to be summoned to appear for jury duty (this is the </a:t>
            </a:r>
            <a:r>
              <a:rPr lang="en-GB" sz="3000" b="1" dirty="0">
                <a:solidFill>
                  <a:schemeClr val="tx1"/>
                </a:solidFill>
                <a:latin typeface="Times New Roman"/>
                <a:cs typeface="Times New Roman"/>
              </a:rPr>
              <a:t>‘Jury Pool’</a:t>
            </a:r>
            <a:r>
              <a:rPr lang="en-GB" sz="3000" dirty="0">
                <a:solidFill>
                  <a:schemeClr val="tx1"/>
                </a:solidFill>
                <a:latin typeface="Times New Roman"/>
                <a:cs typeface="Times New Roman"/>
              </a:rPr>
              <a:t>).</a:t>
            </a: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jury</a:t>
            </a:r>
            <a:r>
              <a:rPr lang="it-IT" sz="2400" b="1" dirty="0"/>
              <a:t>: </a:t>
            </a:r>
            <a:r>
              <a:rPr lang="it-IT" sz="2400" b="1" dirty="0" err="1"/>
              <a:t>jurors</a:t>
            </a:r>
            <a:r>
              <a:rPr lang="it-IT" sz="2400" b="1" dirty="0"/>
              <a:t> </a:t>
            </a:r>
            <a:r>
              <a:rPr lang="it-IT" sz="2400" b="1" dirty="0" err="1"/>
              <a:t>selection</a:t>
            </a:r>
            <a:endParaRPr lang="it-IT" sz="2400" b="1" dirty="0"/>
          </a:p>
        </p:txBody>
      </p:sp>
    </p:spTree>
    <p:extLst>
      <p:ext uri="{BB962C8B-B14F-4D97-AF65-F5344CB8AC3E}">
        <p14:creationId xmlns:p14="http://schemas.microsoft.com/office/powerpoint/2010/main" val="1261023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b="1" dirty="0">
              <a:latin typeface="Times New Roman"/>
              <a:cs typeface="Times New Roman"/>
            </a:endParaRP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above-mentioned selection process helps to make sure that jurors represent a cross section of the community, without regard to race, gender, national origin, age, or political affiliation.</a:t>
            </a: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jury</a:t>
            </a:r>
            <a:r>
              <a:rPr lang="it-IT" sz="2400" b="1" dirty="0"/>
              <a:t>: </a:t>
            </a:r>
            <a:r>
              <a:rPr lang="it-IT" sz="2400" b="1" dirty="0" err="1"/>
              <a:t>jurors</a:t>
            </a:r>
            <a:r>
              <a:rPr lang="it-IT" sz="2400" b="1" dirty="0"/>
              <a:t> </a:t>
            </a:r>
            <a:r>
              <a:rPr lang="it-IT" sz="2400" b="1" dirty="0" err="1"/>
              <a:t>selection</a:t>
            </a:r>
            <a:endParaRPr lang="it-IT" sz="2400" b="1" dirty="0"/>
          </a:p>
        </p:txBody>
      </p:sp>
    </p:spTree>
    <p:extLst>
      <p:ext uri="{BB962C8B-B14F-4D97-AF65-F5344CB8AC3E}">
        <p14:creationId xmlns:p14="http://schemas.microsoft.com/office/powerpoint/2010/main" val="1680641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900" b="1" dirty="0">
                <a:solidFill>
                  <a:schemeClr val="tx1"/>
                </a:solidFill>
                <a:latin typeface="Times New Roman"/>
                <a:cs typeface="Times New Roman"/>
              </a:rPr>
              <a:t>From the ‘jury pool’ to the ‘jury box’</a:t>
            </a:r>
          </a:p>
          <a:p>
            <a:pPr marL="45720" indent="0" algn="just">
              <a:lnSpc>
                <a:spcPct val="120000"/>
              </a:lnSpc>
              <a:spcBef>
                <a:spcPts val="0"/>
              </a:spcBef>
              <a:buNone/>
            </a:pPr>
            <a:endParaRPr lang="en-GB" sz="2900" dirty="0">
              <a:solidFill>
                <a:schemeClr val="tx1"/>
              </a:solidFill>
              <a:latin typeface="Times New Roman"/>
              <a:cs typeface="Times New Roman"/>
            </a:endParaRPr>
          </a:p>
          <a:p>
            <a:pPr marL="45720" indent="0" algn="just">
              <a:lnSpc>
                <a:spcPct val="120000"/>
              </a:lnSpc>
              <a:spcBef>
                <a:spcPts val="0"/>
              </a:spcBef>
              <a:buNone/>
            </a:pPr>
            <a:r>
              <a:rPr lang="en-GB" sz="2900" dirty="0">
                <a:solidFill>
                  <a:schemeClr val="tx1"/>
                </a:solidFill>
                <a:latin typeface="Times New Roman"/>
                <a:cs typeface="Times New Roman"/>
              </a:rPr>
              <a:t>The qualified jurors are taken to the courtroom, where the judge and the attorneys ask questions to determine their suitability to serve on the jury (</a:t>
            </a:r>
            <a:r>
              <a:rPr lang="en-GB" sz="2900" i="1" dirty="0" err="1">
                <a:solidFill>
                  <a:schemeClr val="tx1"/>
                </a:solidFill>
                <a:latin typeface="Times New Roman"/>
                <a:cs typeface="Times New Roman"/>
              </a:rPr>
              <a:t>voir</a:t>
            </a:r>
            <a:r>
              <a:rPr lang="en-GB" sz="2900" i="1" dirty="0">
                <a:solidFill>
                  <a:schemeClr val="tx1"/>
                </a:solidFill>
                <a:latin typeface="Times New Roman"/>
                <a:cs typeface="Times New Roman"/>
              </a:rPr>
              <a:t> dire</a:t>
            </a:r>
            <a:r>
              <a:rPr lang="en-GB" sz="2900" dirty="0">
                <a:solidFill>
                  <a:schemeClr val="tx1"/>
                </a:solidFill>
                <a:latin typeface="Times New Roman"/>
                <a:cs typeface="Times New Roman"/>
              </a:rPr>
              <a:t>). </a:t>
            </a:r>
          </a:p>
          <a:p>
            <a:pPr marL="45720" indent="0" algn="just">
              <a:lnSpc>
                <a:spcPct val="120000"/>
              </a:lnSpc>
              <a:spcBef>
                <a:spcPts val="0"/>
              </a:spcBef>
              <a:buNone/>
            </a:pPr>
            <a:endParaRPr lang="en-GB" sz="2900" dirty="0">
              <a:solidFill>
                <a:schemeClr val="tx1"/>
              </a:solidFill>
              <a:latin typeface="Times New Roman"/>
              <a:cs typeface="Times New Roman"/>
            </a:endParaRPr>
          </a:p>
          <a:p>
            <a:pPr marL="45720" indent="0" algn="just">
              <a:lnSpc>
                <a:spcPct val="120000"/>
              </a:lnSpc>
              <a:spcBef>
                <a:spcPts val="0"/>
              </a:spcBef>
              <a:buNone/>
            </a:pPr>
            <a:r>
              <a:rPr lang="en-GB" sz="2900" dirty="0">
                <a:solidFill>
                  <a:schemeClr val="tx1"/>
                </a:solidFill>
                <a:latin typeface="Times New Roman"/>
                <a:cs typeface="Times New Roman"/>
              </a:rPr>
              <a:t>The purpose of </a:t>
            </a:r>
            <a:r>
              <a:rPr lang="en-GB" sz="2900" i="1" dirty="0" err="1">
                <a:solidFill>
                  <a:schemeClr val="tx1"/>
                </a:solidFill>
                <a:latin typeface="Times New Roman"/>
                <a:cs typeface="Times New Roman"/>
              </a:rPr>
              <a:t>voir</a:t>
            </a:r>
            <a:r>
              <a:rPr lang="en-GB" sz="2900" i="1" dirty="0">
                <a:solidFill>
                  <a:schemeClr val="tx1"/>
                </a:solidFill>
                <a:latin typeface="Times New Roman"/>
                <a:cs typeface="Times New Roman"/>
              </a:rPr>
              <a:t> dire </a:t>
            </a:r>
            <a:r>
              <a:rPr lang="en-GB" sz="2900" dirty="0">
                <a:solidFill>
                  <a:schemeClr val="tx1"/>
                </a:solidFill>
                <a:latin typeface="Times New Roman"/>
                <a:cs typeface="Times New Roman"/>
              </a:rPr>
              <a:t>is to exclude from the jury people who may not be able to decide the case fairly. </a:t>
            </a:r>
            <a:endParaRPr lang="en-GB" sz="2900" b="1" dirty="0">
              <a:solidFill>
                <a:schemeClr val="tx1"/>
              </a:solidFill>
              <a:latin typeface="Times New Roman"/>
              <a:cs typeface="Times New Roman"/>
            </a:endParaRP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jury</a:t>
            </a:r>
            <a:r>
              <a:rPr lang="it-IT" sz="2400" b="1" dirty="0"/>
              <a:t>: </a:t>
            </a:r>
            <a:r>
              <a:rPr lang="it-IT" sz="2400" b="1" dirty="0" err="1"/>
              <a:t>jurors</a:t>
            </a:r>
            <a:r>
              <a:rPr lang="it-IT" sz="2400" b="1" dirty="0"/>
              <a:t> </a:t>
            </a:r>
            <a:r>
              <a:rPr lang="it-IT" sz="2400" b="1" dirty="0" err="1"/>
              <a:t>selection</a:t>
            </a:r>
            <a:r>
              <a:rPr lang="it-IT" sz="2400" b="1" dirty="0"/>
              <a:t> </a:t>
            </a:r>
          </a:p>
        </p:txBody>
      </p:sp>
    </p:spTree>
    <p:extLst>
      <p:ext uri="{BB962C8B-B14F-4D97-AF65-F5344CB8AC3E}">
        <p14:creationId xmlns:p14="http://schemas.microsoft.com/office/powerpoint/2010/main" val="521076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Candidates who know any person involved in the case, have information about the case, or may have strong prejudices about the people or issues involved in the case, typically will be excused by the judge. </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The attorneys also may exclude a certain number of jurors without giving a reason.</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jury</a:t>
            </a:r>
            <a:r>
              <a:rPr lang="it-IT" sz="2400" b="1" dirty="0"/>
              <a:t>: </a:t>
            </a:r>
            <a:r>
              <a:rPr lang="it-IT" sz="2400" b="1" dirty="0" err="1"/>
              <a:t>jurors</a:t>
            </a:r>
            <a:r>
              <a:rPr lang="it-IT" sz="2400" b="1" dirty="0"/>
              <a:t> </a:t>
            </a:r>
            <a:r>
              <a:rPr lang="it-IT" sz="2400" b="1" dirty="0" err="1"/>
              <a:t>selection</a:t>
            </a:r>
            <a:r>
              <a:rPr lang="it-IT" sz="2400" b="1" dirty="0"/>
              <a:t> </a:t>
            </a:r>
          </a:p>
        </p:txBody>
      </p:sp>
    </p:spTree>
    <p:extLst>
      <p:ext uri="{BB962C8B-B14F-4D97-AF65-F5344CB8AC3E}">
        <p14:creationId xmlns:p14="http://schemas.microsoft.com/office/powerpoint/2010/main" val="2162565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3200" dirty="0">
                <a:solidFill>
                  <a:schemeClr val="tx1"/>
                </a:solidFill>
                <a:latin typeface="Times New Roman"/>
                <a:cs typeface="Times New Roman"/>
              </a:rPr>
              <a:t>An individual is accused of committing a crime that is considered against society as a whole. </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12 people make up a criminal jury. A unanimous decision must be reached before a defendant is found “guilty.” The government must prove the crime was committed “beyond a reasonable doubt.”</a:t>
            </a: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jury</a:t>
            </a:r>
            <a:r>
              <a:rPr lang="it-IT" sz="2400" b="1" dirty="0"/>
              <a:t> in </a:t>
            </a:r>
            <a:r>
              <a:rPr lang="it-IT" sz="2400" b="1" dirty="0" err="1"/>
              <a:t>criminal</a:t>
            </a:r>
            <a:r>
              <a:rPr lang="it-IT" sz="2400" b="1" dirty="0"/>
              <a:t> trials</a:t>
            </a:r>
          </a:p>
        </p:txBody>
      </p:sp>
    </p:spTree>
    <p:extLst>
      <p:ext uri="{BB962C8B-B14F-4D97-AF65-F5344CB8AC3E}">
        <p14:creationId xmlns:p14="http://schemas.microsoft.com/office/powerpoint/2010/main" val="2471263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At least 6 people make up a civil jury. The jury must come to a unanimous verdict unless specified otherwise. </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standard of proof is a ‘preponderance of the evidence’, or ‘more true than not’ (specific role in awarding punitive damages).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jury</a:t>
            </a:r>
            <a:r>
              <a:rPr lang="it-IT" sz="2400" b="1" dirty="0"/>
              <a:t> in </a:t>
            </a:r>
            <a:r>
              <a:rPr lang="it-IT" sz="2400" b="1" dirty="0" err="1"/>
              <a:t>crivil</a:t>
            </a:r>
            <a:r>
              <a:rPr lang="it-IT" sz="2400" b="1" dirty="0"/>
              <a:t> trials</a:t>
            </a:r>
          </a:p>
        </p:txBody>
      </p:sp>
    </p:spTree>
    <p:extLst>
      <p:ext uri="{BB962C8B-B14F-4D97-AF65-F5344CB8AC3E}">
        <p14:creationId xmlns:p14="http://schemas.microsoft.com/office/powerpoint/2010/main" val="1412488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The judge determines the appropriate law that should be applied to the case and the jury finds the facts in the case based on what is presented to them during the proceedings.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At the end, the judge instructs the jury on the applicable law. While the jury must obey the judge’s instructions as to the law, the jury alone is responsible for determining the facts of the case.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jury</a:t>
            </a:r>
            <a:r>
              <a:rPr lang="it-IT" sz="2400" b="1" dirty="0"/>
              <a:t>: the interaction with the </a:t>
            </a:r>
            <a:r>
              <a:rPr lang="it-IT" sz="2400" b="1" dirty="0" err="1"/>
              <a:t>judge</a:t>
            </a:r>
            <a:endParaRPr lang="it-IT" sz="2400" b="1" dirty="0"/>
          </a:p>
        </p:txBody>
      </p:sp>
    </p:spTree>
    <p:extLst>
      <p:ext uri="{BB962C8B-B14F-4D97-AF65-F5344CB8AC3E}">
        <p14:creationId xmlns:p14="http://schemas.microsoft.com/office/powerpoint/2010/main" val="123217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a:xfrm>
            <a:off x="336884" y="3591396"/>
            <a:ext cx="7471612" cy="1737196"/>
          </a:xfrm>
        </p:spPr>
        <p:txBody>
          <a:bodyPr/>
          <a:lstStyle/>
          <a:p>
            <a:r>
              <a:rPr lang="it-IT" dirty="0"/>
              <a:t>Email: </a:t>
            </a:r>
            <a:r>
              <a:rPr lang="it-IT" dirty="0">
                <a:hlinkClick r:id="rId2"/>
              </a:rPr>
              <a:t>l.coppo1@lumsa.it</a:t>
            </a:r>
            <a:endParaRPr lang="it-IT" dirty="0"/>
          </a:p>
          <a:p>
            <a:r>
              <a:rPr lang="it-IT" dirty="0" err="1">
                <a:hlinkClick r:id="rId3"/>
              </a:rPr>
              <a:t>lcoppo@univ-catholyon.f</a:t>
            </a:r>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The organisation of law practitioners into a legal profession came at the end of the XIX century after a period of great informality.</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No distinction between solicitors and barristers: only attorneys at law.</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development of the legal profession went along with the one of the law schools.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429167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Every issue dealing with the legal profession falls in principle within the competence of the States. </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At a federal level the category is represented by a non-governmental organisation: the American Bar Association (ABA).</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legal profession is almost absolutely independent and autonomous from federal legislative and political power.</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3262667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200" dirty="0">
                <a:solidFill>
                  <a:schemeClr val="tx1"/>
                </a:solidFill>
                <a:latin typeface="Times New Roman"/>
                <a:cs typeface="Times New Roman"/>
              </a:rPr>
              <a:t>«Regulation (of the legal profession), to the extent it exists, is determined by lawyers and their close allies, lawyers who are for the moment judges. Groups of Lawyers in the American Bar Association draft the professional rules in the form of «model» suggestion to the States, where most regulation occurs. In the States other groups of lawyers (typically closely allied with the States Bar Association) review the national model and determine the extent to which they will recommend adoption of or variations from the model ... the result is a fair degree of uniformity in regulation across the country although the theoretical potential for wide variation exists. In almost all States the final determination of the shape of the rules is made by the States Supreme Court ... quite content to do what the Bar recommends...»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226211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3000" dirty="0">
                <a:solidFill>
                  <a:schemeClr val="tx1"/>
                </a:solidFill>
                <a:latin typeface="Times New Roman"/>
                <a:cs typeface="Times New Roman"/>
              </a:rPr>
              <a:t>The ABA has a nearly dictatorial power over the legal profession, including legal academics, through the close cooperation with the American Law Schools Association (ALSA).</a:t>
            </a:r>
          </a:p>
          <a:p>
            <a:pPr marL="45720" indent="0" algn="just">
              <a:lnSpc>
                <a:spcPct val="120000"/>
              </a:lnSpc>
              <a:spcBef>
                <a:spcPts val="0"/>
              </a:spcBef>
              <a:buNone/>
            </a:pPr>
            <a:endParaRPr lang="en-GB" sz="3000" dirty="0">
              <a:solidFill>
                <a:schemeClr val="tx1"/>
              </a:solidFill>
              <a:latin typeface="Times New Roman"/>
              <a:cs typeface="Times New Roman"/>
            </a:endParaRPr>
          </a:p>
          <a:p>
            <a:pPr marL="45720" indent="0" algn="just">
              <a:lnSpc>
                <a:spcPct val="120000"/>
              </a:lnSpc>
              <a:spcBef>
                <a:spcPts val="0"/>
              </a:spcBef>
              <a:buNone/>
            </a:pPr>
            <a:r>
              <a:rPr lang="en-GB" sz="3000" dirty="0">
                <a:solidFill>
                  <a:schemeClr val="tx1"/>
                </a:solidFill>
                <a:latin typeface="Times New Roman"/>
                <a:cs typeface="Times New Roman"/>
              </a:rPr>
              <a:t>The reason also lies in the strong identification between the bar and the bench: judges and attorneys are allied together against the interference of politics or federal legislation.</a:t>
            </a:r>
          </a:p>
          <a:p>
            <a:pPr marL="45720" indent="0" algn="just">
              <a:lnSpc>
                <a:spcPct val="120000"/>
              </a:lnSpc>
              <a:spcBef>
                <a:spcPts val="0"/>
              </a:spcBef>
              <a:buNone/>
            </a:pPr>
            <a:endParaRPr lang="en-GB" sz="22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314717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3200" dirty="0">
                <a:solidFill>
                  <a:schemeClr val="tx1"/>
                </a:solidFill>
                <a:latin typeface="Times New Roman"/>
                <a:cs typeface="Times New Roman"/>
              </a:rPr>
              <a:t>ABA and ALSA are responsible for the unitary education of American jurists: the courses and syllabus of the main law schools are established by the two associations together.</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prestige of academia depends upon the legal profession, rather than being the other way round.</a:t>
            </a:r>
          </a:p>
          <a:p>
            <a:pPr marL="45720" indent="0" algn="just">
              <a:lnSpc>
                <a:spcPct val="120000"/>
              </a:lnSpc>
              <a:spcBef>
                <a:spcPts val="0"/>
              </a:spcBef>
              <a:buNone/>
            </a:pPr>
            <a:endParaRPr lang="en-GB" sz="22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2471646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3000" b="1" dirty="0">
                <a:solidFill>
                  <a:schemeClr val="tx1"/>
                </a:solidFill>
                <a:latin typeface="Times New Roman"/>
                <a:cs typeface="Times New Roman"/>
              </a:rPr>
              <a:t>The bar exam: </a:t>
            </a:r>
            <a:r>
              <a:rPr lang="en-GB" sz="3000" dirty="0">
                <a:solidFill>
                  <a:schemeClr val="tx1"/>
                </a:solidFill>
                <a:latin typeface="Times New Roman"/>
                <a:cs typeface="Times New Roman"/>
              </a:rPr>
              <a:t>it tests candidates on the general principles of the law taught in the law schools.</a:t>
            </a:r>
          </a:p>
          <a:p>
            <a:pPr marL="45720" indent="0" algn="just">
              <a:lnSpc>
                <a:spcPct val="120000"/>
              </a:lnSpc>
              <a:spcBef>
                <a:spcPts val="0"/>
              </a:spcBef>
              <a:buNone/>
            </a:pPr>
            <a:endParaRPr lang="en-GB" sz="3000" dirty="0">
              <a:solidFill>
                <a:schemeClr val="tx1"/>
              </a:solidFill>
              <a:latin typeface="Times New Roman"/>
              <a:cs typeface="Times New Roman"/>
            </a:endParaRPr>
          </a:p>
          <a:p>
            <a:pPr marL="45720" indent="0" algn="just">
              <a:lnSpc>
                <a:spcPct val="120000"/>
              </a:lnSpc>
              <a:spcBef>
                <a:spcPts val="0"/>
              </a:spcBef>
              <a:buNone/>
            </a:pPr>
            <a:r>
              <a:rPr lang="en-GB" sz="3000" dirty="0">
                <a:solidFill>
                  <a:schemeClr val="tx1"/>
                </a:solidFill>
                <a:latin typeface="Times New Roman"/>
                <a:cs typeface="Times New Roman"/>
              </a:rPr>
              <a:t>Every year the National Conference of Bar Examiners produces a multi-state exam that the various states adopt, at least in part.</a:t>
            </a:r>
          </a:p>
          <a:p>
            <a:pPr marL="45720" indent="0" algn="just">
              <a:lnSpc>
                <a:spcPct val="120000"/>
              </a:lnSpc>
              <a:spcBef>
                <a:spcPts val="0"/>
              </a:spcBef>
              <a:buNone/>
            </a:pPr>
            <a:endParaRPr lang="en-GB" sz="3000" dirty="0">
              <a:solidFill>
                <a:schemeClr val="tx1"/>
              </a:solidFill>
              <a:latin typeface="Times New Roman"/>
              <a:cs typeface="Times New Roman"/>
            </a:endParaRPr>
          </a:p>
          <a:p>
            <a:pPr marL="45720" indent="0" algn="just">
              <a:lnSpc>
                <a:spcPct val="120000"/>
              </a:lnSpc>
              <a:spcBef>
                <a:spcPts val="0"/>
              </a:spcBef>
              <a:buNone/>
            </a:pPr>
            <a:r>
              <a:rPr lang="en-GB" sz="3000" dirty="0">
                <a:solidFill>
                  <a:schemeClr val="tx1"/>
                </a:solidFill>
                <a:latin typeface="Times New Roman"/>
                <a:cs typeface="Times New Roman"/>
              </a:rPr>
              <a:t>In some States only students from certain law schools have access to the exam.</a:t>
            </a:r>
          </a:p>
          <a:p>
            <a:pPr marL="45720" indent="0" algn="just">
              <a:lnSpc>
                <a:spcPct val="120000"/>
              </a:lnSpc>
              <a:spcBef>
                <a:spcPts val="0"/>
              </a:spcBef>
              <a:buNone/>
            </a:pPr>
            <a:endParaRPr lang="en-GB" sz="22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1999238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The bar exam</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vast majority of students graduated from the main law schools pass the exam; so the real selection basically concerns the ‘secondary’ law schools.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So the real selective step takes place with the admission to the law school (Law School Admission Test), at a national level.</a:t>
            </a:r>
          </a:p>
          <a:p>
            <a:pPr marL="45720" indent="0" algn="just">
              <a:lnSpc>
                <a:spcPct val="120000"/>
              </a:lnSpc>
              <a:spcBef>
                <a:spcPts val="0"/>
              </a:spcBef>
              <a:buNone/>
            </a:pPr>
            <a:endParaRPr lang="en-GB" sz="22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legal</a:t>
            </a:r>
            <a:r>
              <a:rPr lang="it-IT" sz="2400" b="1" dirty="0"/>
              <a:t> </a:t>
            </a:r>
            <a:r>
              <a:rPr lang="it-IT" sz="2400" b="1" dirty="0" err="1"/>
              <a:t>profession</a:t>
            </a:r>
            <a:endParaRPr lang="it-IT" sz="2400" b="1" dirty="0"/>
          </a:p>
        </p:txBody>
      </p:sp>
    </p:spTree>
    <p:extLst>
      <p:ext uri="{BB962C8B-B14F-4D97-AF65-F5344CB8AC3E}">
        <p14:creationId xmlns:p14="http://schemas.microsoft.com/office/powerpoint/2010/main" val="94939765"/>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975</TotalTime>
  <Words>1657</Words>
  <Application>Microsoft Macintosh PowerPoint</Application>
  <PresentationFormat>Presentazione su schermo (4:3)</PresentationFormat>
  <Paragraphs>183</Paragraphs>
  <Slides>27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27</vt:i4>
      </vt:variant>
    </vt:vector>
  </HeadingPairs>
  <TitlesOfParts>
    <vt:vector size="32" baseType="lpstr">
      <vt:lpstr>Arial</vt:lpstr>
      <vt:lpstr>Calibri</vt:lpstr>
      <vt:lpstr>Times New Roman</vt:lpstr>
      <vt:lpstr>Wingdings</vt:lpstr>
      <vt:lpstr>Tema di Office</vt:lpstr>
      <vt:lpstr>Comparative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51</cp:revision>
  <dcterms:created xsi:type="dcterms:W3CDTF">2017-12-18T16:16:39Z</dcterms:created>
  <dcterms:modified xsi:type="dcterms:W3CDTF">2023-04-23T16:58:38Z</dcterms:modified>
</cp:coreProperties>
</file>