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62"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270" r:id="rId2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23/04/23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23/04/23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The decline and heritage of legal realism</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The approach of realists ended up being too subject to case law and reducing its contribution to the critical analysis of legal fragments without systematic significance.</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Reaction: some scholars attempt to remedy the shortcoming by elaborating wide-range concepts; others ‘trash the law’ trying to undermine the roots of its legitimacy in the political discourse.</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3160364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200" b="1" dirty="0">
                <a:solidFill>
                  <a:schemeClr val="tx1"/>
                </a:solidFill>
                <a:latin typeface="Times New Roman"/>
                <a:cs typeface="Times New Roman"/>
              </a:rPr>
              <a:t>The Economic Analysis of Law or ‘Law and Economics’</a:t>
            </a:r>
            <a:endParaRPr lang="en-GB" sz="3200" dirty="0">
              <a:solidFill>
                <a:schemeClr val="tx1"/>
              </a:solidFill>
              <a:latin typeface="Times New Roman"/>
              <a:cs typeface="Times New Roman"/>
            </a:endParaRP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dirty="0">
                <a:solidFill>
                  <a:schemeClr val="tx1"/>
                </a:solidFill>
                <a:latin typeface="Times New Roman"/>
                <a:cs typeface="Times New Roman"/>
              </a:rPr>
              <a:t>The first stream of reaction lead to movements like the economic analysis of law or ‘law and economics’; from realism they inherited the dialogue with other sciences, from formalism the love for conceptualisation.</a:t>
            </a:r>
          </a:p>
          <a:p>
            <a:pPr marL="45720" indent="0" algn="just">
              <a:lnSpc>
                <a:spcPct val="120000"/>
              </a:lnSpc>
              <a:spcBef>
                <a:spcPts val="0"/>
              </a:spcBef>
              <a:buNone/>
            </a:pPr>
            <a:endParaRPr lang="en-GB" sz="27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1521309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The Critical Legal Studies:</a:t>
            </a:r>
            <a:r>
              <a:rPr lang="en-GB" sz="2800" dirty="0">
                <a:solidFill>
                  <a:schemeClr val="tx1"/>
                </a:solidFill>
                <a:latin typeface="Times New Roman"/>
                <a:cs typeface="Times New Roman"/>
              </a:rPr>
              <a:t> the second stream of reaction lead to the criticism of certain power-based institutional relationships that have an impact on the law behind the scenes of ‘principle statements’.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The ‘Law &amp;’ Era: </a:t>
            </a:r>
            <a:r>
              <a:rPr lang="en-GB" sz="2800" dirty="0">
                <a:solidFill>
                  <a:schemeClr val="tx1"/>
                </a:solidFill>
                <a:latin typeface="Times New Roman"/>
                <a:cs typeface="Times New Roman"/>
              </a:rPr>
              <a:t>from critical race theory to the feminist jurisprudence to the gay and lesbian theory, the US witnessed the multiplication of de-constructivist theories.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856202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endParaRPr lang="en-GB" sz="3200" b="1" dirty="0">
              <a:solidFill>
                <a:schemeClr val="tx1"/>
              </a:solidFill>
              <a:latin typeface="Times New Roman"/>
              <a:cs typeface="Times New Roman"/>
            </a:endParaRPr>
          </a:p>
          <a:p>
            <a:pPr marL="45720" indent="0" algn="just">
              <a:lnSpc>
                <a:spcPct val="120000"/>
              </a:lnSpc>
              <a:spcBef>
                <a:spcPts val="0"/>
              </a:spcBef>
              <a:buNone/>
            </a:pPr>
            <a:r>
              <a:rPr lang="en-GB" sz="3200" b="1" dirty="0">
                <a:solidFill>
                  <a:schemeClr val="tx1"/>
                </a:solidFill>
                <a:latin typeface="Times New Roman"/>
                <a:cs typeface="Times New Roman"/>
              </a:rPr>
              <a:t>The ‘orgy of statute making’: </a:t>
            </a:r>
            <a:r>
              <a:rPr lang="en-GB" sz="3200" dirty="0">
                <a:solidFill>
                  <a:schemeClr val="tx1"/>
                </a:solidFill>
                <a:latin typeface="Times New Roman"/>
                <a:cs typeface="Times New Roman"/>
              </a:rPr>
              <a:t>since the New Deal, the US have witnessed the proliferation of statutes both at the federal and at the state level.</a:t>
            </a:r>
          </a:p>
          <a:p>
            <a:pPr marL="45720" indent="0" algn="just">
              <a:lnSpc>
                <a:spcPct val="120000"/>
              </a:lnSpc>
              <a:spcBef>
                <a:spcPts val="0"/>
              </a:spcBef>
              <a:buNone/>
            </a:pPr>
            <a:endParaRPr lang="en-GB" sz="3200" dirty="0">
              <a:solidFill>
                <a:schemeClr val="tx1"/>
              </a:solidFill>
              <a:latin typeface="Times New Roman"/>
              <a:cs typeface="Times New Roman"/>
            </a:endParaRPr>
          </a:p>
          <a:p>
            <a:pPr marL="45720" indent="0" algn="just">
              <a:lnSpc>
                <a:spcPct val="120000"/>
              </a:lnSpc>
              <a:spcBef>
                <a:spcPts val="0"/>
              </a:spcBef>
              <a:buNone/>
            </a:pPr>
            <a:r>
              <a:rPr lang="en-GB" sz="3200" b="1" dirty="0">
                <a:solidFill>
                  <a:schemeClr val="tx1"/>
                </a:solidFill>
                <a:latin typeface="Times New Roman"/>
                <a:cs typeface="Times New Roman"/>
              </a:rPr>
              <a:t>Statutory courses: </a:t>
            </a:r>
            <a:r>
              <a:rPr lang="en-GB" sz="3200" dirty="0">
                <a:solidFill>
                  <a:schemeClr val="tx1"/>
                </a:solidFill>
                <a:latin typeface="Times New Roman"/>
                <a:cs typeface="Times New Roman"/>
              </a:rPr>
              <a:t>the law schools begun to teach specific courses on statutes and their interpretation or construction.</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908082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Development of an original theory of interpretation:</a:t>
            </a:r>
            <a:r>
              <a:rPr lang="en-GB" sz="2800" dirty="0">
                <a:solidFill>
                  <a:schemeClr val="tx1"/>
                </a:solidFill>
                <a:latin typeface="Times New Roman"/>
                <a:cs typeface="Times New Roman"/>
              </a:rPr>
              <a:t> the combination between statutory law and the Constitution differentiated American interpretation theories from the English ones.</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b="1" dirty="0">
                <a:solidFill>
                  <a:schemeClr val="tx1"/>
                </a:solidFill>
                <a:latin typeface="Times New Roman"/>
                <a:cs typeface="Times New Roman"/>
              </a:rPr>
              <a:t>Different approaches to the Constitution:</a:t>
            </a:r>
            <a:r>
              <a:rPr lang="en-GB" sz="2800" dirty="0">
                <a:solidFill>
                  <a:schemeClr val="tx1"/>
                </a:solidFill>
                <a:latin typeface="Times New Roman"/>
                <a:cs typeface="Times New Roman"/>
              </a:rPr>
              <a:t> some advocate an interpretation based on the constitutional legislator’s original intent; others an evolutionary interpretation.</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228852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dirty="0">
                <a:solidFill>
                  <a:schemeClr val="tx1"/>
                </a:solidFill>
                <a:latin typeface="Times New Roman"/>
                <a:cs typeface="Times New Roman"/>
              </a:rPr>
              <a:t>The different approaches to the construction of the Constitution deeply influenced statutory interpretation.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Statutes are interpreted with the help of preparatory drafts and works (which are easily accessible at least as to federal legislation).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This method prevails over the literal one, typical of England.</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3910635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Main criterion: </a:t>
            </a:r>
            <a:r>
              <a:rPr lang="en-GB" sz="2800" dirty="0">
                <a:solidFill>
                  <a:schemeClr val="tx1"/>
                </a:solidFill>
                <a:latin typeface="Times New Roman"/>
                <a:cs typeface="Times New Roman"/>
              </a:rPr>
              <a:t>underlying policy. On this basis American courts can:</a:t>
            </a:r>
          </a:p>
          <a:p>
            <a:pPr marL="45720" indent="0" algn="just">
              <a:lnSpc>
                <a:spcPct val="120000"/>
              </a:lnSpc>
              <a:spcBef>
                <a:spcPts val="0"/>
              </a:spcBef>
              <a:buNone/>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neutralise a statute, arguing that its policy is unconstitutional (English courts would have to apply strict interpretation);</a:t>
            </a:r>
          </a:p>
          <a:p>
            <a:pPr algn="just">
              <a:lnSpc>
                <a:spcPct val="120000"/>
              </a:lnSpc>
              <a:spcBef>
                <a:spcPts val="0"/>
              </a:spcBef>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provide an extensive application of the statute, on the grounds of the </a:t>
            </a:r>
            <a:r>
              <a:rPr lang="en-GB" sz="2800" i="1" dirty="0" err="1">
                <a:solidFill>
                  <a:schemeClr val="tx1"/>
                </a:solidFill>
                <a:latin typeface="Times New Roman"/>
                <a:cs typeface="Times New Roman"/>
              </a:rPr>
              <a:t>eadem</a:t>
            </a:r>
            <a:r>
              <a:rPr lang="en-GB" sz="2800" i="1" dirty="0">
                <a:solidFill>
                  <a:schemeClr val="tx1"/>
                </a:solidFill>
                <a:latin typeface="Times New Roman"/>
                <a:cs typeface="Times New Roman"/>
              </a:rPr>
              <a:t> ratio</a:t>
            </a:r>
            <a:r>
              <a:rPr lang="en-GB" sz="2800" dirty="0">
                <a:solidFill>
                  <a:schemeClr val="tx1"/>
                </a:solidFill>
                <a:latin typeface="Times New Roman"/>
                <a:cs typeface="Times New Roman"/>
              </a:rPr>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2832890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Codification</a:t>
            </a:r>
          </a:p>
          <a:p>
            <a:pPr marL="45720" indent="0" algn="just">
              <a:lnSpc>
                <a:spcPct val="120000"/>
              </a:lnSpc>
              <a:spcBef>
                <a:spcPts val="0"/>
              </a:spcBef>
              <a:buNone/>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Bentham wrote to President Madison offering him a Draft Federal Code, but the proposal was impracticable.</a:t>
            </a:r>
          </a:p>
          <a:p>
            <a:pPr algn="just">
              <a:lnSpc>
                <a:spcPct val="120000"/>
              </a:lnSpc>
              <a:spcBef>
                <a:spcPts val="0"/>
              </a:spcBef>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David Dudley Field, sponsored by Justice Story, advocated the codification of common law at the State level; its philosophy: ‘codify in one State and the others will follow’.</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141356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Codification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Field’s proposal succeeded only with reference to the code of civil procedure; later on a civil code was adopted in California and the Far West.</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Then codification was committed to the American Law Institute, that drafted some models. The picture is fragmentary.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3536841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Codification</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Criminal law is codified in the majority of states; civil law only in few, among which California.</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a:solidFill>
                  <a:schemeClr val="tx1"/>
                </a:solidFill>
                <a:latin typeface="Times New Roman"/>
                <a:cs typeface="Times New Roman"/>
              </a:rPr>
              <a:t>The most important general code in the US is probably the Uniform Commercial Code (UCC), that served as a model also for European uniform law initiatives.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legislation</a:t>
            </a:r>
            <a:endParaRPr lang="it-IT" sz="2400" b="1" dirty="0"/>
          </a:p>
        </p:txBody>
      </p:sp>
    </p:spTree>
    <p:extLst>
      <p:ext uri="{BB962C8B-B14F-4D97-AF65-F5344CB8AC3E}">
        <p14:creationId xmlns:p14="http://schemas.microsoft.com/office/powerpoint/2010/main" val="1548131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a:t>
            </a:r>
            <a:r>
              <a:rPr lang="it-IT" dirty="0" err="1"/>
              <a:t>Nord-American</a:t>
            </a:r>
            <a:r>
              <a:rPr lang="it-IT" dirty="0"/>
              <a:t> Common </a:t>
            </a:r>
            <a:r>
              <a:rPr lang="it-IT" dirty="0" err="1"/>
              <a:t>Law</a:t>
            </a:r>
            <a:endParaRPr lang="it-IT" dirty="0"/>
          </a:p>
        </p:txBody>
      </p:sp>
      <p:sp>
        <p:nvSpPr>
          <p:cNvPr id="3" name="Segnaposto testo 2"/>
          <p:cNvSpPr>
            <a:spLocks noGrp="1"/>
          </p:cNvSpPr>
          <p:nvPr>
            <p:ph type="body" idx="1"/>
          </p:nvPr>
        </p:nvSpPr>
        <p:spPr/>
        <p:txBody>
          <a:bodyPr/>
          <a:lstStyle/>
          <a:p>
            <a:r>
              <a:rPr lang="it-IT" dirty="0"/>
              <a:t>The </a:t>
            </a:r>
            <a:r>
              <a:rPr lang="it-IT" dirty="0" err="1"/>
              <a:t>law</a:t>
            </a:r>
            <a:r>
              <a:rPr lang="it-IT" dirty="0"/>
              <a:t> schools and the </a:t>
            </a:r>
            <a:r>
              <a:rPr lang="it-IT" dirty="0" err="1"/>
              <a:t>scholarship</a:t>
            </a:r>
            <a:endParaRPr lang="it-IT" dirty="0"/>
          </a:p>
        </p:txBody>
      </p:sp>
    </p:spTree>
    <p:extLst>
      <p:ext uri="{BB962C8B-B14F-4D97-AF65-F5344CB8AC3E}">
        <p14:creationId xmlns:p14="http://schemas.microsoft.com/office/powerpoint/2010/main" val="55349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3000" dirty="0">
                <a:solidFill>
                  <a:schemeClr val="tx1"/>
                </a:solidFill>
                <a:latin typeface="Times New Roman"/>
                <a:cs typeface="Times New Roman"/>
              </a:rPr>
              <a:t>A strong, prestigious and independent legal class, capable of cooperating with judges and attorneys to the imposition of a technical control over the political process.</a:t>
            </a:r>
          </a:p>
          <a:p>
            <a:pPr marL="45720" indent="0" algn="just">
              <a:lnSpc>
                <a:spcPct val="120000"/>
              </a:lnSpc>
              <a:spcBef>
                <a:spcPts val="0"/>
              </a:spcBef>
              <a:buNone/>
            </a:pPr>
            <a:endParaRPr lang="en-GB" sz="3000" dirty="0">
              <a:solidFill>
                <a:schemeClr val="tx1"/>
              </a:solidFill>
              <a:latin typeface="Times New Roman"/>
              <a:cs typeface="Times New Roman"/>
            </a:endParaRPr>
          </a:p>
          <a:p>
            <a:pPr marL="45720" indent="0" algn="just">
              <a:lnSpc>
                <a:spcPct val="120000"/>
              </a:lnSpc>
              <a:spcBef>
                <a:spcPts val="0"/>
              </a:spcBef>
              <a:buNone/>
            </a:pPr>
            <a:r>
              <a:rPr lang="en-GB" sz="3000" dirty="0">
                <a:solidFill>
                  <a:schemeClr val="tx1"/>
                </a:solidFill>
                <a:latin typeface="Times New Roman"/>
                <a:cs typeface="Times New Roman"/>
              </a:rPr>
              <a:t>‘Social engineering’: US academics are typically engaged in a fruitful dialogue with political power to help it framing ‘social policies’</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429167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900" b="1" dirty="0">
                <a:solidFill>
                  <a:schemeClr val="tx1"/>
                </a:solidFill>
                <a:latin typeface="Times New Roman"/>
                <a:cs typeface="Times New Roman"/>
              </a:rPr>
              <a:t>Langdell and the case method</a:t>
            </a:r>
          </a:p>
          <a:p>
            <a:pPr marL="45720" indent="0" algn="just">
              <a:lnSpc>
                <a:spcPct val="120000"/>
              </a:lnSpc>
              <a:spcBef>
                <a:spcPts val="0"/>
              </a:spcBef>
              <a:buNone/>
            </a:pPr>
            <a:endParaRPr lang="en-GB" sz="2900" b="1" dirty="0">
              <a:solidFill>
                <a:schemeClr val="tx1"/>
              </a:solidFill>
              <a:latin typeface="Times New Roman"/>
              <a:cs typeface="Times New Roman"/>
            </a:endParaRPr>
          </a:p>
          <a:p>
            <a:pPr marL="45720" indent="0" algn="just">
              <a:lnSpc>
                <a:spcPct val="120000"/>
              </a:lnSpc>
              <a:spcBef>
                <a:spcPts val="0"/>
              </a:spcBef>
              <a:buNone/>
            </a:pPr>
            <a:r>
              <a:rPr lang="en-GB" sz="2900" dirty="0">
                <a:solidFill>
                  <a:schemeClr val="tx1"/>
                </a:solidFill>
                <a:latin typeface="Times New Roman"/>
                <a:cs typeface="Times New Roman"/>
              </a:rPr>
              <a:t>He was responsible for the revolution of legal education in the US, as he advocated a scientific teaching of law, on the model of German </a:t>
            </a:r>
            <a:r>
              <a:rPr lang="en-GB" sz="2900" dirty="0" err="1">
                <a:solidFill>
                  <a:schemeClr val="tx1"/>
                </a:solidFill>
                <a:latin typeface="Times New Roman"/>
                <a:cs typeface="Times New Roman"/>
              </a:rPr>
              <a:t>Pandectists</a:t>
            </a:r>
            <a:r>
              <a:rPr lang="en-GB" sz="2900" dirty="0">
                <a:solidFill>
                  <a:schemeClr val="tx1"/>
                </a:solidFill>
                <a:latin typeface="Times New Roman"/>
                <a:cs typeface="Times New Roman"/>
              </a:rPr>
              <a:t>.</a:t>
            </a:r>
          </a:p>
          <a:p>
            <a:pPr marL="45720" indent="0" algn="just">
              <a:lnSpc>
                <a:spcPct val="120000"/>
              </a:lnSpc>
              <a:spcBef>
                <a:spcPts val="0"/>
              </a:spcBef>
              <a:buNone/>
            </a:pPr>
            <a:endParaRPr lang="en-GB" sz="2900" dirty="0">
              <a:solidFill>
                <a:schemeClr val="tx1"/>
              </a:solidFill>
              <a:latin typeface="Times New Roman"/>
              <a:cs typeface="Times New Roman"/>
            </a:endParaRPr>
          </a:p>
          <a:p>
            <a:pPr marL="45720" indent="0" algn="just">
              <a:lnSpc>
                <a:spcPct val="120000"/>
              </a:lnSpc>
              <a:spcBef>
                <a:spcPts val="0"/>
              </a:spcBef>
              <a:buNone/>
            </a:pPr>
            <a:r>
              <a:rPr lang="en-GB" sz="2900" dirty="0">
                <a:solidFill>
                  <a:schemeClr val="tx1"/>
                </a:solidFill>
                <a:latin typeface="Times New Roman"/>
                <a:cs typeface="Times New Roman"/>
              </a:rPr>
              <a:t>The key features were the drafting of case books and the elaboration of a case method.</a:t>
            </a:r>
          </a:p>
          <a:p>
            <a:pPr marL="45720" indent="0" algn="just">
              <a:lnSpc>
                <a:spcPct val="120000"/>
              </a:lnSpc>
              <a:spcBef>
                <a:spcPts val="0"/>
              </a:spcBef>
              <a:buNone/>
            </a:pPr>
            <a:endParaRPr lang="en-GB" sz="2800" dirty="0">
              <a:solidFill>
                <a:schemeClr val="tx1"/>
              </a:solidFill>
              <a:latin typeface="Times New Roman"/>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58735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The after-Langdell period and legal realism</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study of ‘good cases’ is not enough to understand the system.</a:t>
            </a:r>
          </a:p>
          <a:p>
            <a:pPr marL="45720" indent="0" algn="just">
              <a:lnSpc>
                <a:spcPct val="120000"/>
              </a:lnSpc>
              <a:spcBef>
                <a:spcPts val="0"/>
              </a:spcBef>
              <a:buNone/>
            </a:pPr>
            <a:endParaRPr lang="en-GB" sz="2800" dirty="0">
              <a:solidFill>
                <a:schemeClr val="tx1"/>
              </a:solidFill>
              <a:latin typeface="Times New Roman"/>
              <a:cs typeface="Times New Roman"/>
            </a:endParaRPr>
          </a:p>
          <a:p>
            <a:pPr marL="45720" indent="0" algn="just">
              <a:lnSpc>
                <a:spcPct val="120000"/>
              </a:lnSpc>
              <a:spcBef>
                <a:spcPts val="0"/>
              </a:spcBef>
              <a:buNone/>
            </a:pPr>
            <a:r>
              <a:rPr lang="en-GB" sz="2800" dirty="0">
                <a:solidFill>
                  <a:schemeClr val="tx1"/>
                </a:solidFill>
                <a:latin typeface="Times New Roman"/>
                <a:cs typeface="Times New Roman"/>
              </a:rPr>
              <a:t>The focus moves from the search of what the law is to the analysis of the legal process; from the study of the rules applicable to single cases to the study of the decision-making process.</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90457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O. Wendell Holmes </a:t>
            </a:r>
            <a:r>
              <a:rPr lang="en-GB" sz="2700" dirty="0">
                <a:solidFill>
                  <a:schemeClr val="tx1"/>
                </a:solidFill>
                <a:latin typeface="Times New Roman"/>
                <a:cs typeface="Times New Roman"/>
              </a:rPr>
              <a:t>‘</a:t>
            </a:r>
            <a:r>
              <a:rPr lang="en-GB" sz="2700" i="1" dirty="0">
                <a:solidFill>
                  <a:schemeClr val="tx1"/>
                </a:solidFill>
                <a:latin typeface="Times New Roman"/>
                <a:cs typeface="Times New Roman"/>
              </a:rPr>
              <a:t>The life of the law has not been logic: it has been experience. The felt necessities of the time, the prevalent moral and political theories, intuitions of public policy, avowed or unconscious, even the prejudices which judges share with their fellow-men, have had a good deal more to do than the syllogism in determining the rules by which men should be governed. The law embodies the story of a nation’s development through many centuries, and it cannot be dealt with as if it contained only the axioms and corollaries of a book of mathematics</a:t>
            </a:r>
            <a:r>
              <a:rPr lang="en-GB" sz="2700" dirty="0">
                <a:solidFill>
                  <a:schemeClr val="tx1"/>
                </a:solidFill>
                <a:latin typeface="Times New Roman"/>
                <a:cs typeface="Times New Roman"/>
              </a:rPr>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108595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O. Wendell Holmes </a:t>
            </a:r>
            <a:r>
              <a:rPr lang="en-GB" sz="2700" dirty="0">
                <a:solidFill>
                  <a:schemeClr val="tx1"/>
                </a:solidFill>
                <a:latin typeface="Times New Roman"/>
                <a:cs typeface="Times New Roman"/>
              </a:rPr>
              <a:t>‘</a:t>
            </a:r>
            <a:r>
              <a:rPr lang="en-GB" sz="2700" i="1" dirty="0">
                <a:solidFill>
                  <a:schemeClr val="tx1"/>
                </a:solidFill>
                <a:latin typeface="Times New Roman"/>
                <a:cs typeface="Times New Roman"/>
              </a:rPr>
              <a:t>In order to know what it is, we must know what it has been, and what it tends to become. We must alternately consult history and existing theories of legislation. But the most difficult </a:t>
            </a:r>
            <a:r>
              <a:rPr lang="en-GB" sz="2700" i="1" dirty="0" err="1">
                <a:solidFill>
                  <a:schemeClr val="tx1"/>
                </a:solidFill>
                <a:latin typeface="Times New Roman"/>
                <a:cs typeface="Times New Roman"/>
              </a:rPr>
              <a:t>labor</a:t>
            </a:r>
            <a:r>
              <a:rPr lang="en-GB" sz="2700" i="1" dirty="0">
                <a:solidFill>
                  <a:schemeClr val="tx1"/>
                </a:solidFill>
                <a:latin typeface="Times New Roman"/>
                <a:cs typeface="Times New Roman"/>
              </a:rPr>
              <a:t> will be to understand the combination of the two into new products at every stage. The substance of the law at any given time pretty nearly corresponds, so far as it goes, with what is then understood to be convenient; but its form and machinery, and the degree to which it is able to work out desired results, depend very much upon its past</a:t>
            </a:r>
            <a:r>
              <a:rPr lang="en-GB" sz="2700" dirty="0">
                <a:solidFill>
                  <a:schemeClr val="tx1"/>
                </a:solidFill>
                <a:latin typeface="Times New Roman"/>
                <a:cs typeface="Times New Roman"/>
              </a:rPr>
              <a:t>’.</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3888062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700" b="1" dirty="0">
                <a:solidFill>
                  <a:schemeClr val="tx1"/>
                </a:solidFill>
                <a:latin typeface="Times New Roman"/>
                <a:cs typeface="Times New Roman"/>
              </a:rPr>
              <a:t>Pound:</a:t>
            </a:r>
            <a:r>
              <a:rPr lang="en-GB" sz="2700" dirty="0">
                <a:solidFill>
                  <a:schemeClr val="tx1"/>
                </a:solidFill>
                <a:latin typeface="Times New Roman"/>
                <a:cs typeface="Times New Roman"/>
              </a:rPr>
              <a:t> antithesis between ‘law in the books’ and ‘law in action’.</a:t>
            </a:r>
            <a:r>
              <a:rPr lang="en-GB" sz="2700" b="1" dirty="0">
                <a:solidFill>
                  <a:schemeClr val="tx1"/>
                </a:solidFill>
                <a:latin typeface="Times New Roman"/>
                <a:cs typeface="Times New Roman"/>
              </a:rPr>
              <a:t> </a:t>
            </a:r>
          </a:p>
          <a:p>
            <a:pPr marL="45720" indent="0" algn="just">
              <a:lnSpc>
                <a:spcPct val="120000"/>
              </a:lnSpc>
              <a:spcBef>
                <a:spcPts val="0"/>
              </a:spcBef>
              <a:buNone/>
            </a:pPr>
            <a:endParaRPr lang="en-GB" sz="2700" b="1" dirty="0">
              <a:solidFill>
                <a:schemeClr val="tx1"/>
              </a:solidFill>
              <a:latin typeface="Times New Roman"/>
              <a:cs typeface="Times New Roman"/>
            </a:endParaRPr>
          </a:p>
          <a:p>
            <a:pPr marL="45720" indent="0" algn="just">
              <a:lnSpc>
                <a:spcPct val="120000"/>
              </a:lnSpc>
              <a:spcBef>
                <a:spcPts val="0"/>
              </a:spcBef>
              <a:buNone/>
            </a:pPr>
            <a:r>
              <a:rPr lang="en-GB" sz="2700" b="1" dirty="0">
                <a:solidFill>
                  <a:schemeClr val="tx1"/>
                </a:solidFill>
                <a:latin typeface="Times New Roman"/>
                <a:cs typeface="Times New Roman"/>
              </a:rPr>
              <a:t>Llewellyn: </a:t>
            </a:r>
            <a:r>
              <a:rPr lang="en-GB" sz="2700" dirty="0">
                <a:solidFill>
                  <a:schemeClr val="tx1"/>
                </a:solidFill>
                <a:latin typeface="Times New Roman"/>
                <a:cs typeface="Times New Roman"/>
              </a:rPr>
              <a:t>‘The Common Law Tradition’</a:t>
            </a:r>
          </a:p>
          <a:p>
            <a:pPr marL="45720" indent="0" algn="just">
              <a:lnSpc>
                <a:spcPct val="120000"/>
              </a:lnSpc>
              <a:spcBef>
                <a:spcPts val="0"/>
              </a:spcBef>
              <a:buNone/>
            </a:pPr>
            <a:endParaRPr lang="en-GB" sz="2700" dirty="0">
              <a:solidFill>
                <a:schemeClr val="tx1"/>
              </a:solidFill>
              <a:latin typeface="Times New Roman"/>
              <a:cs typeface="Times New Roman"/>
            </a:endParaRPr>
          </a:p>
          <a:p>
            <a:pPr marL="45720" indent="0" algn="just">
              <a:lnSpc>
                <a:spcPct val="120000"/>
              </a:lnSpc>
              <a:spcBef>
                <a:spcPts val="0"/>
              </a:spcBef>
              <a:buNone/>
            </a:pPr>
            <a:r>
              <a:rPr lang="en-GB" sz="2700" dirty="0">
                <a:solidFill>
                  <a:schemeClr val="tx1"/>
                </a:solidFill>
                <a:latin typeface="Times New Roman"/>
                <a:cs typeface="Times New Roman"/>
              </a:rPr>
              <a:t>One of the features was the movement towards the study of disciplines other than the law (social sciences, economics…), on conviction that other scientists have provided more appropriate skills for the understanding of complexity.</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4261261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45720" indent="0" algn="just">
              <a:lnSpc>
                <a:spcPct val="120000"/>
              </a:lnSpc>
              <a:spcBef>
                <a:spcPts val="0"/>
              </a:spcBef>
              <a:buNone/>
            </a:pPr>
            <a:r>
              <a:rPr lang="en-GB" sz="2800" b="1" dirty="0">
                <a:solidFill>
                  <a:schemeClr val="tx1"/>
                </a:solidFill>
                <a:latin typeface="Times New Roman"/>
                <a:cs typeface="Times New Roman"/>
              </a:rPr>
              <a:t>Evolution of case method</a:t>
            </a:r>
          </a:p>
          <a:p>
            <a:pPr marL="45720" indent="0" algn="just">
              <a:lnSpc>
                <a:spcPct val="120000"/>
              </a:lnSpc>
              <a:spcBef>
                <a:spcPts val="0"/>
              </a:spcBef>
              <a:buNone/>
            </a:pPr>
            <a:endParaRPr lang="en-GB" sz="2800" b="1"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Case books started to reflect the new division of law into branches that were different from the traditional ones</a:t>
            </a:r>
          </a:p>
          <a:p>
            <a:pPr algn="just">
              <a:lnSpc>
                <a:spcPct val="120000"/>
              </a:lnSpc>
              <a:spcBef>
                <a:spcPts val="0"/>
              </a:spcBef>
            </a:pPr>
            <a:endParaRPr lang="en-GB" sz="2800" dirty="0">
              <a:solidFill>
                <a:schemeClr val="tx1"/>
              </a:solidFill>
              <a:latin typeface="Times New Roman"/>
              <a:cs typeface="Times New Roman"/>
            </a:endParaRPr>
          </a:p>
          <a:p>
            <a:pPr algn="just">
              <a:lnSpc>
                <a:spcPct val="120000"/>
              </a:lnSpc>
              <a:spcBef>
                <a:spcPts val="0"/>
              </a:spcBef>
            </a:pPr>
            <a:r>
              <a:rPr lang="en-GB" sz="2800" dirty="0">
                <a:solidFill>
                  <a:schemeClr val="tx1"/>
                </a:solidFill>
                <a:latin typeface="Times New Roman"/>
                <a:cs typeface="Times New Roman"/>
              </a:rPr>
              <a:t>Cases are compounded and supplemented with materials, i.e. papers re-edited sometimes with innovative methods, anti-formalistic.</a:t>
            </a: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THE NORD-AMERICAN COMMON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law</a:t>
            </a:r>
            <a:r>
              <a:rPr lang="it-IT" sz="2400" b="1" dirty="0"/>
              <a:t> schools</a:t>
            </a:r>
          </a:p>
        </p:txBody>
      </p:sp>
    </p:spTree>
    <p:extLst>
      <p:ext uri="{BB962C8B-B14F-4D97-AF65-F5344CB8AC3E}">
        <p14:creationId xmlns:p14="http://schemas.microsoft.com/office/powerpoint/2010/main" val="3741994119"/>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987</TotalTime>
  <Words>1192</Words>
  <Application>Microsoft Macintosh PowerPoint</Application>
  <PresentationFormat>Presentazione su schermo (4:3)</PresentationFormat>
  <Paragraphs>128</Paragraphs>
  <Slides>20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Calibri</vt:lpstr>
      <vt:lpstr>Times New Roman</vt:lpstr>
      <vt:lpstr>Wingdings</vt:lpstr>
      <vt:lpstr>Tema di Office</vt:lpstr>
      <vt:lpstr>Comparative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THE NORD-AMERICAN COMMON LAW</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56</cp:revision>
  <dcterms:created xsi:type="dcterms:W3CDTF">2017-12-18T16:16:39Z</dcterms:created>
  <dcterms:modified xsi:type="dcterms:W3CDTF">2023-04-23T17:10:26Z</dcterms:modified>
</cp:coreProperties>
</file>