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6" r:id="rId2"/>
    <p:sldId id="262"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270" r:id="rId4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794" autoAdjust="0"/>
  </p:normalViewPr>
  <p:slideViewPr>
    <p:cSldViewPr snapToGrid="0">
      <p:cViewPr varScale="1">
        <p:scale>
          <a:sx n="106" d="100"/>
          <a:sy n="106" d="100"/>
        </p:scale>
        <p:origin x="1544"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09/05/23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09/05/23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latin typeface="Times New Roman"/>
                <a:cs typeface="Times New Roman"/>
              </a:rPr>
              <a:t>W</a:t>
            </a:r>
            <a:r>
              <a:rPr lang="en-GB" sz="2800" dirty="0">
                <a:solidFill>
                  <a:schemeClr val="tx1"/>
                </a:solidFill>
                <a:latin typeface="Times New Roman"/>
                <a:cs typeface="Times New Roman"/>
              </a:rPr>
              <a:t>ith Confucius, the </a:t>
            </a:r>
            <a:r>
              <a:rPr lang="en-GB" sz="2800" i="1" dirty="0">
                <a:solidFill>
                  <a:schemeClr val="tx1"/>
                </a:solidFill>
                <a:latin typeface="Times New Roman"/>
                <a:cs typeface="Times New Roman"/>
              </a:rPr>
              <a:t>li</a:t>
            </a:r>
            <a:r>
              <a:rPr lang="en-GB" sz="2800" dirty="0">
                <a:solidFill>
                  <a:schemeClr val="tx1"/>
                </a:solidFill>
                <a:latin typeface="Times New Roman"/>
                <a:cs typeface="Times New Roman"/>
              </a:rPr>
              <a:t> has been given a new legitimacy as the expression of the moral authority of ancestors and has been put into writing under the form of soft law.</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a:t>
            </a:r>
            <a:r>
              <a:rPr lang="en-GB" sz="2800" i="1" dirty="0">
                <a:solidFill>
                  <a:schemeClr val="tx1"/>
                </a:solidFill>
                <a:latin typeface="Times New Roman"/>
                <a:cs typeface="Times New Roman"/>
              </a:rPr>
              <a:t>li</a:t>
            </a:r>
            <a:r>
              <a:rPr lang="en-GB" sz="2800" dirty="0">
                <a:solidFill>
                  <a:schemeClr val="tx1"/>
                </a:solidFill>
                <a:latin typeface="Times New Roman"/>
                <a:cs typeface="Times New Roman"/>
              </a:rPr>
              <a:t> regulates the succession to the throne and provides for the essential needs of “noble law”; it ensured peaceful cohabitation among citizens in conformity with the need of harmony with the cosmic order, on the basis of the social hierarchies expressed by the inequality of rank.</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modern Li</a:t>
            </a:r>
          </a:p>
        </p:txBody>
      </p:sp>
    </p:spTree>
    <p:extLst>
      <p:ext uri="{BB962C8B-B14F-4D97-AF65-F5344CB8AC3E}">
        <p14:creationId xmlns:p14="http://schemas.microsoft.com/office/powerpoint/2010/main" val="1218682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200" dirty="0">
                <a:solidFill>
                  <a:schemeClr val="tx1"/>
                </a:solidFill>
                <a:latin typeface="Times New Roman"/>
                <a:cs typeface="Times New Roman"/>
              </a:rPr>
              <a:t>The knowledge of the </a:t>
            </a:r>
            <a:r>
              <a:rPr lang="en-GB" sz="2200" i="1" dirty="0">
                <a:solidFill>
                  <a:schemeClr val="tx1"/>
                </a:solidFill>
                <a:latin typeface="Times New Roman"/>
                <a:cs typeface="Times New Roman"/>
              </a:rPr>
              <a:t>li</a:t>
            </a:r>
            <a:r>
              <a:rPr lang="en-GB" sz="2200" dirty="0">
                <a:solidFill>
                  <a:schemeClr val="tx1"/>
                </a:solidFill>
                <a:latin typeface="Times New Roman"/>
                <a:cs typeface="Times New Roman"/>
              </a:rPr>
              <a:t> is strongly encouraged; they are immutable, given that they are not the product of a legislator.</a:t>
            </a:r>
          </a:p>
          <a:p>
            <a:pPr marL="45720" indent="0" algn="just">
              <a:lnSpc>
                <a:spcPct val="120000"/>
              </a:lnSpc>
              <a:spcBef>
                <a:spcPts val="0"/>
              </a:spcBef>
              <a:buNone/>
            </a:pPr>
            <a:endParaRPr lang="en-GB" sz="2200" dirty="0">
              <a:solidFill>
                <a:schemeClr val="tx1"/>
              </a:solidFill>
              <a:latin typeface="Times New Roman"/>
              <a:cs typeface="Times New Roman"/>
            </a:endParaRPr>
          </a:p>
          <a:p>
            <a:pPr marL="45720" indent="0" algn="just">
              <a:lnSpc>
                <a:spcPct val="120000"/>
              </a:lnSpc>
              <a:spcBef>
                <a:spcPts val="0"/>
              </a:spcBef>
              <a:buNone/>
            </a:pPr>
            <a:r>
              <a:rPr lang="en-GB" sz="2200" dirty="0">
                <a:solidFill>
                  <a:schemeClr val="tx1"/>
                </a:solidFill>
                <a:latin typeface="Times New Roman"/>
                <a:cs typeface="Times New Roman"/>
              </a:rPr>
              <a:t>Sovereigns are not suggested to promulgate statutes, given that these latter are feared by the people, but diminish in the same time the respect for authority. Once the legislation enacted, the citizens will be able to speculate on its gaps and imperfections, looking for the most elusive and favourable interpretations.</a:t>
            </a:r>
          </a:p>
          <a:p>
            <a:pPr marL="45720" indent="0" algn="just">
              <a:lnSpc>
                <a:spcPct val="120000"/>
              </a:lnSpc>
              <a:spcBef>
                <a:spcPts val="0"/>
              </a:spcBef>
              <a:buNone/>
            </a:pPr>
            <a:endParaRPr lang="en-GB" sz="2200" dirty="0">
              <a:solidFill>
                <a:schemeClr val="tx1"/>
              </a:solidFill>
              <a:latin typeface="Times New Roman"/>
              <a:cs typeface="Times New Roman"/>
            </a:endParaRPr>
          </a:p>
          <a:p>
            <a:pPr marL="45720" indent="0" algn="just">
              <a:lnSpc>
                <a:spcPct val="120000"/>
              </a:lnSpc>
              <a:spcBef>
                <a:spcPts val="0"/>
              </a:spcBef>
              <a:buNone/>
            </a:pPr>
            <a:r>
              <a:rPr lang="en-GB" sz="2200" dirty="0">
                <a:solidFill>
                  <a:schemeClr val="tx1"/>
                </a:solidFill>
                <a:latin typeface="Times New Roman"/>
                <a:cs typeface="Times New Roman"/>
              </a:rPr>
              <a:t>The country did not count on the legislation, but rather on the skills and equilibrium of the public officers that were in charge of its application.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modern Li</a:t>
            </a:r>
          </a:p>
        </p:txBody>
      </p:sp>
    </p:spTree>
    <p:extLst>
      <p:ext uri="{BB962C8B-B14F-4D97-AF65-F5344CB8AC3E}">
        <p14:creationId xmlns:p14="http://schemas.microsoft.com/office/powerpoint/2010/main" val="4259879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Such source is surrounded by mistrust. If somebody invoked a </a:t>
            </a:r>
            <a:r>
              <a:rPr lang="en-GB" sz="2800" i="1" dirty="0">
                <a:solidFill>
                  <a:schemeClr val="tx1"/>
                </a:solidFill>
                <a:latin typeface="Times New Roman"/>
                <a:cs typeface="Times New Roman"/>
              </a:rPr>
              <a:t>fa</a:t>
            </a:r>
            <a:r>
              <a:rPr lang="en-GB" sz="2800" dirty="0">
                <a:solidFill>
                  <a:schemeClr val="tx1"/>
                </a:solidFill>
                <a:latin typeface="Times New Roman"/>
                <a:cs typeface="Times New Roman"/>
              </a:rPr>
              <a:t> inconsistent with a </a:t>
            </a:r>
            <a:r>
              <a:rPr lang="en-GB" sz="2800" i="1" dirty="0">
                <a:solidFill>
                  <a:schemeClr val="tx1"/>
                </a:solidFill>
                <a:latin typeface="Times New Roman"/>
                <a:cs typeface="Times New Roman"/>
              </a:rPr>
              <a:t>li</a:t>
            </a:r>
            <a:r>
              <a:rPr lang="en-GB" sz="2800" dirty="0">
                <a:solidFill>
                  <a:schemeClr val="tx1"/>
                </a:solidFill>
                <a:latin typeface="Times New Roman"/>
                <a:cs typeface="Times New Roman"/>
              </a:rPr>
              <a:t>, it would be subject to the reprobation of the public opinion.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Nevertheless, traditional Chinese law had statutes: above all the </a:t>
            </a:r>
            <a:r>
              <a:rPr lang="en-GB" sz="2800" i="1" dirty="0">
                <a:solidFill>
                  <a:schemeClr val="tx1"/>
                </a:solidFill>
                <a:latin typeface="Times New Roman"/>
                <a:cs typeface="Times New Roman"/>
              </a:rPr>
              <a:t>fa </a:t>
            </a:r>
            <a:r>
              <a:rPr lang="en-GB" sz="2800" dirty="0">
                <a:solidFill>
                  <a:schemeClr val="tx1"/>
                </a:solidFill>
                <a:latin typeface="Times New Roman"/>
                <a:cs typeface="Times New Roman"/>
              </a:rPr>
              <a:t>was used for administrative and criminal law (several codes were promulgated in line with the Confucian philosophy: accurate graduation of penalties on the basis of the victim’s and the culprit’s status.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Fa</a:t>
            </a:r>
          </a:p>
        </p:txBody>
      </p:sp>
    </p:spTree>
    <p:extLst>
      <p:ext uri="{BB962C8B-B14F-4D97-AF65-F5344CB8AC3E}">
        <p14:creationId xmlns:p14="http://schemas.microsoft.com/office/powerpoint/2010/main" val="2917914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In order to justify the strictness of the fa, it was said that it was a necessary evil applicable to serial criminals, to barbarians and foreigners in general, as those latter could hardly learn and comply with the Chinese rituals and traditions.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err="1"/>
              <a:t>Justifcations</a:t>
            </a:r>
            <a:r>
              <a:rPr lang="en-GB" sz="2400" b="1" dirty="0"/>
              <a:t> of the Fa</a:t>
            </a:r>
          </a:p>
        </p:txBody>
      </p:sp>
    </p:spTree>
    <p:extLst>
      <p:ext uri="{BB962C8B-B14F-4D97-AF65-F5344CB8AC3E}">
        <p14:creationId xmlns:p14="http://schemas.microsoft.com/office/powerpoint/2010/main" val="1896378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400" dirty="0">
                <a:solidFill>
                  <a:schemeClr val="tx1"/>
                </a:solidFill>
                <a:latin typeface="Times New Roman"/>
                <a:cs typeface="Times New Roman"/>
              </a:rPr>
              <a:t>Moreover, it was said that the </a:t>
            </a:r>
            <a:r>
              <a:rPr lang="en-GB" sz="2400" i="1" dirty="0">
                <a:solidFill>
                  <a:schemeClr val="tx1"/>
                </a:solidFill>
                <a:latin typeface="Times New Roman"/>
                <a:cs typeface="Times New Roman"/>
              </a:rPr>
              <a:t>fa</a:t>
            </a:r>
            <a:r>
              <a:rPr lang="en-GB" sz="2400" dirty="0">
                <a:solidFill>
                  <a:schemeClr val="tx1"/>
                </a:solidFill>
                <a:latin typeface="Times New Roman"/>
                <a:cs typeface="Times New Roman"/>
              </a:rPr>
              <a:t> was not applicable to </a:t>
            </a:r>
            <a:r>
              <a:rPr lang="en-GB" sz="2400" dirty="0">
                <a:latin typeface="Times New Roman"/>
                <a:cs typeface="Times New Roman"/>
              </a:rPr>
              <a:t>upper</a:t>
            </a:r>
            <a:r>
              <a:rPr lang="en-GB" sz="2400" dirty="0">
                <a:solidFill>
                  <a:schemeClr val="tx1"/>
                </a:solidFill>
                <a:latin typeface="Times New Roman"/>
                <a:cs typeface="Times New Roman"/>
              </a:rPr>
              <a:t> classes. In fact, according to Confucius, the rituals (</a:t>
            </a:r>
            <a:r>
              <a:rPr lang="en-GB" sz="2400" i="1" dirty="0">
                <a:solidFill>
                  <a:schemeClr val="tx1"/>
                </a:solidFill>
                <a:latin typeface="Times New Roman"/>
                <a:cs typeface="Times New Roman"/>
              </a:rPr>
              <a:t>li</a:t>
            </a:r>
            <a:r>
              <a:rPr lang="en-GB" sz="2400" dirty="0">
                <a:solidFill>
                  <a:schemeClr val="tx1"/>
                </a:solidFill>
                <a:latin typeface="Times New Roman"/>
                <a:cs typeface="Times New Roman"/>
              </a:rPr>
              <a:t>) do not go down to common people, as well as the sanctions do not climb up to </a:t>
            </a:r>
            <a:r>
              <a:rPr lang="en-GB" sz="2400" dirty="0">
                <a:latin typeface="Times New Roman"/>
                <a:cs typeface="Times New Roman"/>
              </a:rPr>
              <a:t>upper</a:t>
            </a:r>
            <a:r>
              <a:rPr lang="en-GB" sz="2400" dirty="0">
                <a:solidFill>
                  <a:schemeClr val="tx1"/>
                </a:solidFill>
                <a:latin typeface="Times New Roman"/>
                <a:cs typeface="Times New Roman"/>
              </a:rPr>
              <a:t> classes. Above the class of literate men, the regulation comes spontaneously from music and rituals; below that level, the recourse to the legislation is necessary.</a:t>
            </a:r>
          </a:p>
          <a:p>
            <a:pPr marL="45720" indent="0" algn="just">
              <a:lnSpc>
                <a:spcPct val="120000"/>
              </a:lnSpc>
              <a:spcBef>
                <a:spcPts val="0"/>
              </a:spcBef>
              <a:buNone/>
            </a:pPr>
            <a:endParaRPr lang="en-GB" sz="2400" dirty="0">
              <a:solidFill>
                <a:schemeClr val="tx1"/>
              </a:solidFill>
              <a:latin typeface="Times New Roman"/>
              <a:cs typeface="Times New Roman"/>
            </a:endParaRPr>
          </a:p>
          <a:p>
            <a:pPr marL="45720" indent="0" algn="just">
              <a:lnSpc>
                <a:spcPct val="120000"/>
              </a:lnSpc>
              <a:spcBef>
                <a:spcPts val="0"/>
              </a:spcBef>
              <a:buNone/>
            </a:pPr>
            <a:r>
              <a:rPr lang="en-GB" sz="2400" dirty="0">
                <a:solidFill>
                  <a:schemeClr val="tx1"/>
                </a:solidFill>
                <a:latin typeface="Times New Roman"/>
                <a:cs typeface="Times New Roman"/>
              </a:rPr>
              <a:t>Furthermore, the source of </a:t>
            </a:r>
            <a:r>
              <a:rPr lang="en-GB" sz="2400" i="1" dirty="0">
                <a:solidFill>
                  <a:schemeClr val="tx1"/>
                </a:solidFill>
                <a:latin typeface="Times New Roman"/>
                <a:cs typeface="Times New Roman"/>
              </a:rPr>
              <a:t>fa</a:t>
            </a:r>
            <a:r>
              <a:rPr lang="en-GB" sz="2400" dirty="0">
                <a:solidFill>
                  <a:schemeClr val="tx1"/>
                </a:solidFill>
                <a:latin typeface="Times New Roman"/>
                <a:cs typeface="Times New Roman"/>
              </a:rPr>
              <a:t> is the will of the emperor, who is the son of the Sky and has a celestial mandate (which will be revoked if he is not virtuous). The legislation does not come from a God, but it is legitimated by this latter through the celestial mandate.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err="1"/>
              <a:t>Justifcations</a:t>
            </a:r>
            <a:r>
              <a:rPr lang="en-GB" sz="2400" b="1" dirty="0"/>
              <a:t> of the Fa</a:t>
            </a:r>
          </a:p>
        </p:txBody>
      </p:sp>
    </p:spTree>
    <p:extLst>
      <p:ext uri="{BB962C8B-B14F-4D97-AF65-F5344CB8AC3E}">
        <p14:creationId xmlns:p14="http://schemas.microsoft.com/office/powerpoint/2010/main" val="2956812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600" dirty="0">
              <a:solidFill>
                <a:schemeClr val="tx1"/>
              </a:solidFill>
              <a:latin typeface="Times New Roman"/>
              <a:cs typeface="Times New Roman"/>
            </a:endParaRPr>
          </a:p>
          <a:p>
            <a:pPr marL="45720" indent="0" algn="just">
              <a:lnSpc>
                <a:spcPct val="120000"/>
              </a:lnSpc>
              <a:spcBef>
                <a:spcPts val="0"/>
              </a:spcBef>
              <a:buNone/>
            </a:pPr>
            <a:r>
              <a:rPr lang="en-GB" sz="2600" dirty="0">
                <a:solidFill>
                  <a:schemeClr val="tx1"/>
                </a:solidFill>
                <a:latin typeface="Times New Roman"/>
                <a:cs typeface="Times New Roman"/>
              </a:rPr>
              <a:t>The order of Chinese society is widely committed to the </a:t>
            </a:r>
            <a:r>
              <a:rPr lang="en-GB" sz="2600" i="1" dirty="0">
                <a:solidFill>
                  <a:schemeClr val="tx1"/>
                </a:solidFill>
                <a:latin typeface="Times New Roman"/>
                <a:cs typeface="Times New Roman"/>
              </a:rPr>
              <a:t>fen</a:t>
            </a:r>
            <a:r>
              <a:rPr lang="en-GB" sz="2600" dirty="0">
                <a:solidFill>
                  <a:schemeClr val="tx1"/>
                </a:solidFill>
                <a:latin typeface="Times New Roman"/>
                <a:cs typeface="Times New Roman"/>
              </a:rPr>
              <a:t>, the principle of distributive justice. The placing of an individual in the proper rank ensures, through the variety of roles and treatments, the social harmony that morals pursue.</a:t>
            </a:r>
          </a:p>
          <a:p>
            <a:pPr marL="45720" indent="0" algn="just">
              <a:lnSpc>
                <a:spcPct val="120000"/>
              </a:lnSpc>
              <a:spcBef>
                <a:spcPts val="0"/>
              </a:spcBef>
              <a:buNone/>
            </a:pPr>
            <a:endParaRPr lang="en-GB" sz="2600" dirty="0">
              <a:solidFill>
                <a:schemeClr val="tx1"/>
              </a:solidFill>
              <a:latin typeface="Times New Roman"/>
              <a:cs typeface="Times New Roman"/>
            </a:endParaRPr>
          </a:p>
          <a:p>
            <a:pPr marL="45720" indent="0" algn="just">
              <a:lnSpc>
                <a:spcPct val="120000"/>
              </a:lnSpc>
              <a:spcBef>
                <a:spcPts val="0"/>
              </a:spcBef>
              <a:buNone/>
            </a:pPr>
            <a:r>
              <a:rPr lang="en-GB" sz="2600" dirty="0">
                <a:solidFill>
                  <a:schemeClr val="tx1"/>
                </a:solidFill>
                <a:latin typeface="Times New Roman"/>
                <a:cs typeface="Times New Roman"/>
              </a:rPr>
              <a:t>The </a:t>
            </a:r>
            <a:r>
              <a:rPr lang="en-GB" sz="2600" i="1" dirty="0">
                <a:solidFill>
                  <a:schemeClr val="tx1"/>
                </a:solidFill>
                <a:latin typeface="Times New Roman"/>
                <a:cs typeface="Times New Roman"/>
              </a:rPr>
              <a:t>fen</a:t>
            </a:r>
            <a:r>
              <a:rPr lang="en-GB" sz="2600" dirty="0">
                <a:solidFill>
                  <a:schemeClr val="tx1"/>
                </a:solidFill>
                <a:latin typeface="Times New Roman"/>
                <a:cs typeface="Times New Roman"/>
              </a:rPr>
              <a:t> assures the inequality among individuals by regulating the model relationship between the prince and his subject, the father and his children, the husband and his wife, the first son and the others, and so 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social hierarchies, duties and virtues</a:t>
            </a:r>
          </a:p>
        </p:txBody>
      </p:sp>
    </p:spTree>
    <p:extLst>
      <p:ext uri="{BB962C8B-B14F-4D97-AF65-F5344CB8AC3E}">
        <p14:creationId xmlns:p14="http://schemas.microsoft.com/office/powerpoint/2010/main" val="503771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300" dirty="0">
                <a:solidFill>
                  <a:schemeClr val="tx1"/>
                </a:solidFill>
                <a:latin typeface="Times New Roman"/>
                <a:cs typeface="Times New Roman"/>
              </a:rPr>
              <a:t>At the basis of society, lies the family, united and clan like. The link between the members of the family is assured by the cult of ancestors.</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r>
              <a:rPr lang="en-GB" sz="2300" dirty="0">
                <a:solidFill>
                  <a:schemeClr val="tx1"/>
                </a:solidFill>
                <a:latin typeface="Times New Roman"/>
                <a:cs typeface="Times New Roman"/>
              </a:rPr>
              <a:t>The father has a strong power on the children and nephews, that owe him filial pity; the sons have no power on goods and must obey to the family father, also with reference to the choice of the spouse. The family father is personally liable for the conduct of those who are under his authority.</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r>
              <a:rPr lang="en-GB" sz="2300" dirty="0">
                <a:solidFill>
                  <a:schemeClr val="tx1"/>
                </a:solidFill>
                <a:latin typeface="Times New Roman"/>
                <a:cs typeface="Times New Roman"/>
              </a:rPr>
              <a:t>The husband has power over his wife; he can have concubines, but of a servant rank.</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social hierarchies, duties and virtues</a:t>
            </a:r>
          </a:p>
        </p:txBody>
      </p:sp>
    </p:spTree>
    <p:extLst>
      <p:ext uri="{BB962C8B-B14F-4D97-AF65-F5344CB8AC3E}">
        <p14:creationId xmlns:p14="http://schemas.microsoft.com/office/powerpoint/2010/main" val="710896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In 479 </a:t>
            </a:r>
            <a:r>
              <a:rPr lang="en-GB" sz="3200" dirty="0" err="1">
                <a:solidFill>
                  <a:schemeClr val="tx1"/>
                </a:solidFill>
                <a:latin typeface="Times New Roman"/>
                <a:cs typeface="Times New Roman"/>
              </a:rPr>
              <a:t>b.C.</a:t>
            </a:r>
            <a:r>
              <a:rPr lang="en-GB" sz="3200" dirty="0">
                <a:solidFill>
                  <a:schemeClr val="tx1"/>
                </a:solidFill>
                <a:latin typeface="Times New Roman"/>
                <a:cs typeface="Times New Roman"/>
              </a:rPr>
              <a:t> the country was divided by armed conflicts among local princes.</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school of ‘Legists’ prevailed over the ‘Confucian’ one and imposed its ideology, which was opposed to the one of Confucianism.</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Political conflicts</a:t>
            </a:r>
          </a:p>
        </p:txBody>
      </p:sp>
    </p:spTree>
    <p:extLst>
      <p:ext uri="{BB962C8B-B14F-4D97-AF65-F5344CB8AC3E}">
        <p14:creationId xmlns:p14="http://schemas.microsoft.com/office/powerpoint/2010/main" val="2326368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Confucians believed that men were inherently good natured and could be brought to virtue by education and by the example of the rulers.</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Legists believed that men were inherently bad and selfish, therefore needed strict discipline.</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Confucians v. Legists</a:t>
            </a:r>
          </a:p>
        </p:txBody>
      </p:sp>
    </p:spTree>
    <p:extLst>
      <p:ext uri="{BB962C8B-B14F-4D97-AF65-F5344CB8AC3E}">
        <p14:creationId xmlns:p14="http://schemas.microsoft.com/office/powerpoint/2010/main" val="1748791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Confucians believed that all men should be treated according to their status, i.e. their place in the world.</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Legists believed that all men are equal before the law and that the proper behaviour should be taught through severe criminal sanctions.</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Confucians v. Legists</a:t>
            </a:r>
          </a:p>
        </p:txBody>
      </p:sp>
    </p:spTree>
    <p:extLst>
      <p:ext uri="{BB962C8B-B14F-4D97-AF65-F5344CB8AC3E}">
        <p14:creationId xmlns:p14="http://schemas.microsoft.com/office/powerpoint/2010/main" val="213002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The Chinese </a:t>
            </a:r>
            <a:r>
              <a:rPr lang="en-GB"/>
              <a:t>Legal Tradition</a:t>
            </a:r>
            <a:endParaRPr lang="en-GB" dirty="0"/>
          </a:p>
        </p:txBody>
      </p:sp>
      <p:sp>
        <p:nvSpPr>
          <p:cNvPr id="3" name="Segnaposto testo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5349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dynasty took power and established a strong centralised administration, enacted draconian statutes and imposed fearful burdens on the population.</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dynasty pursued Confucian followers and burnt their writings.</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a:t>
            </a:r>
            <a:r>
              <a:rPr lang="en-GB" sz="2400" b="1" dirty="0" err="1"/>
              <a:t>Ts’in</a:t>
            </a:r>
            <a:r>
              <a:rPr lang="en-GB" sz="2400" b="1" dirty="0"/>
              <a:t> dynasty and the triumph of Legists (221 </a:t>
            </a:r>
            <a:r>
              <a:rPr lang="en-GB" sz="2400" b="1" dirty="0" err="1"/>
              <a:t>b.C.</a:t>
            </a:r>
            <a:r>
              <a:rPr lang="en-GB" sz="2400" b="1" dirty="0"/>
              <a:t>)</a:t>
            </a:r>
          </a:p>
          <a:p>
            <a:endParaRPr lang="en-GB" sz="2400" b="1" dirty="0"/>
          </a:p>
          <a:p>
            <a:endParaRPr lang="en-GB" sz="2400" b="1" dirty="0"/>
          </a:p>
        </p:txBody>
      </p:sp>
    </p:spTree>
    <p:extLst>
      <p:ext uri="{BB962C8B-B14F-4D97-AF65-F5344CB8AC3E}">
        <p14:creationId xmlns:p14="http://schemas.microsoft.com/office/powerpoint/2010/main" val="260833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41973" y="1520042"/>
            <a:ext cx="8604986" cy="4722930"/>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The Han dynasty took power and restored Confucianism as the official ideology of the Empire.</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ideology was spread across the country by travelling disciples. Reading of the Confucian classics became crucial for education.</a:t>
            </a:r>
          </a:p>
          <a:p>
            <a:pPr marL="45720" indent="0" algn="just">
              <a:lnSpc>
                <a:spcPct val="120000"/>
              </a:lnSpc>
              <a:spcBef>
                <a:spcPts val="0"/>
              </a:spcBef>
              <a:buNone/>
            </a:pPr>
            <a:endParaRPr lang="en-GB" sz="2300" dirty="0">
              <a:solidFill>
                <a:schemeClr val="tx1"/>
              </a:solidFill>
              <a:latin typeface="Times New Roman"/>
              <a:cs typeface="Times New Roman"/>
            </a:endParaRPr>
          </a:p>
          <a:p>
            <a:pPr marL="45720" indent="0" algn="just">
              <a:lnSpc>
                <a:spcPct val="120000"/>
              </a:lnSpc>
              <a:spcBef>
                <a:spcPts val="0"/>
              </a:spcBef>
              <a:buNone/>
            </a:pPr>
            <a:endParaRPr lang="en-GB" sz="23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Han dynasty and the re-rise of Confucianism (206 </a:t>
            </a:r>
            <a:r>
              <a:rPr lang="en-GB" sz="2400" b="1" dirty="0" err="1"/>
              <a:t>b.C.</a:t>
            </a:r>
            <a:r>
              <a:rPr lang="en-GB" sz="2400" b="1" dirty="0"/>
              <a:t>)</a:t>
            </a:r>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2282820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41973" y="1520042"/>
            <a:ext cx="8604986" cy="4722930"/>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A state examination was introduced for every step of the carrier path in the mandarinate, of which the knowledge of Confucianism was a paramount part.</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This contributed to the birth of a class of highly educated imperial magistrates, crucial for the administrative organisation.</a:t>
            </a:r>
          </a:p>
          <a:p>
            <a:pPr marL="45720" indent="0" algn="just">
              <a:lnSpc>
                <a:spcPct val="120000"/>
              </a:lnSpc>
              <a:spcBef>
                <a:spcPts val="0"/>
              </a:spcBef>
              <a:buNone/>
            </a:pPr>
            <a:endParaRPr lang="en-GB" sz="23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Han dynasty and the re-rise of Confucianism (206 </a:t>
            </a:r>
            <a:r>
              <a:rPr lang="en-GB" sz="2400" b="1" dirty="0" err="1"/>
              <a:t>b.C.</a:t>
            </a:r>
            <a:r>
              <a:rPr lang="en-GB" sz="2400" b="1" dirty="0"/>
              <a:t>)</a:t>
            </a:r>
          </a:p>
          <a:p>
            <a:endParaRPr lang="en-GB" sz="2400" b="1" dirty="0"/>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440103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41973" y="1520042"/>
            <a:ext cx="8604986" cy="4722930"/>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Confucians admitted that legislation was a necessary evil. Several codes were enacted, most of all to regulate criminal and administrative law.</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codes reflected the Confucian ideals: e.g. accurate gradation of penalties in relation to the status of the victim and the guilty.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Legislation – the ‘Fa’</a:t>
            </a:r>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2680759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41973" y="1520042"/>
            <a:ext cx="8604986" cy="4722930"/>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State courts held by imperial officers in the capital cities of the provinces or regions: not often used, also because procedures were long and expensive and judges had the reputation of being lazy and corrupt.</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At a local level, the most prominent or wise persons in the community served as conciliators.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judiciary</a:t>
            </a:r>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4280350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41973" y="1520042"/>
            <a:ext cx="8604986" cy="4722930"/>
          </a:xfrm>
        </p:spPr>
        <p:txBody>
          <a:bodyPr/>
          <a:lstStyle/>
          <a:p>
            <a:pPr marL="45720" indent="0" algn="just">
              <a:lnSpc>
                <a:spcPct val="120000"/>
              </a:lnSpc>
              <a:spcBef>
                <a:spcPts val="0"/>
              </a:spcBef>
              <a:buNone/>
            </a:pPr>
            <a:r>
              <a:rPr lang="en-GB" sz="2600" dirty="0">
                <a:solidFill>
                  <a:schemeClr val="tx1"/>
                </a:solidFill>
                <a:latin typeface="Times New Roman"/>
                <a:cs typeface="Times New Roman"/>
              </a:rPr>
              <a:t>In XIX century the contacts between China and the Western world have been intensified and this lead the Chinese empire to reform traditional codes with the help of Chinese jurists educated in Europe and of Japanese jurists. Such efforts resulted into the translation of western models.</a:t>
            </a:r>
          </a:p>
          <a:p>
            <a:pPr marL="45720" indent="0" algn="just">
              <a:lnSpc>
                <a:spcPct val="120000"/>
              </a:lnSpc>
              <a:spcBef>
                <a:spcPts val="0"/>
              </a:spcBef>
              <a:buNone/>
            </a:pPr>
            <a:endParaRPr lang="en-GB" sz="2600" dirty="0">
              <a:solidFill>
                <a:schemeClr val="tx1"/>
              </a:solidFill>
              <a:latin typeface="Times New Roman"/>
              <a:cs typeface="Times New Roman"/>
            </a:endParaRPr>
          </a:p>
          <a:p>
            <a:pPr marL="45720" indent="0" algn="just">
              <a:lnSpc>
                <a:spcPct val="120000"/>
              </a:lnSpc>
              <a:spcBef>
                <a:spcPts val="0"/>
              </a:spcBef>
              <a:buNone/>
            </a:pPr>
            <a:r>
              <a:rPr lang="en-GB" sz="2600" dirty="0">
                <a:solidFill>
                  <a:schemeClr val="tx1"/>
                </a:solidFill>
                <a:latin typeface="Times New Roman"/>
                <a:cs typeface="Times New Roman"/>
              </a:rPr>
              <a:t>In 1910 a new code was promulgated, which refused cruel punishments such as fustigation, decriminalised family law, the law of goods and the law of successions.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MODERN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connection with the Western world</a:t>
            </a:r>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300726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41973" y="1520042"/>
            <a:ext cx="8604986" cy="4722930"/>
          </a:xfrm>
        </p:spPr>
        <p:txBody>
          <a:bodyPr/>
          <a:lstStyle/>
          <a:p>
            <a:pPr marL="45720" indent="0" algn="just">
              <a:lnSpc>
                <a:spcPct val="120000"/>
              </a:lnSpc>
              <a:spcBef>
                <a:spcPts val="0"/>
              </a:spcBef>
              <a:buNone/>
            </a:pPr>
            <a:r>
              <a:rPr lang="en-GB" sz="2600" dirty="0">
                <a:solidFill>
                  <a:schemeClr val="tx1"/>
                </a:solidFill>
                <a:latin typeface="Times New Roman"/>
                <a:cs typeface="Times New Roman"/>
              </a:rPr>
              <a:t>In 1911 the last emperor of China abdicated in favour of the Republic. This latter was articulated in 5 separate powers, matching with 5 organs of the apparatus (Yuan):</a:t>
            </a:r>
          </a:p>
          <a:p>
            <a:pPr marL="45720" indent="0" algn="just">
              <a:lnSpc>
                <a:spcPct val="120000"/>
              </a:lnSpc>
              <a:spcBef>
                <a:spcPts val="0"/>
              </a:spcBef>
              <a:buNone/>
            </a:pPr>
            <a:endParaRPr lang="en-GB" sz="2600" dirty="0">
              <a:solidFill>
                <a:schemeClr val="tx1"/>
              </a:solidFill>
              <a:latin typeface="Times New Roman"/>
              <a:cs typeface="Times New Roman"/>
            </a:endParaRPr>
          </a:p>
          <a:p>
            <a:pPr marL="560070" indent="-514350" algn="just">
              <a:lnSpc>
                <a:spcPct val="120000"/>
              </a:lnSpc>
              <a:spcBef>
                <a:spcPts val="0"/>
              </a:spcBef>
              <a:buFont typeface="+mj-lt"/>
              <a:buAutoNum type="arabicPeriod"/>
            </a:pPr>
            <a:r>
              <a:rPr lang="en-GB" sz="2600" dirty="0">
                <a:solidFill>
                  <a:schemeClr val="tx1"/>
                </a:solidFill>
                <a:latin typeface="Times New Roman"/>
                <a:cs typeface="Times New Roman"/>
              </a:rPr>
              <a:t>Legislative power</a:t>
            </a:r>
          </a:p>
          <a:p>
            <a:pPr marL="560070" indent="-514350" algn="just">
              <a:lnSpc>
                <a:spcPct val="120000"/>
              </a:lnSpc>
              <a:spcBef>
                <a:spcPts val="0"/>
              </a:spcBef>
              <a:buFont typeface="+mj-lt"/>
              <a:buAutoNum type="arabicPeriod"/>
            </a:pPr>
            <a:r>
              <a:rPr lang="en-GB" sz="2600" dirty="0">
                <a:solidFill>
                  <a:schemeClr val="tx1"/>
                </a:solidFill>
                <a:latin typeface="Times New Roman"/>
                <a:cs typeface="Times New Roman"/>
              </a:rPr>
              <a:t>Executive power</a:t>
            </a:r>
          </a:p>
          <a:p>
            <a:pPr marL="560070" indent="-514350" algn="just">
              <a:lnSpc>
                <a:spcPct val="120000"/>
              </a:lnSpc>
              <a:spcBef>
                <a:spcPts val="0"/>
              </a:spcBef>
              <a:buFont typeface="+mj-lt"/>
              <a:buAutoNum type="arabicPeriod"/>
            </a:pPr>
            <a:r>
              <a:rPr lang="en-GB" sz="2600" dirty="0">
                <a:solidFill>
                  <a:schemeClr val="tx1"/>
                </a:solidFill>
                <a:latin typeface="Times New Roman"/>
                <a:cs typeface="Times New Roman"/>
              </a:rPr>
              <a:t>Judiciary power</a:t>
            </a:r>
          </a:p>
          <a:p>
            <a:pPr marL="560070" indent="-514350" algn="just">
              <a:lnSpc>
                <a:spcPct val="120000"/>
              </a:lnSpc>
              <a:spcBef>
                <a:spcPts val="0"/>
              </a:spcBef>
              <a:buFont typeface="+mj-lt"/>
              <a:buAutoNum type="arabicPeriod"/>
            </a:pPr>
            <a:r>
              <a:rPr lang="en-GB" sz="2600" dirty="0">
                <a:solidFill>
                  <a:schemeClr val="tx1"/>
                </a:solidFill>
                <a:latin typeface="Times New Roman"/>
                <a:cs typeface="Times New Roman"/>
              </a:rPr>
              <a:t>Control power</a:t>
            </a:r>
          </a:p>
          <a:p>
            <a:pPr marL="560070" indent="-514350" algn="just">
              <a:lnSpc>
                <a:spcPct val="120000"/>
              </a:lnSpc>
              <a:spcBef>
                <a:spcPts val="0"/>
              </a:spcBef>
              <a:buFont typeface="+mj-lt"/>
              <a:buAutoNum type="arabicPeriod"/>
            </a:pPr>
            <a:r>
              <a:rPr lang="en-GB" sz="2600" dirty="0">
                <a:solidFill>
                  <a:schemeClr val="tx1"/>
                </a:solidFill>
                <a:latin typeface="Times New Roman"/>
                <a:cs typeface="Times New Roman"/>
              </a:rPr>
              <a:t>Exam power</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MODERN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first Republic</a:t>
            </a:r>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1481621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108284" y="1163781"/>
            <a:ext cx="8604986" cy="4960121"/>
          </a:xfrm>
        </p:spPr>
        <p:txBody>
          <a:bodyPr/>
          <a:lstStyle/>
          <a:p>
            <a:pPr marL="45720" indent="0" algn="just">
              <a:lnSpc>
                <a:spcPct val="120000"/>
              </a:lnSpc>
              <a:spcBef>
                <a:spcPts val="0"/>
              </a:spcBef>
              <a:buNone/>
            </a:pPr>
            <a:r>
              <a:rPr lang="en-GB" sz="2400" dirty="0">
                <a:solidFill>
                  <a:schemeClr val="tx1"/>
                </a:solidFill>
                <a:latin typeface="Times New Roman"/>
                <a:cs typeface="Times New Roman"/>
              </a:rPr>
              <a:t>The government, supported by the </a:t>
            </a:r>
            <a:r>
              <a:rPr lang="en-GB" sz="2400" i="1" dirty="0">
                <a:solidFill>
                  <a:schemeClr val="tx1"/>
                </a:solidFill>
                <a:latin typeface="Times New Roman"/>
                <a:cs typeface="Times New Roman"/>
              </a:rPr>
              <a:t>Guomindang </a:t>
            </a:r>
            <a:r>
              <a:rPr lang="en-GB" sz="2400" dirty="0">
                <a:solidFill>
                  <a:schemeClr val="tx1"/>
                </a:solidFill>
                <a:latin typeface="Times New Roman"/>
                <a:cs typeface="Times New Roman"/>
              </a:rPr>
              <a:t>(the nationalist party), promulgated </a:t>
            </a:r>
            <a:r>
              <a:rPr lang="en-GB" sz="2400" b="1" dirty="0">
                <a:solidFill>
                  <a:schemeClr val="tx1"/>
                </a:solidFill>
                <a:latin typeface="Times New Roman"/>
                <a:cs typeface="Times New Roman"/>
              </a:rPr>
              <a:t>6 codes:</a:t>
            </a:r>
          </a:p>
          <a:p>
            <a:pPr marL="560070" indent="-514350" algn="just">
              <a:lnSpc>
                <a:spcPct val="120000"/>
              </a:lnSpc>
              <a:spcBef>
                <a:spcPts val="0"/>
              </a:spcBef>
              <a:buFont typeface="+mj-lt"/>
              <a:buAutoNum type="arabicPeriod"/>
            </a:pPr>
            <a:r>
              <a:rPr lang="en-GB" sz="2400" dirty="0">
                <a:solidFill>
                  <a:schemeClr val="tx1"/>
                </a:solidFill>
                <a:latin typeface="Times New Roman"/>
                <a:cs typeface="Times New Roman"/>
              </a:rPr>
              <a:t>Constitution (1931, 1936, 1947)</a:t>
            </a:r>
          </a:p>
          <a:p>
            <a:pPr marL="560070" indent="-514350" algn="just">
              <a:lnSpc>
                <a:spcPct val="120000"/>
              </a:lnSpc>
              <a:spcBef>
                <a:spcPts val="0"/>
              </a:spcBef>
              <a:buFont typeface="+mj-lt"/>
              <a:buAutoNum type="arabicPeriod"/>
            </a:pPr>
            <a:r>
              <a:rPr lang="en-GB" sz="2400" dirty="0">
                <a:solidFill>
                  <a:schemeClr val="tx1"/>
                </a:solidFill>
                <a:latin typeface="Times New Roman"/>
                <a:cs typeface="Times New Roman"/>
              </a:rPr>
              <a:t>Civil code (1929-1930, German, Japanese and Swiss models)</a:t>
            </a:r>
          </a:p>
          <a:p>
            <a:pPr marL="560070" indent="-514350" algn="just">
              <a:lnSpc>
                <a:spcPct val="120000"/>
              </a:lnSpc>
              <a:spcBef>
                <a:spcPts val="0"/>
              </a:spcBef>
              <a:buFont typeface="+mj-lt"/>
              <a:buAutoNum type="arabicPeriod"/>
            </a:pPr>
            <a:r>
              <a:rPr lang="en-GB" sz="2400" dirty="0">
                <a:solidFill>
                  <a:schemeClr val="tx1"/>
                </a:solidFill>
                <a:latin typeface="Times New Roman"/>
                <a:cs typeface="Times New Roman"/>
              </a:rPr>
              <a:t>Code of commerce</a:t>
            </a:r>
          </a:p>
          <a:p>
            <a:pPr marL="560070" indent="-514350" algn="just">
              <a:lnSpc>
                <a:spcPct val="120000"/>
              </a:lnSpc>
              <a:spcBef>
                <a:spcPts val="0"/>
              </a:spcBef>
              <a:buFont typeface="+mj-lt"/>
              <a:buAutoNum type="arabicPeriod"/>
            </a:pPr>
            <a:r>
              <a:rPr lang="en-GB" sz="2400" dirty="0">
                <a:solidFill>
                  <a:schemeClr val="tx1"/>
                </a:solidFill>
                <a:latin typeface="Times New Roman"/>
                <a:cs typeface="Times New Roman"/>
              </a:rPr>
              <a:t>Criminal code (1912, 1928, 1935, modelled on the Italian pen. cod.);</a:t>
            </a:r>
          </a:p>
          <a:p>
            <a:pPr marL="560070" indent="-514350" algn="just">
              <a:lnSpc>
                <a:spcPct val="120000"/>
              </a:lnSpc>
              <a:spcBef>
                <a:spcPts val="0"/>
              </a:spcBef>
              <a:buFont typeface="+mj-lt"/>
              <a:buAutoNum type="arabicPeriod"/>
            </a:pPr>
            <a:r>
              <a:rPr lang="en-GB" sz="2400" dirty="0">
                <a:solidFill>
                  <a:schemeClr val="tx1"/>
                </a:solidFill>
                <a:latin typeface="Times New Roman"/>
                <a:cs typeface="Times New Roman"/>
              </a:rPr>
              <a:t>Civil procedure code</a:t>
            </a:r>
          </a:p>
          <a:p>
            <a:pPr marL="560070" indent="-514350" algn="just">
              <a:lnSpc>
                <a:spcPct val="120000"/>
              </a:lnSpc>
              <a:spcBef>
                <a:spcPts val="0"/>
              </a:spcBef>
              <a:buFont typeface="+mj-lt"/>
              <a:buAutoNum type="arabicPeriod"/>
            </a:pPr>
            <a:r>
              <a:rPr lang="en-GB" sz="2400" dirty="0">
                <a:solidFill>
                  <a:schemeClr val="tx1"/>
                </a:solidFill>
                <a:latin typeface="Times New Roman"/>
                <a:cs typeface="Times New Roman"/>
              </a:rPr>
              <a:t>Criminal procedure code</a:t>
            </a:r>
          </a:p>
          <a:p>
            <a:pPr marL="45720" indent="0" algn="just">
              <a:lnSpc>
                <a:spcPct val="120000"/>
              </a:lnSpc>
              <a:spcBef>
                <a:spcPts val="0"/>
              </a:spcBef>
              <a:buNone/>
            </a:pPr>
            <a:r>
              <a:rPr lang="en-GB" sz="2400" dirty="0">
                <a:solidFill>
                  <a:schemeClr val="tx1"/>
                </a:solidFill>
                <a:latin typeface="Times New Roman"/>
                <a:cs typeface="Times New Roman"/>
              </a:rPr>
              <a:t>To the list we must add rural laws, company law; credit instruments; maritime trade; insurance law.</a:t>
            </a:r>
          </a:p>
          <a:p>
            <a:pPr marL="45720" indent="0" algn="just">
              <a:lnSpc>
                <a:spcPct val="120000"/>
              </a:lnSpc>
              <a:spcBef>
                <a:spcPts val="0"/>
              </a:spcBef>
              <a:buNone/>
            </a:pPr>
            <a:endParaRPr lang="en-GB" sz="26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MODERN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first Republic</a:t>
            </a:r>
          </a:p>
          <a:p>
            <a:endParaRPr lang="en-GB" sz="2400" b="1" dirty="0"/>
          </a:p>
          <a:p>
            <a:endParaRPr lang="en-GB" sz="2400" b="1" dirty="0"/>
          </a:p>
          <a:p>
            <a:endParaRPr lang="en-GB" sz="2400" b="1" dirty="0"/>
          </a:p>
          <a:p>
            <a:endParaRPr lang="en-GB" sz="2400" b="1" dirty="0"/>
          </a:p>
          <a:p>
            <a:endParaRPr lang="en-GB" sz="2400" b="1" dirty="0"/>
          </a:p>
          <a:p>
            <a:endParaRPr lang="en-GB" sz="2400" b="1" dirty="0"/>
          </a:p>
          <a:p>
            <a:endParaRPr lang="en-GB" sz="2400" b="1" dirty="0"/>
          </a:p>
        </p:txBody>
      </p:sp>
    </p:spTree>
    <p:extLst>
      <p:ext uri="{BB962C8B-B14F-4D97-AF65-F5344CB8AC3E}">
        <p14:creationId xmlns:p14="http://schemas.microsoft.com/office/powerpoint/2010/main" val="156074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502920" indent="-457200" algn="just">
              <a:lnSpc>
                <a:spcPct val="150000"/>
              </a:lnSpc>
              <a:spcBef>
                <a:spcPts val="0"/>
              </a:spcBef>
            </a:pPr>
            <a:r>
              <a:rPr lang="en-GB" sz="3200" dirty="0">
                <a:solidFill>
                  <a:schemeClr val="tx1"/>
                </a:solidFill>
                <a:latin typeface="Times New Roman"/>
                <a:cs typeface="Times New Roman"/>
              </a:rPr>
              <a:t>Precedents were a source of law</a:t>
            </a:r>
          </a:p>
          <a:p>
            <a:pPr marL="502920" indent="-457200" algn="just">
              <a:lnSpc>
                <a:spcPct val="150000"/>
              </a:lnSpc>
              <a:spcBef>
                <a:spcPts val="0"/>
              </a:spcBef>
            </a:pPr>
            <a:r>
              <a:rPr lang="en-GB" sz="3200" dirty="0">
                <a:solidFill>
                  <a:schemeClr val="tx1"/>
                </a:solidFill>
                <a:latin typeface="Times New Roman"/>
                <a:cs typeface="Times New Roman"/>
              </a:rPr>
              <a:t>The judicial system was organised on 3 levels</a:t>
            </a:r>
          </a:p>
          <a:p>
            <a:pPr marL="502920" indent="-457200" algn="just">
              <a:lnSpc>
                <a:spcPct val="150000"/>
              </a:lnSpc>
              <a:spcBef>
                <a:spcPts val="0"/>
              </a:spcBef>
            </a:pPr>
            <a:r>
              <a:rPr lang="en-GB" sz="3200" dirty="0">
                <a:solidFill>
                  <a:schemeClr val="tx1"/>
                </a:solidFill>
                <a:latin typeface="Times New Roman"/>
                <a:cs typeface="Times New Roman"/>
              </a:rPr>
              <a:t>The functions of the prosecution were separated from those of judges</a:t>
            </a:r>
          </a:p>
          <a:p>
            <a:pPr marL="502920" indent="-457200" algn="just">
              <a:lnSpc>
                <a:spcPct val="150000"/>
              </a:lnSpc>
              <a:spcBef>
                <a:spcPts val="0"/>
              </a:spcBef>
            </a:pPr>
            <a:r>
              <a:rPr lang="en-GB" sz="3200" dirty="0">
                <a:solidFill>
                  <a:schemeClr val="tx1"/>
                </a:solidFill>
                <a:latin typeface="Times New Roman"/>
                <a:cs typeface="Times New Roman"/>
              </a:rPr>
              <a:t>Judges started being a category of professionals</a:t>
            </a:r>
          </a:p>
          <a:p>
            <a:pPr marL="502920" indent="-457200" algn="just">
              <a:lnSpc>
                <a:spcPct val="150000"/>
              </a:lnSpc>
              <a:spcBef>
                <a:spcPts val="0"/>
              </a:spcBef>
            </a:pPr>
            <a:r>
              <a:rPr lang="en-GB" sz="3200" dirty="0">
                <a:solidFill>
                  <a:schemeClr val="tx1"/>
                </a:solidFill>
                <a:latin typeface="Times New Roman"/>
                <a:cs typeface="Times New Roman"/>
              </a:rPr>
              <a:t>There was no jury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main</a:t>
            </a:r>
            <a:r>
              <a:rPr lang="it-IT" sz="2400" b="1" dirty="0"/>
              <a:t> features</a:t>
            </a:r>
          </a:p>
        </p:txBody>
      </p:sp>
    </p:spTree>
    <p:extLst>
      <p:ext uri="{BB962C8B-B14F-4D97-AF65-F5344CB8AC3E}">
        <p14:creationId xmlns:p14="http://schemas.microsoft.com/office/powerpoint/2010/main" val="1526759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3100" dirty="0">
                <a:solidFill>
                  <a:schemeClr val="tx1"/>
                </a:solidFill>
                <a:latin typeface="Times New Roman"/>
                <a:cs typeface="Times New Roman"/>
              </a:rPr>
              <a:t>The new statutes have introduced:</a:t>
            </a:r>
          </a:p>
          <a:p>
            <a:pPr marL="502920" indent="-457200" algn="just">
              <a:lnSpc>
                <a:spcPct val="150000"/>
              </a:lnSpc>
              <a:spcBef>
                <a:spcPts val="0"/>
              </a:spcBef>
            </a:pPr>
            <a:r>
              <a:rPr lang="en-GB" sz="3100" dirty="0">
                <a:solidFill>
                  <a:schemeClr val="tx1"/>
                </a:solidFill>
                <a:latin typeface="Times New Roman"/>
                <a:cs typeface="Times New Roman"/>
              </a:rPr>
              <a:t>the concept of subjective right</a:t>
            </a:r>
          </a:p>
          <a:p>
            <a:pPr marL="502920" indent="-457200" algn="just">
              <a:lnSpc>
                <a:spcPct val="150000"/>
              </a:lnSpc>
              <a:spcBef>
                <a:spcPts val="0"/>
              </a:spcBef>
            </a:pPr>
            <a:r>
              <a:rPr lang="en-GB" sz="3100" dirty="0">
                <a:solidFill>
                  <a:schemeClr val="tx1"/>
                </a:solidFill>
                <a:latin typeface="Times New Roman"/>
                <a:cs typeface="Times New Roman"/>
              </a:rPr>
              <a:t>the principle of gender equality in successions</a:t>
            </a:r>
          </a:p>
          <a:p>
            <a:pPr marL="502920" indent="-457200" algn="just">
              <a:lnSpc>
                <a:spcPct val="150000"/>
              </a:lnSpc>
              <a:spcBef>
                <a:spcPts val="0"/>
              </a:spcBef>
            </a:pPr>
            <a:r>
              <a:rPr lang="en-GB" sz="3100" dirty="0">
                <a:solidFill>
                  <a:schemeClr val="tx1"/>
                </a:solidFill>
                <a:latin typeface="Times New Roman"/>
                <a:cs typeface="Times New Roman"/>
              </a:rPr>
              <a:t>the prohibition of analogy in criminal law</a:t>
            </a:r>
          </a:p>
          <a:p>
            <a:pPr marL="502920" indent="-457200" algn="just">
              <a:lnSpc>
                <a:spcPct val="150000"/>
              </a:lnSpc>
              <a:spcBef>
                <a:spcPts val="0"/>
              </a:spcBef>
            </a:pPr>
            <a:r>
              <a:rPr lang="en-GB" sz="3100" dirty="0">
                <a:solidFill>
                  <a:schemeClr val="tx1"/>
                </a:solidFill>
                <a:latin typeface="Times New Roman"/>
                <a:cs typeface="Times New Roman"/>
              </a:rPr>
              <a:t>procedural safeguards</a:t>
            </a:r>
          </a:p>
          <a:p>
            <a:pPr marL="502920" indent="-457200" algn="just">
              <a:lnSpc>
                <a:spcPct val="150000"/>
              </a:lnSpc>
              <a:spcBef>
                <a:spcPts val="0"/>
              </a:spcBef>
            </a:pPr>
            <a:r>
              <a:rPr lang="en-GB" sz="3100" dirty="0">
                <a:solidFill>
                  <a:schemeClr val="tx1"/>
                </a:solidFill>
                <a:latin typeface="Times New Roman"/>
                <a:cs typeface="Times New Roman"/>
              </a:rPr>
              <a:t>a system of administrative justice</a:t>
            </a:r>
          </a:p>
          <a:p>
            <a:pPr marL="502920" indent="-457200" algn="just">
              <a:lnSpc>
                <a:spcPct val="150000"/>
              </a:lnSpc>
              <a:spcBef>
                <a:spcPts val="0"/>
              </a:spcBef>
            </a:pPr>
            <a:r>
              <a:rPr lang="en-GB" sz="3100" dirty="0">
                <a:solidFill>
                  <a:schemeClr val="tx1"/>
                </a:solidFill>
                <a:latin typeface="Times New Roman"/>
                <a:cs typeface="Times New Roman"/>
              </a:rPr>
              <a:t>the abolition of torture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main</a:t>
            </a:r>
            <a:r>
              <a:rPr lang="it-IT" sz="2400" b="1" dirty="0"/>
              <a:t> features</a:t>
            </a:r>
          </a:p>
        </p:txBody>
      </p:sp>
    </p:spTree>
    <p:extLst>
      <p:ext uri="{BB962C8B-B14F-4D97-AF65-F5344CB8AC3E}">
        <p14:creationId xmlns:p14="http://schemas.microsoft.com/office/powerpoint/2010/main" val="1695064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role of the law is marginal; the law has evolved in a position of subordination to philosophical thoughts, namely Confucian doctrines (551-479 </a:t>
            </a:r>
            <a:r>
              <a:rPr lang="en-GB" sz="2800" dirty="0" err="1">
                <a:solidFill>
                  <a:schemeClr val="tx1"/>
                </a:solidFill>
                <a:latin typeface="Times New Roman"/>
                <a:cs typeface="Times New Roman"/>
              </a:rPr>
              <a:t>b.C.</a:t>
            </a:r>
            <a:r>
              <a:rPr lang="en-GB" sz="2800" dirty="0">
                <a:solidFill>
                  <a:schemeClr val="tx1"/>
                </a:solidFill>
                <a:latin typeface="Times New Roman"/>
                <a:cs typeface="Times New Roman"/>
              </a:rPr>
              <a:t>).</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Citizens must not engage in struggling for their rights, but must be ready to reconcile those rights with the rights of others. The invocation of rights is considered to be an egoist behaviour, something do be discouraged; addressing a judge is regarded with suspicion.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marginality of the law</a:t>
            </a:r>
          </a:p>
        </p:txBody>
      </p:sp>
    </p:spTree>
    <p:extLst>
      <p:ext uri="{BB962C8B-B14F-4D97-AF65-F5344CB8AC3E}">
        <p14:creationId xmlns:p14="http://schemas.microsoft.com/office/powerpoint/2010/main" val="4291671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2400" dirty="0">
                <a:solidFill>
                  <a:schemeClr val="tx1"/>
                </a:solidFill>
                <a:latin typeface="Times New Roman"/>
                <a:cs typeface="Times New Roman"/>
              </a:rPr>
              <a:t>Though, codes have remained stranger to the Chinese tradition and have never deeply penetrated into the life of Chinese people (except in the towns of the coast).</a:t>
            </a:r>
          </a:p>
          <a:p>
            <a:pPr marL="45720" indent="0" algn="just">
              <a:lnSpc>
                <a:spcPct val="150000"/>
              </a:lnSpc>
              <a:spcBef>
                <a:spcPts val="0"/>
              </a:spcBef>
              <a:buNone/>
            </a:pPr>
            <a:r>
              <a:rPr lang="en-GB" sz="2400" dirty="0">
                <a:solidFill>
                  <a:schemeClr val="tx1"/>
                </a:solidFill>
                <a:latin typeface="Times New Roman"/>
                <a:cs typeface="Times New Roman"/>
              </a:rPr>
              <a:t>The codes have been applied in a very flexible way by the judges, who used to decide on the basis of equity rather than on a strictly legal basis.</a:t>
            </a:r>
          </a:p>
          <a:p>
            <a:pPr marL="45720" indent="0" algn="just">
              <a:lnSpc>
                <a:spcPct val="150000"/>
              </a:lnSpc>
              <a:spcBef>
                <a:spcPts val="0"/>
              </a:spcBef>
              <a:buNone/>
            </a:pPr>
            <a:r>
              <a:rPr lang="en-GB" sz="2400" dirty="0">
                <a:solidFill>
                  <a:schemeClr val="tx1"/>
                </a:solidFill>
                <a:latin typeface="Times New Roman"/>
                <a:cs typeface="Times New Roman"/>
              </a:rPr>
              <a:t>The codes, as well as the other statutes, were abrogated in 1949 (except in Taiwan) after the raise of the communist party and the foundation of the People’s Republic of China.</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main</a:t>
            </a:r>
            <a:r>
              <a:rPr lang="it-IT" sz="2400" b="1" dirty="0"/>
              <a:t> features</a:t>
            </a:r>
          </a:p>
        </p:txBody>
      </p:sp>
    </p:spTree>
    <p:extLst>
      <p:ext uri="{BB962C8B-B14F-4D97-AF65-F5344CB8AC3E}">
        <p14:creationId xmlns:p14="http://schemas.microsoft.com/office/powerpoint/2010/main" val="4217013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2000" dirty="0">
                <a:solidFill>
                  <a:schemeClr val="tx1"/>
                </a:solidFill>
                <a:latin typeface="Times New Roman"/>
                <a:cs typeface="Times New Roman"/>
              </a:rPr>
              <a:t>In September 1949 the communist party promulgated a Constitution (common programme) in 60 articles, that founded the People’s Republic of China, an alleged State of popular democracy.</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r>
              <a:rPr lang="en-GB" sz="2000" dirty="0">
                <a:solidFill>
                  <a:schemeClr val="tx1"/>
                </a:solidFill>
                <a:latin typeface="Times New Roman"/>
                <a:cs typeface="Times New Roman"/>
              </a:rPr>
              <a:t>The pillar of the system was the proclamation of the supremacy of the working class, made of labourers and peasants. All the citizens were entitled to vote for the elections and to other political rights. The State and cooperative enterprise lied at the centre of the economy and owned all the means of production.</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r>
              <a:rPr lang="en-GB" sz="2000" dirty="0">
                <a:solidFill>
                  <a:schemeClr val="tx1"/>
                </a:solidFill>
                <a:latin typeface="Times New Roman"/>
                <a:cs typeface="Times New Roman"/>
              </a:rPr>
              <a:t>The common programme was hiding a crucial element: the country was totally subject to the party and the actions of this latter were without appeal.</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450189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2000" dirty="0">
                <a:solidFill>
                  <a:schemeClr val="tx1"/>
                </a:solidFill>
                <a:latin typeface="Times New Roman"/>
                <a:cs typeface="Times New Roman"/>
              </a:rPr>
              <a:t>The revolution implanted an absolute power, managed by the top of the party according to the following hierarchy: secretariat, political office, central committee. The political will of the party (and its execution through the internal bureaucratic hierarchy) was enough to regulate Chinese public life.</a:t>
            </a:r>
          </a:p>
          <a:p>
            <a:pPr marL="45720" indent="0" algn="just">
              <a:lnSpc>
                <a:spcPct val="150000"/>
              </a:lnSpc>
              <a:spcBef>
                <a:spcPts val="0"/>
              </a:spcBef>
              <a:buNone/>
            </a:pPr>
            <a:r>
              <a:rPr lang="en-GB" sz="2000" dirty="0">
                <a:solidFill>
                  <a:schemeClr val="tx1"/>
                </a:solidFill>
                <a:latin typeface="Times New Roman"/>
                <a:cs typeface="Times New Roman"/>
              </a:rPr>
              <a:t>No need to have a system of statutes: the will of the party had the rank of written, positive, ideological law, applied in a flexible way, with a significant margin of discretion, if not whim, by the party officers.</a:t>
            </a:r>
          </a:p>
          <a:p>
            <a:pPr marL="45720" indent="0" algn="just">
              <a:lnSpc>
                <a:spcPct val="150000"/>
              </a:lnSpc>
              <a:spcBef>
                <a:spcPts val="0"/>
              </a:spcBef>
              <a:buNone/>
            </a:pPr>
            <a:r>
              <a:rPr lang="en-GB" sz="2000" dirty="0">
                <a:solidFill>
                  <a:schemeClr val="tx1"/>
                </a:solidFill>
                <a:latin typeface="Times New Roman"/>
                <a:cs typeface="Times New Roman"/>
              </a:rPr>
              <a:t>The private life of people rested on a popular self-managed tradition, more or less influenced by the contact with the Western world. Prior law had been abrogated, but people kept on applying it, while waiting for alternative solutions.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26235952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3200" dirty="0">
                <a:solidFill>
                  <a:schemeClr val="tx1"/>
                </a:solidFill>
                <a:latin typeface="Times New Roman"/>
                <a:cs typeface="Times New Roman"/>
              </a:rPr>
              <a:t>The regime was grounded on the repression of all deviations and resistances, which imposed a heavy recourse to legal remedies: rules on the ownership of the means of production, of the products, of the profits derived from the sale of the products; and on the salary of workers.</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213081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endParaRPr lang="en-GB" sz="2400" dirty="0">
              <a:solidFill>
                <a:schemeClr val="tx1"/>
              </a:solidFill>
              <a:latin typeface="Times New Roman"/>
              <a:cs typeface="Times New Roman"/>
            </a:endParaRPr>
          </a:p>
          <a:p>
            <a:pPr marL="45720" indent="0" algn="just">
              <a:lnSpc>
                <a:spcPct val="150000"/>
              </a:lnSpc>
              <a:spcBef>
                <a:spcPts val="0"/>
              </a:spcBef>
              <a:buNone/>
            </a:pPr>
            <a:r>
              <a:rPr lang="en-GB" sz="2400" dirty="0">
                <a:solidFill>
                  <a:schemeClr val="tx1"/>
                </a:solidFill>
                <a:latin typeface="Times New Roman"/>
                <a:cs typeface="Times New Roman"/>
              </a:rPr>
              <a:t>The model was that of Russian socialist economy: law can be qualified as socialist whenever it deprives individuals of the means of production and collectivize them.</a:t>
            </a:r>
          </a:p>
          <a:p>
            <a:pPr marL="45720" indent="0" algn="just">
              <a:lnSpc>
                <a:spcPct val="150000"/>
              </a:lnSpc>
              <a:spcBef>
                <a:spcPts val="0"/>
              </a:spcBef>
              <a:buNone/>
            </a:pPr>
            <a:endParaRPr lang="en-GB" sz="2400" dirty="0">
              <a:solidFill>
                <a:schemeClr val="tx1"/>
              </a:solidFill>
              <a:latin typeface="Times New Roman"/>
              <a:cs typeface="Times New Roman"/>
            </a:endParaRPr>
          </a:p>
          <a:p>
            <a:pPr marL="45720" indent="0" algn="just">
              <a:lnSpc>
                <a:spcPct val="150000"/>
              </a:lnSpc>
              <a:spcBef>
                <a:spcPts val="0"/>
              </a:spcBef>
              <a:buNone/>
            </a:pPr>
            <a:r>
              <a:rPr lang="en-GB" sz="2400" dirty="0">
                <a:solidFill>
                  <a:schemeClr val="tx1"/>
                </a:solidFill>
                <a:latin typeface="Times New Roman"/>
                <a:cs typeface="Times New Roman"/>
              </a:rPr>
              <a:t>Thus, the socialist model revolves around the distinction between means of production (land, fixed and circulating capitals…) and consumption goods, i.e. goods that serve to the immediate fulfilment of human needs (food, clothes…).</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1859851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endParaRPr lang="en-GB" sz="2400" dirty="0">
              <a:solidFill>
                <a:schemeClr val="tx1"/>
              </a:solidFill>
              <a:latin typeface="Times New Roman"/>
              <a:cs typeface="Times New Roman"/>
            </a:endParaRPr>
          </a:p>
          <a:p>
            <a:pPr marL="45720" indent="0" algn="just">
              <a:lnSpc>
                <a:spcPct val="150000"/>
              </a:lnSpc>
              <a:spcBef>
                <a:spcPts val="0"/>
              </a:spcBef>
              <a:buNone/>
            </a:pPr>
            <a:r>
              <a:rPr lang="en-GB" sz="2400" dirty="0">
                <a:solidFill>
                  <a:schemeClr val="tx1"/>
                </a:solidFill>
                <a:latin typeface="Times New Roman"/>
                <a:cs typeface="Times New Roman"/>
              </a:rPr>
              <a:t>As a matter of principle, means of production must belong to the State (socialist State ownership). Their management is committed to State enterprises provided with legal personality and established for that specific purpose.</a:t>
            </a:r>
          </a:p>
          <a:p>
            <a:pPr marL="45720" indent="0" algn="just">
              <a:lnSpc>
                <a:spcPct val="150000"/>
              </a:lnSpc>
              <a:spcBef>
                <a:spcPts val="0"/>
              </a:spcBef>
              <a:buNone/>
            </a:pPr>
            <a:endParaRPr lang="en-GB" sz="2400" dirty="0">
              <a:solidFill>
                <a:schemeClr val="tx1"/>
              </a:solidFill>
              <a:latin typeface="Times New Roman"/>
              <a:cs typeface="Times New Roman"/>
            </a:endParaRPr>
          </a:p>
          <a:p>
            <a:pPr marL="45720" indent="0" algn="just">
              <a:lnSpc>
                <a:spcPct val="150000"/>
              </a:lnSpc>
              <a:spcBef>
                <a:spcPts val="0"/>
              </a:spcBef>
              <a:buNone/>
            </a:pPr>
            <a:r>
              <a:rPr lang="en-GB" sz="2400" dirty="0">
                <a:solidFill>
                  <a:schemeClr val="tx1"/>
                </a:solidFill>
                <a:latin typeface="Times New Roman"/>
                <a:cs typeface="Times New Roman"/>
              </a:rPr>
              <a:t>The main exception are agricultural means, the permanent and free use of which has been granted to cooperatives of peasants (socialist cooperative ownership).</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39041219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2700" dirty="0">
                <a:solidFill>
                  <a:schemeClr val="tx1"/>
                </a:solidFill>
                <a:latin typeface="Times New Roman"/>
                <a:cs typeface="Times New Roman"/>
              </a:rPr>
              <a:t>The goods produced by socialist cooperatives were individual property of the peasants.</a:t>
            </a:r>
          </a:p>
          <a:p>
            <a:pPr marL="45720" indent="0" algn="just">
              <a:lnSpc>
                <a:spcPct val="150000"/>
              </a:lnSpc>
              <a:spcBef>
                <a:spcPts val="0"/>
              </a:spcBef>
              <a:buNone/>
            </a:pPr>
            <a:r>
              <a:rPr lang="en-GB" sz="2700" dirty="0">
                <a:solidFill>
                  <a:schemeClr val="tx1"/>
                </a:solidFill>
                <a:latin typeface="Times New Roman"/>
                <a:cs typeface="Times New Roman"/>
              </a:rPr>
              <a:t>Houses could be the object of individual property, but the widespread trend was that even the house was State property and the inhabitants were just tenants. Multi-families tenancies were also encouraged as it was a widespread belief that individual families segregate persons from the rest of society.</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1293429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2200" dirty="0">
                <a:solidFill>
                  <a:schemeClr val="tx1"/>
                </a:solidFill>
                <a:latin typeface="Times New Roman"/>
                <a:cs typeface="Times New Roman"/>
              </a:rPr>
              <a:t>2 alternatives:</a:t>
            </a:r>
          </a:p>
          <a:p>
            <a:pPr marL="388620" indent="-342900" algn="just">
              <a:lnSpc>
                <a:spcPct val="150000"/>
              </a:lnSpc>
              <a:spcBef>
                <a:spcPts val="0"/>
              </a:spcBef>
            </a:pPr>
            <a:r>
              <a:rPr lang="en-GB" sz="2200" dirty="0">
                <a:solidFill>
                  <a:schemeClr val="tx1"/>
                </a:solidFill>
                <a:latin typeface="Times New Roman"/>
                <a:cs typeface="Times New Roman"/>
              </a:rPr>
              <a:t>Identifying the legal norm with the pure political will of the party, transmitted to those who are in charge of executing it through the press and the internal acts of the administration – all that ensured by an apparatus of dissuasion based on political propaganda (which clarifies what is appreciated by the party) and political-legal sanction (the consequences of deviances in terms of career or the confinement in work and re-education camps)</a:t>
            </a:r>
          </a:p>
          <a:p>
            <a:pPr marL="388620" indent="-342900" algn="just">
              <a:lnSpc>
                <a:spcPct val="150000"/>
              </a:lnSpc>
              <a:spcBef>
                <a:spcPts val="0"/>
              </a:spcBef>
            </a:pPr>
            <a:r>
              <a:rPr lang="en-GB" sz="2200" dirty="0">
                <a:latin typeface="Times New Roman"/>
                <a:cs typeface="Times New Roman"/>
              </a:rPr>
              <a:t>C</a:t>
            </a:r>
            <a:r>
              <a:rPr lang="en-GB" sz="2200" dirty="0">
                <a:solidFill>
                  <a:schemeClr val="tx1"/>
                </a:solidFill>
                <a:latin typeface="Times New Roman"/>
                <a:cs typeface="Times New Roman"/>
              </a:rPr>
              <a:t>ommitting to formalized legal norms promulgated by the State and applied by officers and judges.</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2928072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50000"/>
              </a:lnSpc>
              <a:spcBef>
                <a:spcPts val="0"/>
              </a:spcBef>
              <a:buNone/>
            </a:pPr>
            <a:r>
              <a:rPr lang="en-GB" sz="2000" dirty="0">
                <a:solidFill>
                  <a:schemeClr val="tx1"/>
                </a:solidFill>
                <a:latin typeface="Times New Roman"/>
                <a:cs typeface="Times New Roman"/>
              </a:rPr>
              <a:t>The Chinese solution has been a compromise between the two: on one side it could have chosen the first option, following the soviet model, as the Chinese are accustomed by tradition to do without norms; on the other side, such absence of norms recalled the Confucian tradition, which was the expression of an immobilism and social elitism inconsistent with the socialist ideals.</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r>
              <a:rPr lang="en-GB" sz="2000" dirty="0">
                <a:solidFill>
                  <a:schemeClr val="tx1"/>
                </a:solidFill>
                <a:latin typeface="Times New Roman"/>
                <a:cs typeface="Times New Roman"/>
              </a:rPr>
              <a:t>The compromise has been the adoption of the soviet model, but formalised through the promulgation of statutes, namely several codes and a constitution, imitating the ones promulgated by Stalin. This model has lasted until 1976. Afterword, a counter-trend, a reaction against the system, was developed.</a:t>
            </a: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a:p>
            <a:pPr marL="45720" indent="0" algn="just">
              <a:lnSpc>
                <a:spcPct val="150000"/>
              </a:lnSpc>
              <a:spcBef>
                <a:spcPts val="0"/>
              </a:spcBef>
              <a:buNone/>
            </a:pPr>
            <a:endParaRPr lang="en-GB" sz="20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Peoples’ Republic of China</a:t>
            </a:r>
          </a:p>
        </p:txBody>
      </p:sp>
    </p:spTree>
    <p:extLst>
      <p:ext uri="{BB962C8B-B14F-4D97-AF65-F5344CB8AC3E}">
        <p14:creationId xmlns:p14="http://schemas.microsoft.com/office/powerpoint/2010/main" val="31787736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latin typeface="Times New Roman"/>
              <a:cs typeface="Times New Roman"/>
            </a:endParaRPr>
          </a:p>
          <a:p>
            <a:pPr marL="45720" indent="0" algn="just">
              <a:lnSpc>
                <a:spcPct val="120000"/>
              </a:lnSpc>
              <a:spcBef>
                <a:spcPts val="0"/>
              </a:spcBef>
              <a:buNone/>
            </a:pPr>
            <a:r>
              <a:rPr lang="en-GB" sz="2800" dirty="0">
                <a:latin typeface="Times New Roman"/>
                <a:cs typeface="Times New Roman"/>
              </a:rPr>
              <a:t>M</a:t>
            </a:r>
            <a:r>
              <a:rPr lang="en-GB" sz="2800" dirty="0">
                <a:solidFill>
                  <a:schemeClr val="tx1"/>
                </a:solidFill>
                <a:latin typeface="Times New Roman"/>
                <a:cs typeface="Times New Roman"/>
              </a:rPr>
              <a:t>an and the Divine, Heaven and Earth, all living creatures are organic parts of a harmoniously ordered and integrated universe.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most important goal of mankind is to preserve or restore such harmony: no ‘I win, you lose’ logic, but ‘win-win’ or ‘joint gain’ logic.</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solidFill>
                  <a:schemeClr val="tx1"/>
                </a:solidFill>
                <a:latin typeface="Times New Roman"/>
                <a:cs typeface="Times New Roman"/>
              </a:rPr>
              <a:t>Tung Chung-Shu’s doctrine of cosmic harmony</a:t>
            </a:r>
            <a:endParaRPr lang="it-IT" sz="2400" b="1" dirty="0"/>
          </a:p>
        </p:txBody>
      </p:sp>
    </p:spTree>
    <p:extLst>
      <p:ext uri="{BB962C8B-B14F-4D97-AF65-F5344CB8AC3E}">
        <p14:creationId xmlns:p14="http://schemas.microsoft.com/office/powerpoint/2010/main" val="223613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latin typeface="Times New Roman"/>
                <a:cs typeface="Times New Roman"/>
              </a:rPr>
              <a:t>In </a:t>
            </a:r>
            <a:r>
              <a:rPr lang="en-GB" sz="2700" dirty="0">
                <a:solidFill>
                  <a:schemeClr val="tx1"/>
                </a:solidFill>
                <a:latin typeface="Times New Roman"/>
                <a:cs typeface="Times New Roman"/>
              </a:rPr>
              <a:t>case of a dispute it is amicable resolution that is encouraged; at worse, the intervention of a mediator or an arbitrator. The recourse to a judge is only admitted when the alternative dispute resolution tools have failed.</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Disputes must be solved on the basis of </a:t>
            </a:r>
            <a:r>
              <a:rPr lang="en-GB" sz="2700" i="1" dirty="0" err="1">
                <a:solidFill>
                  <a:schemeClr val="tx1"/>
                </a:solidFill>
                <a:latin typeface="Times New Roman"/>
                <a:cs typeface="Times New Roman"/>
              </a:rPr>
              <a:t>quing</a:t>
            </a:r>
            <a:r>
              <a:rPr lang="en-GB" sz="2700" dirty="0">
                <a:solidFill>
                  <a:schemeClr val="tx1"/>
                </a:solidFill>
                <a:latin typeface="Times New Roman"/>
                <a:cs typeface="Times New Roman"/>
              </a:rPr>
              <a:t> (the circumstances of the case), then on the basis of </a:t>
            </a:r>
            <a:r>
              <a:rPr lang="en-GB" sz="2700" i="1" dirty="0">
                <a:solidFill>
                  <a:schemeClr val="tx1"/>
                </a:solidFill>
                <a:latin typeface="Times New Roman"/>
                <a:cs typeface="Times New Roman"/>
              </a:rPr>
              <a:t>li</a:t>
            </a:r>
            <a:r>
              <a:rPr lang="en-GB" sz="2700" dirty="0">
                <a:solidFill>
                  <a:schemeClr val="tx1"/>
                </a:solidFill>
                <a:latin typeface="Times New Roman"/>
                <a:cs typeface="Times New Roman"/>
              </a:rPr>
              <a:t> (ritual, ceremony, kindness, respect), then on the basis of </a:t>
            </a:r>
            <a:r>
              <a:rPr lang="en-GB" sz="2700" i="1" dirty="0">
                <a:solidFill>
                  <a:schemeClr val="tx1"/>
                </a:solidFill>
                <a:latin typeface="Times New Roman"/>
                <a:cs typeface="Times New Roman"/>
              </a:rPr>
              <a:t>lii </a:t>
            </a:r>
            <a:r>
              <a:rPr lang="en-GB" sz="2700" dirty="0">
                <a:solidFill>
                  <a:schemeClr val="tx1"/>
                </a:solidFill>
                <a:latin typeface="Times New Roman"/>
                <a:cs typeface="Times New Roman"/>
              </a:rPr>
              <a:t>(reason), and, only at the end, on the basis of </a:t>
            </a:r>
            <a:r>
              <a:rPr lang="en-GB" sz="2700" i="1" dirty="0">
                <a:solidFill>
                  <a:schemeClr val="tx1"/>
                </a:solidFill>
                <a:latin typeface="Times New Roman"/>
                <a:cs typeface="Times New Roman"/>
              </a:rPr>
              <a:t>fa</a:t>
            </a:r>
            <a:r>
              <a:rPr lang="en-GB" sz="2700" dirty="0">
                <a:solidFill>
                  <a:schemeClr val="tx1"/>
                </a:solidFill>
                <a:latin typeface="Times New Roman"/>
                <a:cs typeface="Times New Roman"/>
              </a:rPr>
              <a:t> (legislation).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solidFill>
                  <a:schemeClr val="tx1"/>
                </a:solidFill>
                <a:latin typeface="Times New Roman"/>
                <a:cs typeface="Times New Roman"/>
              </a:rPr>
              <a:t>The approach to litigation</a:t>
            </a:r>
            <a:endParaRPr lang="it-IT" sz="2400" b="1" dirty="0"/>
          </a:p>
        </p:txBody>
      </p:sp>
    </p:spTree>
    <p:extLst>
      <p:ext uri="{BB962C8B-B14F-4D97-AF65-F5344CB8AC3E}">
        <p14:creationId xmlns:p14="http://schemas.microsoft.com/office/powerpoint/2010/main" val="254645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The role of the judge: </a:t>
            </a:r>
            <a:r>
              <a:rPr lang="en-GB" sz="2700" dirty="0">
                <a:solidFill>
                  <a:schemeClr val="tx1"/>
                </a:solidFill>
                <a:latin typeface="Times New Roman"/>
                <a:cs typeface="Times New Roman"/>
              </a:rPr>
              <a:t>he will decide on the basis of his own experience and wisdom, according to the principles and ethical rules of Confucian philosophical doctrines. He is recruited on the basis of an exam that is not focused on the law, but on philosophical and literary disciplines.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b="1" dirty="0">
                <a:solidFill>
                  <a:schemeClr val="tx1"/>
                </a:solidFill>
                <a:latin typeface="Times New Roman"/>
                <a:cs typeface="Times New Roman"/>
              </a:rPr>
              <a:t>The role of legal advisors:</a:t>
            </a:r>
            <a:r>
              <a:rPr lang="en-GB" sz="2700" dirty="0">
                <a:solidFill>
                  <a:schemeClr val="tx1"/>
                </a:solidFill>
                <a:latin typeface="Times New Roman"/>
                <a:cs typeface="Times New Roman"/>
              </a:rPr>
              <a:t> they have little prestige as they are there to take advantage of other people’s misfortunes, to appease their frustration for having failed the exam to become mandarins.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professions</a:t>
            </a:r>
            <a:endParaRPr lang="it-IT" sz="2400" b="1" dirty="0"/>
          </a:p>
        </p:txBody>
      </p:sp>
    </p:spTree>
    <p:extLst>
      <p:ext uri="{BB962C8B-B14F-4D97-AF65-F5344CB8AC3E}">
        <p14:creationId xmlns:p14="http://schemas.microsoft.com/office/powerpoint/2010/main" val="4161606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b="1" dirty="0">
                <a:solidFill>
                  <a:schemeClr val="tx1"/>
                </a:solidFill>
                <a:latin typeface="Times New Roman"/>
                <a:cs typeface="Times New Roman"/>
              </a:rPr>
              <a:t>Li =</a:t>
            </a:r>
            <a:r>
              <a:rPr lang="en-GB" sz="3200" dirty="0">
                <a:solidFill>
                  <a:schemeClr val="tx1"/>
                </a:solidFill>
                <a:latin typeface="Times New Roman"/>
                <a:cs typeface="Times New Roman"/>
              </a:rPr>
              <a:t> the rules of proper behaviour; their content depend upon the social status of the person to whom they applied, i.e. his status in the family, in the clan, in the neighbourhood, in the official hierarchy and in the State.</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b="1" dirty="0">
                <a:solidFill>
                  <a:schemeClr val="tx1"/>
                </a:solidFill>
                <a:latin typeface="Times New Roman"/>
                <a:cs typeface="Times New Roman"/>
              </a:rPr>
              <a:t>Fa = </a:t>
            </a:r>
            <a:r>
              <a:rPr lang="en-GB" sz="3200" dirty="0">
                <a:solidFill>
                  <a:schemeClr val="tx1"/>
                </a:solidFill>
                <a:latin typeface="Times New Roman"/>
                <a:cs typeface="Times New Roman"/>
              </a:rPr>
              <a:t>legislation </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sources of </a:t>
            </a:r>
            <a:r>
              <a:rPr lang="it-IT" sz="2400" b="1" dirty="0" err="1"/>
              <a:t>law</a:t>
            </a:r>
            <a:endParaRPr lang="it-IT" sz="2400" b="1" dirty="0"/>
          </a:p>
        </p:txBody>
      </p:sp>
    </p:spTree>
    <p:extLst>
      <p:ext uri="{BB962C8B-B14F-4D97-AF65-F5344CB8AC3E}">
        <p14:creationId xmlns:p14="http://schemas.microsoft.com/office/powerpoint/2010/main" val="306398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latin typeface="Times New Roman"/>
              <a:cs typeface="Times New Roman"/>
            </a:endParaRPr>
          </a:p>
          <a:p>
            <a:pPr marL="45720" indent="0" algn="just">
              <a:lnSpc>
                <a:spcPct val="120000"/>
              </a:lnSpc>
              <a:spcBef>
                <a:spcPts val="0"/>
              </a:spcBef>
              <a:buNone/>
            </a:pPr>
            <a:r>
              <a:rPr lang="en-GB" sz="3200" dirty="0">
                <a:latin typeface="Times New Roman"/>
                <a:cs typeface="Times New Roman"/>
              </a:rPr>
              <a:t>T</a:t>
            </a:r>
            <a:r>
              <a:rPr lang="en-GB" sz="3200" dirty="0">
                <a:solidFill>
                  <a:schemeClr val="tx1"/>
                </a:solidFill>
                <a:latin typeface="Times New Roman"/>
                <a:cs typeface="Times New Roman"/>
              </a:rPr>
              <a:t>he person conscious of the natural order of the world who recognises the necessity and purpose of the rules of behaviour expressed by the Li, follows them spontaneously and repressed modestly and quietly his own interests in the pursuit of general harmony.</a:t>
            </a:r>
          </a:p>
          <a:p>
            <a:pPr marL="45720" indent="0" algn="just">
              <a:lnSpc>
                <a:spcPct val="120000"/>
              </a:lnSpc>
              <a:spcBef>
                <a:spcPts val="0"/>
              </a:spcBef>
              <a:buNone/>
            </a:pPr>
            <a:endParaRPr lang="en-GB" sz="32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ideal</a:t>
            </a:r>
            <a:r>
              <a:rPr lang="it-IT" sz="2400" b="1" dirty="0"/>
              <a:t> </a:t>
            </a:r>
            <a:r>
              <a:rPr lang="it-IT" sz="2400" b="1" dirty="0" err="1"/>
              <a:t>Confucian</a:t>
            </a:r>
            <a:r>
              <a:rPr lang="it-IT" sz="2400" b="1" dirty="0"/>
              <a:t> Man</a:t>
            </a:r>
          </a:p>
        </p:txBody>
      </p:sp>
    </p:spTree>
    <p:extLst>
      <p:ext uri="{BB962C8B-B14F-4D97-AF65-F5344CB8AC3E}">
        <p14:creationId xmlns:p14="http://schemas.microsoft.com/office/powerpoint/2010/main" val="4276349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Precedent to the thoughts of Confucius and the adoption of his doctrine as the official doctrine in III century. It referred in a fist time a religious ritual; then it became a rule of conduct for private and public activities.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At the time of the Zhou dynasty, it referred to the costumes of the leading casts and was the pillar of aristocratic education, together with poetry, music and martial arts.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TRADITIONAL CHINESE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en-GB" sz="2400" b="1" dirty="0"/>
              <a:t>The archaic Li</a:t>
            </a:r>
          </a:p>
        </p:txBody>
      </p:sp>
    </p:spTree>
    <p:extLst>
      <p:ext uri="{BB962C8B-B14F-4D97-AF65-F5344CB8AC3E}">
        <p14:creationId xmlns:p14="http://schemas.microsoft.com/office/powerpoint/2010/main" val="412534155"/>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1330</TotalTime>
  <Words>2968</Words>
  <Application>Microsoft Macintosh PowerPoint</Application>
  <PresentationFormat>Presentazione su schermo (4:3)</PresentationFormat>
  <Paragraphs>296</Paragraphs>
  <Slides>39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39</vt:i4>
      </vt:variant>
    </vt:vector>
  </HeadingPairs>
  <TitlesOfParts>
    <vt:vector size="44" baseType="lpstr">
      <vt:lpstr>Arial</vt:lpstr>
      <vt:lpstr>Calibri</vt:lpstr>
      <vt:lpstr>Times New Roman</vt:lpstr>
      <vt:lpstr>Wingdings</vt:lpstr>
      <vt:lpstr>Tema di Office</vt:lpstr>
      <vt:lpstr>Comparative Law</vt:lpstr>
      <vt:lpstr>The Chinese Legal Tradition</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MODERN CHINESE LAW</vt:lpstr>
      <vt:lpstr>MODERN CHINESE LAW</vt:lpstr>
      <vt:lpstr>MODERN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TRADITIONAL CHINESE LAW</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84</cp:revision>
  <dcterms:created xsi:type="dcterms:W3CDTF">2017-12-18T16:16:39Z</dcterms:created>
  <dcterms:modified xsi:type="dcterms:W3CDTF">2023-05-09T08:02:50Z</dcterms:modified>
</cp:coreProperties>
</file>