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88" r:id="rId3"/>
    <p:sldId id="289" r:id="rId4"/>
    <p:sldId id="290" r:id="rId5"/>
    <p:sldId id="291" r:id="rId6"/>
    <p:sldId id="292" r:id="rId7"/>
    <p:sldId id="293" r:id="rId8"/>
    <p:sldId id="294" r:id="rId9"/>
    <p:sldId id="295" r:id="rId10"/>
    <p:sldId id="296" r:id="rId11"/>
    <p:sldId id="262" r:id="rId12"/>
    <p:sldId id="297" r:id="rId13"/>
    <p:sldId id="298" r:id="rId14"/>
    <p:sldId id="299" r:id="rId15"/>
    <p:sldId id="300" r:id="rId16"/>
    <p:sldId id="301" r:id="rId17"/>
    <p:sldId id="302" r:id="rId18"/>
    <p:sldId id="303" r:id="rId19"/>
    <p:sldId id="304" r:id="rId20"/>
    <p:sldId id="305" r:id="rId21"/>
    <p:sldId id="306" r:id="rId22"/>
    <p:sldId id="307" r:id="rId23"/>
    <p:sldId id="270"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0" autoAdjust="0"/>
    <p:restoredTop sz="95807" autoAdjust="0"/>
  </p:normalViewPr>
  <p:slideViewPr>
    <p:cSldViewPr snapToGrid="0">
      <p:cViewPr varScale="1">
        <p:scale>
          <a:sx n="106" d="100"/>
          <a:sy n="106" d="100"/>
        </p:scale>
        <p:origin x="154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27/02/23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27/02/23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 indent="0" algn="just">
              <a:lnSpc>
                <a:spcPct val="100000"/>
              </a:lnSpc>
              <a:buNone/>
            </a:pPr>
            <a:endParaRPr lang="en-GB" sz="2400" b="1" dirty="0">
              <a:solidFill>
                <a:srgbClr val="323232"/>
              </a:solidFill>
              <a:latin typeface="Times New Roman"/>
              <a:cs typeface="Times New Roman"/>
            </a:endParaRPr>
          </a:p>
          <a:p>
            <a:pPr marL="45720" indent="0" algn="just">
              <a:lnSpc>
                <a:spcPct val="100000"/>
              </a:lnSpc>
              <a:buNone/>
            </a:pPr>
            <a:r>
              <a:rPr lang="en-GB" sz="2400" b="1" dirty="0">
                <a:solidFill>
                  <a:srgbClr val="323232"/>
                </a:solidFill>
                <a:cs typeface="Times New Roman"/>
              </a:rPr>
              <a:t>Legal tradition: </a:t>
            </a:r>
            <a:r>
              <a:rPr lang="en-GB" sz="2400" dirty="0">
                <a:solidFill>
                  <a:srgbClr val="323232"/>
                </a:solidFill>
                <a:cs typeface="Times New Roman"/>
              </a:rPr>
              <a:t>according to John Merryman (*) it is ‘a set of deeply rooted, historically conditioned attitudes about the nature of law, about the role of law in the society and the polity, about the proper organization and operation of the legal system, and about the way law is or should be made, applied, studied, perfected, and taught’. </a:t>
            </a:r>
          </a:p>
          <a:p>
            <a:pPr marL="45720" indent="0" algn="just">
              <a:lnSpc>
                <a:spcPct val="100000"/>
              </a:lnSpc>
              <a:buNone/>
            </a:pPr>
            <a:endParaRPr lang="en-GB" sz="2400" dirty="0">
              <a:solidFill>
                <a:srgbClr val="323232"/>
              </a:solidFill>
              <a:cs typeface="Times New Roman"/>
            </a:endParaRPr>
          </a:p>
          <a:p>
            <a:pPr marL="45720" indent="0" algn="just">
              <a:lnSpc>
                <a:spcPct val="100000"/>
              </a:lnSpc>
              <a:buNone/>
            </a:pPr>
            <a:r>
              <a:rPr lang="en-GB" sz="2400" dirty="0">
                <a:solidFill>
                  <a:srgbClr val="323232"/>
                </a:solidFill>
                <a:cs typeface="Times New Roman"/>
              </a:rPr>
              <a:t>(*) </a:t>
            </a:r>
            <a:r>
              <a:rPr lang="en-GB" sz="2400" cap="small" dirty="0">
                <a:solidFill>
                  <a:srgbClr val="323232"/>
                </a:solidFill>
                <a:cs typeface="Times New Roman"/>
              </a:rPr>
              <a:t>J. Merryman</a:t>
            </a:r>
            <a:r>
              <a:rPr lang="en-GB" sz="2400" dirty="0">
                <a:solidFill>
                  <a:srgbClr val="323232"/>
                </a:solidFill>
                <a:cs typeface="Times New Roman"/>
              </a:rPr>
              <a:t>, </a:t>
            </a:r>
            <a:r>
              <a:rPr lang="en-GB" sz="2400" i="1" dirty="0">
                <a:solidFill>
                  <a:srgbClr val="323232"/>
                </a:solidFill>
                <a:cs typeface="Times New Roman"/>
              </a:rPr>
              <a:t>The Civil Law Tradition: An Introduction to the Legal Systems of Western Europe and Latin America</a:t>
            </a:r>
            <a:r>
              <a:rPr lang="en-GB" sz="2400" dirty="0">
                <a:solidFill>
                  <a:srgbClr val="323232"/>
                </a:solidFill>
                <a:cs typeface="Times New Roman"/>
              </a:rPr>
              <a:t>, 1985.</a:t>
            </a:r>
          </a:p>
          <a:p>
            <a:pPr marL="0" indent="0" algn="just">
              <a:buNone/>
            </a:pPr>
            <a:endParaRPr lang="en-GB" sz="2400" b="1" dirty="0">
              <a:solidFill>
                <a:srgbClr val="323232"/>
              </a:solidFill>
              <a:cs typeface="Times New Roman"/>
            </a:endParaRPr>
          </a:p>
          <a:p>
            <a:pPr marL="0" indent="0" algn="just">
              <a:buNone/>
            </a:pPr>
            <a:endParaRPr lang="en-GB" sz="2400" dirty="0">
              <a:solidFill>
                <a:srgbClr val="323232"/>
              </a:solidFill>
              <a:cs typeface="Times New Roman"/>
            </a:endParaRP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concept of </a:t>
            </a:r>
            <a:r>
              <a:rPr lang="it-IT" sz="2400" b="1" dirty="0" err="1"/>
              <a:t>legal</a:t>
            </a:r>
            <a:r>
              <a:rPr lang="it-IT" sz="2400" b="1" dirty="0"/>
              <a:t> </a:t>
            </a:r>
            <a:r>
              <a:rPr lang="it-IT" sz="2400" b="1" dirty="0" err="1"/>
              <a:t>tradition</a:t>
            </a:r>
            <a:endParaRPr lang="it-IT" sz="2400" b="1" dirty="0"/>
          </a:p>
        </p:txBody>
      </p:sp>
    </p:spTree>
    <p:extLst>
      <p:ext uri="{BB962C8B-B14F-4D97-AF65-F5344CB8AC3E}">
        <p14:creationId xmlns:p14="http://schemas.microsoft.com/office/powerpoint/2010/main" val="2705725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The Western </a:t>
            </a:r>
            <a:r>
              <a:rPr lang="it-IT" dirty="0" err="1"/>
              <a:t>legal</a:t>
            </a:r>
            <a:r>
              <a:rPr lang="it-IT" dirty="0"/>
              <a:t> </a:t>
            </a:r>
            <a:r>
              <a:rPr lang="it-IT" dirty="0" err="1"/>
              <a:t>tradition</a:t>
            </a:r>
            <a:endParaRPr lang="it-IT" dirty="0"/>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3114844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lvl="0" indent="0" algn="just">
              <a:buNone/>
            </a:pPr>
            <a:endParaRPr lang="en-GB" sz="2400" dirty="0">
              <a:cs typeface="Times New Roman" panose="02020603050405020304" pitchFamily="18" charset="0"/>
            </a:endParaRPr>
          </a:p>
          <a:p>
            <a:pPr marL="0" lvl="0" indent="0" algn="just">
              <a:buNone/>
            </a:pPr>
            <a:r>
              <a:rPr lang="en-GB" sz="2400" dirty="0">
                <a:cs typeface="Times New Roman" panose="02020603050405020304" pitchFamily="18" charset="0"/>
              </a:rPr>
              <a:t>Two crucial stages for the development of the Western Legal Tradition</a:t>
            </a:r>
          </a:p>
          <a:p>
            <a:pPr marL="457200" lvl="0" indent="-457200" algn="just">
              <a:buFont typeface="Arial" panose="020B0604020202020204" pitchFamily="34" charset="0"/>
              <a:buChar char="•"/>
            </a:pPr>
            <a:r>
              <a:rPr lang="en-GB" sz="2400" u="sng" dirty="0">
                <a:cs typeface="Times New Roman" panose="02020603050405020304" pitchFamily="18" charset="0"/>
              </a:rPr>
              <a:t>Medieval common background</a:t>
            </a:r>
            <a:r>
              <a:rPr lang="en-GB" sz="2400" dirty="0">
                <a:cs typeface="Times New Roman" panose="02020603050405020304" pitchFamily="18" charset="0"/>
              </a:rPr>
              <a:t>: creation of a wide area of jus commune, as all the different political organisations on the European territory evolved through identical organisational and procedural schemes.</a:t>
            </a:r>
          </a:p>
          <a:p>
            <a:pPr marL="457200" lvl="0" indent="-457200" algn="just">
              <a:buFont typeface="Arial" panose="020B0604020202020204" pitchFamily="34" charset="0"/>
              <a:buChar char="•"/>
            </a:pPr>
            <a:r>
              <a:rPr lang="en-GB" sz="2400" u="sng" dirty="0">
                <a:cs typeface="Times New Roman" panose="02020603050405020304" pitchFamily="18" charset="0"/>
              </a:rPr>
              <a:t>Gregorian reform</a:t>
            </a:r>
            <a:r>
              <a:rPr lang="en-GB" sz="2400" dirty="0">
                <a:cs typeface="Times New Roman" panose="02020603050405020304" pitchFamily="18" charset="0"/>
              </a:rPr>
              <a:t>: sub-product of the great effort to rebuild the Roman Catholic Church.</a:t>
            </a:r>
          </a:p>
          <a:p>
            <a:pPr marL="0" indent="0" algn="just">
              <a:buNone/>
            </a:pPr>
            <a:endParaRPr lang="en-GB" sz="2400" b="1" dirty="0">
              <a:solidFill>
                <a:srgbClr val="323232"/>
              </a:solidFill>
              <a:cs typeface="Times New Roman"/>
            </a:endParaRPr>
          </a:p>
          <a:p>
            <a:pPr marL="0" indent="0" algn="just">
              <a:buNone/>
            </a:pPr>
            <a:endParaRPr lang="en-GB" sz="2400" dirty="0">
              <a:solidFill>
                <a:srgbClr val="323232"/>
              </a:solidFill>
              <a:cs typeface="Times New Roman"/>
            </a:endParaRP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Historical</a:t>
            </a:r>
            <a:r>
              <a:rPr lang="it-IT" sz="2400" b="1" dirty="0"/>
              <a:t> background</a:t>
            </a:r>
          </a:p>
        </p:txBody>
      </p:sp>
    </p:spTree>
    <p:extLst>
      <p:ext uri="{BB962C8B-B14F-4D97-AF65-F5344CB8AC3E}">
        <p14:creationId xmlns:p14="http://schemas.microsoft.com/office/powerpoint/2010/main" val="3719223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lvl="0" indent="0" algn="just">
              <a:buNone/>
            </a:pPr>
            <a:endParaRPr lang="en-GB" sz="2400" b="1" dirty="0">
              <a:solidFill>
                <a:srgbClr val="323232"/>
              </a:solidFill>
              <a:cs typeface="Times New Roman"/>
            </a:endParaRPr>
          </a:p>
          <a:p>
            <a:pPr marL="457200" lvl="0" indent="-457200" algn="just">
              <a:buFont typeface="Arial" panose="020B0604020202020204" pitchFamily="34" charset="0"/>
              <a:buChar char="•"/>
            </a:pPr>
            <a:r>
              <a:rPr lang="en-GB" sz="2400" dirty="0">
                <a:cs typeface="Times New Roman" panose="02020603050405020304" pitchFamily="18" charset="0"/>
              </a:rPr>
              <a:t>Fusion of heterogeneous components coming both from the late Roman law and from the Germanic tradition.</a:t>
            </a:r>
          </a:p>
          <a:p>
            <a:pPr marL="457200" lvl="0" indent="-457200" algn="just">
              <a:buFont typeface="Arial" panose="020B0604020202020204" pitchFamily="34" charset="0"/>
              <a:buChar char="•"/>
            </a:pPr>
            <a:r>
              <a:rPr lang="en-GB" sz="2400" dirty="0">
                <a:cs typeface="Times New Roman" panose="02020603050405020304" pitchFamily="18" charset="0"/>
              </a:rPr>
              <a:t>Creation of open systems which were a mixture of sources with different origins and nature: ecclesiastical, lay, royal and customary.</a:t>
            </a:r>
          </a:p>
          <a:p>
            <a:pPr marL="0" lvl="0" indent="0" algn="just">
              <a:buNone/>
            </a:pPr>
            <a:endParaRPr lang="en-GB" sz="2400" dirty="0">
              <a:cs typeface="Times New Roman" panose="02020603050405020304" pitchFamily="18" charset="0"/>
            </a:endParaRPr>
          </a:p>
          <a:p>
            <a:pPr marL="0" lvl="0" indent="0" algn="just">
              <a:buNone/>
            </a:pPr>
            <a:r>
              <a:rPr lang="en-GB" sz="2400" dirty="0">
                <a:cs typeface="Times New Roman" panose="02020603050405020304" pitchFamily="18" charset="0"/>
              </a:rPr>
              <a:t>The fracture came with the spread of the ‘</a:t>
            </a:r>
            <a:r>
              <a:rPr lang="en-GB" sz="2400" i="1" dirty="0" err="1">
                <a:cs typeface="Times New Roman" panose="02020603050405020304" pitchFamily="18" charset="0"/>
              </a:rPr>
              <a:t>scientia</a:t>
            </a:r>
            <a:r>
              <a:rPr lang="en-GB" sz="2400" i="1" dirty="0">
                <a:cs typeface="Times New Roman" panose="02020603050405020304" pitchFamily="18" charset="0"/>
              </a:rPr>
              <a:t> juris</a:t>
            </a:r>
            <a:r>
              <a:rPr lang="en-GB" sz="2400" dirty="0">
                <a:cs typeface="Times New Roman" panose="02020603050405020304" pitchFamily="18" charset="0"/>
              </a:rPr>
              <a:t>’, with its ordering categories (see below).</a:t>
            </a:r>
          </a:p>
          <a:p>
            <a:pPr marL="0" indent="0" algn="just">
              <a:buNone/>
            </a:pPr>
            <a:endParaRPr lang="en-GB" sz="2400" dirty="0">
              <a:solidFill>
                <a:srgbClr val="323232"/>
              </a:solidFill>
              <a:cs typeface="Times New Roman"/>
            </a:endParaRP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Features of the </a:t>
            </a:r>
            <a:r>
              <a:rPr lang="it-IT" sz="2400" b="1" dirty="0" err="1"/>
              <a:t>Medieval</a:t>
            </a:r>
            <a:r>
              <a:rPr lang="it-IT" sz="2400" b="1" dirty="0"/>
              <a:t> common background</a:t>
            </a:r>
          </a:p>
        </p:txBody>
      </p:sp>
    </p:spTree>
    <p:extLst>
      <p:ext uri="{BB962C8B-B14F-4D97-AF65-F5344CB8AC3E}">
        <p14:creationId xmlns:p14="http://schemas.microsoft.com/office/powerpoint/2010/main" val="4058131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endParaRPr lang="en-GB" sz="2200" dirty="0">
              <a:cs typeface="Times New Roman" panose="02020603050405020304" pitchFamily="18" charset="0"/>
            </a:endParaRPr>
          </a:p>
          <a:p>
            <a:pPr algn="just"/>
            <a:r>
              <a:rPr lang="en-GB" sz="2200" dirty="0">
                <a:cs typeface="Times New Roman" panose="02020603050405020304" pitchFamily="18" charset="0"/>
              </a:rPr>
              <a:t>Law is conceived as something autonomous from religion and politics: those latter can and do have an impact on law, but they are not identified with it.</a:t>
            </a:r>
          </a:p>
          <a:p>
            <a:pPr algn="just"/>
            <a:r>
              <a:rPr lang="en-GB" sz="2200" dirty="0">
                <a:cs typeface="Times New Roman" panose="02020603050405020304" pitchFamily="18" charset="0"/>
              </a:rPr>
              <a:t>Law is committed to professionals provided with specific skills and background, a specific linguistic and conceptual apparatus and a specific literature.</a:t>
            </a:r>
          </a:p>
          <a:p>
            <a:pPr marL="0" lvl="0" indent="0" algn="just">
              <a:buNone/>
            </a:pPr>
            <a:r>
              <a:rPr lang="en-GB" sz="2200" dirty="0">
                <a:cs typeface="Times New Roman" panose="02020603050405020304" pitchFamily="18" charset="0"/>
              </a:rPr>
              <a:t>And such technical background becomes an organisational formant of the system: legal institutions can be perceived only through the mentioned apparatus of concepts.</a:t>
            </a:r>
          </a:p>
          <a:p>
            <a:pPr marL="0" lvl="0" indent="0" algn="just">
              <a:buNone/>
            </a:pPr>
            <a:endParaRPr lang="en-GB" sz="2400" dirty="0">
              <a:solidFill>
                <a:srgbClr val="323232"/>
              </a:solidFill>
              <a:cs typeface="Times New Roman"/>
            </a:endParaRP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Features of the Western Legal </a:t>
            </a:r>
            <a:r>
              <a:rPr lang="it-IT" sz="2400" b="1" dirty="0" err="1"/>
              <a:t>Tradition</a:t>
            </a:r>
            <a:endParaRPr lang="it-IT" sz="2400" b="1" dirty="0"/>
          </a:p>
        </p:txBody>
      </p:sp>
    </p:spTree>
    <p:extLst>
      <p:ext uri="{BB962C8B-B14F-4D97-AF65-F5344CB8AC3E}">
        <p14:creationId xmlns:p14="http://schemas.microsoft.com/office/powerpoint/2010/main" val="831125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0" algn="just"/>
            <a:endParaRPr lang="en-GB" sz="2400" b="1" dirty="0">
              <a:cs typeface="Times New Roman" panose="02020603050405020304" pitchFamily="18" charset="0"/>
            </a:endParaRPr>
          </a:p>
          <a:p>
            <a:pPr lvl="0" algn="just"/>
            <a:r>
              <a:rPr lang="en-GB" sz="2400" dirty="0">
                <a:cs typeface="Times New Roman" panose="02020603050405020304" pitchFamily="18" charset="0"/>
              </a:rPr>
              <a:t>Assumption that the single rules are intelligible only when located in the context of conceptually ordered procedures and institutions.</a:t>
            </a:r>
          </a:p>
          <a:p>
            <a:pPr lvl="0" algn="just"/>
            <a:endParaRPr lang="en-GB" sz="2400" dirty="0">
              <a:cs typeface="Times New Roman" panose="02020603050405020304" pitchFamily="18" charset="0"/>
            </a:endParaRPr>
          </a:p>
          <a:p>
            <a:pPr lvl="0" algn="just"/>
            <a:r>
              <a:rPr lang="en-GB" sz="2400" dirty="0">
                <a:cs typeface="Times New Roman" panose="02020603050405020304" pitchFamily="18" charset="0"/>
              </a:rPr>
              <a:t>Assumption that legality prevails over sovereignty, i.e. political power is not allowed to take over the legal ordering, which provides itself the appropriate procedures for the legitimate expression of political will.</a:t>
            </a:r>
          </a:p>
          <a:p>
            <a:pPr marL="0" indent="0" algn="just">
              <a:buNone/>
            </a:pPr>
            <a:endParaRPr lang="en-GB" sz="2400" dirty="0">
              <a:solidFill>
                <a:srgbClr val="323232"/>
              </a:solidFill>
              <a:cs typeface="Times New Roman"/>
            </a:endParaRP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Features of the Western Legal </a:t>
            </a:r>
            <a:r>
              <a:rPr lang="it-IT" sz="2400" b="1" dirty="0" err="1"/>
              <a:t>Tradition</a:t>
            </a:r>
            <a:endParaRPr lang="it-IT" sz="2400" b="1" dirty="0"/>
          </a:p>
        </p:txBody>
      </p:sp>
    </p:spTree>
    <p:extLst>
      <p:ext uri="{BB962C8B-B14F-4D97-AF65-F5344CB8AC3E}">
        <p14:creationId xmlns:p14="http://schemas.microsoft.com/office/powerpoint/2010/main" val="1904412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lvl="0" indent="0" algn="just">
              <a:buNone/>
            </a:pPr>
            <a:endParaRPr lang="en-GB" sz="2400" dirty="0">
              <a:cs typeface="Times New Roman" panose="02020603050405020304" pitchFamily="18" charset="0"/>
            </a:endParaRPr>
          </a:p>
          <a:p>
            <a:pPr algn="just"/>
            <a:r>
              <a:rPr lang="en-GB" sz="2800" dirty="0">
                <a:cs typeface="Times New Roman" panose="02020603050405020304" pitchFamily="18" charset="0"/>
              </a:rPr>
              <a:t>Formation or formative stage (around XII and XIV century)</a:t>
            </a:r>
          </a:p>
          <a:p>
            <a:pPr algn="just"/>
            <a:r>
              <a:rPr lang="en-GB" sz="2800" dirty="0">
                <a:cs typeface="Times New Roman" panose="02020603050405020304" pitchFamily="18" charset="0"/>
              </a:rPr>
              <a:t>The age of consolidation (from XIV to XVIII century)</a:t>
            </a:r>
          </a:p>
          <a:p>
            <a:pPr algn="just"/>
            <a:r>
              <a:rPr lang="en-GB" sz="2800" dirty="0">
                <a:cs typeface="Times New Roman" panose="02020603050405020304" pitchFamily="18" charset="0"/>
              </a:rPr>
              <a:t>The age of revolutions (from the 2</a:t>
            </a:r>
            <a:r>
              <a:rPr lang="en-GB" sz="2800" baseline="30000" dirty="0">
                <a:cs typeface="Times New Roman" panose="02020603050405020304" pitchFamily="18" charset="0"/>
              </a:rPr>
              <a:t>nd</a:t>
            </a:r>
            <a:r>
              <a:rPr lang="en-GB" sz="2800" dirty="0">
                <a:cs typeface="Times New Roman" panose="02020603050405020304" pitchFamily="18" charset="0"/>
              </a:rPr>
              <a:t> half of XVIII century to the 1</a:t>
            </a:r>
            <a:r>
              <a:rPr lang="en-GB" sz="2800" baseline="30000" dirty="0">
                <a:cs typeface="Times New Roman" panose="02020603050405020304" pitchFamily="18" charset="0"/>
              </a:rPr>
              <a:t>st</a:t>
            </a:r>
            <a:r>
              <a:rPr lang="en-GB" sz="2800" dirty="0">
                <a:cs typeface="Times New Roman" panose="02020603050405020304" pitchFamily="18" charset="0"/>
              </a:rPr>
              <a:t> world war)</a:t>
            </a:r>
          </a:p>
          <a:p>
            <a:pPr algn="just"/>
            <a:r>
              <a:rPr lang="en-GB" sz="2800" dirty="0">
                <a:cs typeface="Times New Roman" panose="02020603050405020304" pitchFamily="18" charset="0"/>
              </a:rPr>
              <a:t>Contemporary age (from 1930 to nowadays)</a:t>
            </a: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Relevant</a:t>
            </a:r>
            <a:r>
              <a:rPr lang="it-IT" sz="2400" b="1" dirty="0"/>
              <a:t> timeline</a:t>
            </a:r>
          </a:p>
        </p:txBody>
      </p:sp>
    </p:spTree>
    <p:extLst>
      <p:ext uri="{BB962C8B-B14F-4D97-AF65-F5344CB8AC3E}">
        <p14:creationId xmlns:p14="http://schemas.microsoft.com/office/powerpoint/2010/main" val="3512760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 indent="0" algn="just">
              <a:lnSpc>
                <a:spcPct val="120000"/>
              </a:lnSpc>
              <a:buNone/>
            </a:pPr>
            <a:endParaRPr lang="en-GB" sz="2400" b="1" dirty="0">
              <a:solidFill>
                <a:schemeClr val="tx1"/>
              </a:solidFill>
              <a:latin typeface="Times New Roman"/>
              <a:cs typeface="Times New Roman"/>
            </a:endParaRPr>
          </a:p>
          <a:p>
            <a:pPr marL="45720" indent="0" algn="just">
              <a:lnSpc>
                <a:spcPct val="120000"/>
              </a:lnSpc>
              <a:buNone/>
            </a:pPr>
            <a:r>
              <a:rPr lang="en-GB" sz="2400" b="1" dirty="0">
                <a:solidFill>
                  <a:schemeClr val="tx1"/>
                </a:solidFill>
                <a:cs typeface="Times New Roman"/>
              </a:rPr>
              <a:t>Common law: </a:t>
            </a:r>
            <a:r>
              <a:rPr lang="en-GB" sz="2400" dirty="0">
                <a:solidFill>
                  <a:schemeClr val="tx1"/>
                </a:solidFill>
                <a:cs typeface="Times New Roman"/>
              </a:rPr>
              <a:t>it developed from political power, from the administration of Normans and Plantagenets; it developed in the courts established by them.</a:t>
            </a:r>
          </a:p>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r>
              <a:rPr lang="en-GB" sz="2400" b="1" dirty="0">
                <a:solidFill>
                  <a:schemeClr val="tx1"/>
                </a:solidFill>
                <a:cs typeface="Times New Roman"/>
              </a:rPr>
              <a:t>Civil law:</a:t>
            </a:r>
            <a:r>
              <a:rPr lang="en-GB" sz="2400" dirty="0">
                <a:solidFill>
                  <a:schemeClr val="tx1"/>
                </a:solidFill>
                <a:cs typeface="Times New Roman"/>
              </a:rPr>
              <a:t> it developed from the gaps of the political system; it has risen in a time when Europe was culturally but not politically united, as, despite the efforts, the Church and the Emperor failed to rebuild a Roman Empire. Civil law developed in the universities.</a:t>
            </a:r>
            <a:endParaRPr lang="en-GB" sz="2400" b="1" dirty="0">
              <a:solidFill>
                <a:schemeClr val="tx1"/>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common roots of the </a:t>
            </a:r>
            <a:r>
              <a:rPr lang="it-IT" sz="2400" b="1" dirty="0" err="1"/>
              <a:t>civil</a:t>
            </a:r>
            <a:r>
              <a:rPr lang="it-IT" sz="2400" b="1" dirty="0"/>
              <a:t> </a:t>
            </a:r>
            <a:r>
              <a:rPr lang="it-IT" sz="2400" b="1" dirty="0" err="1"/>
              <a:t>law</a:t>
            </a:r>
            <a:r>
              <a:rPr lang="it-IT" sz="2400" b="1" dirty="0"/>
              <a:t> </a:t>
            </a:r>
            <a:r>
              <a:rPr lang="it-IT" sz="2400" b="1" dirty="0" err="1"/>
              <a:t>tradition</a:t>
            </a:r>
            <a:endParaRPr lang="it-IT" sz="2400" b="1" dirty="0"/>
          </a:p>
        </p:txBody>
      </p:sp>
    </p:spTree>
    <p:extLst>
      <p:ext uri="{BB962C8B-B14F-4D97-AF65-F5344CB8AC3E}">
        <p14:creationId xmlns:p14="http://schemas.microsoft.com/office/powerpoint/2010/main" val="3838236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 indent="0" algn="just">
              <a:lnSpc>
                <a:spcPct val="120000"/>
              </a:lnSpc>
              <a:buNone/>
            </a:pPr>
            <a:endParaRPr lang="en-GB" sz="2400" b="1" dirty="0">
              <a:solidFill>
                <a:schemeClr val="tx1"/>
              </a:solidFill>
              <a:cs typeface="Times New Roman"/>
            </a:endParaRPr>
          </a:p>
          <a:p>
            <a:pPr marL="388620" indent="-342900" algn="just">
              <a:lnSpc>
                <a:spcPct val="120000"/>
              </a:lnSpc>
            </a:pPr>
            <a:r>
              <a:rPr lang="en-GB" sz="2400" b="1" dirty="0">
                <a:solidFill>
                  <a:schemeClr val="tx1"/>
                </a:solidFill>
                <a:cs typeface="Times New Roman"/>
              </a:rPr>
              <a:t>Civil law:</a:t>
            </a:r>
            <a:r>
              <a:rPr lang="en-GB" sz="2400" dirty="0">
                <a:solidFill>
                  <a:schemeClr val="tx1"/>
                </a:solidFill>
                <a:cs typeface="Times New Roman"/>
              </a:rPr>
              <a:t> the expression comes from jus civile and refers to all those experiences that from a historical viewpoint have their roots in Medieval continental Europe.</a:t>
            </a:r>
          </a:p>
          <a:p>
            <a:pPr marL="388620" indent="-342900" algn="just">
              <a:lnSpc>
                <a:spcPct val="120000"/>
              </a:lnSpc>
            </a:pPr>
            <a:endParaRPr lang="en-GB" sz="2400" dirty="0">
              <a:solidFill>
                <a:schemeClr val="tx1"/>
              </a:solidFill>
              <a:cs typeface="Times New Roman"/>
            </a:endParaRPr>
          </a:p>
          <a:p>
            <a:pPr marL="388620" indent="-342900" algn="just">
              <a:lnSpc>
                <a:spcPct val="120000"/>
              </a:lnSpc>
            </a:pPr>
            <a:r>
              <a:rPr lang="en-GB" sz="2400" b="1" dirty="0">
                <a:solidFill>
                  <a:schemeClr val="tx1"/>
                </a:solidFill>
                <a:cs typeface="Times New Roman"/>
              </a:rPr>
              <a:t>Common law:</a:t>
            </a:r>
            <a:r>
              <a:rPr lang="en-GB" sz="2400" dirty="0">
                <a:solidFill>
                  <a:schemeClr val="tx1"/>
                </a:solidFill>
                <a:cs typeface="Times New Roman"/>
              </a:rPr>
              <a:t> the expression comes from jus commune and refers to all those experiences that have their roots in Medieval and modern English law.</a:t>
            </a:r>
          </a:p>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endParaRPr lang="en-GB" sz="2400" b="1" dirty="0">
              <a:solidFill>
                <a:schemeClr val="tx1"/>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Civil</a:t>
            </a:r>
            <a:r>
              <a:rPr lang="it-IT" sz="2400" b="1" dirty="0"/>
              <a:t> </a:t>
            </a:r>
            <a:r>
              <a:rPr lang="it-IT" sz="2400" b="1" dirty="0" err="1"/>
              <a:t>law</a:t>
            </a:r>
            <a:r>
              <a:rPr lang="it-IT" sz="2400" b="1" dirty="0"/>
              <a:t> v. Common </a:t>
            </a:r>
            <a:r>
              <a:rPr lang="it-IT" sz="2400" b="1" dirty="0" err="1"/>
              <a:t>law</a:t>
            </a:r>
            <a:endParaRPr lang="it-IT" sz="2400" b="1" dirty="0"/>
          </a:p>
        </p:txBody>
      </p:sp>
    </p:spTree>
    <p:extLst>
      <p:ext uri="{BB962C8B-B14F-4D97-AF65-F5344CB8AC3E}">
        <p14:creationId xmlns:p14="http://schemas.microsoft.com/office/powerpoint/2010/main" val="2255280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 indent="0" algn="just">
              <a:lnSpc>
                <a:spcPct val="120000"/>
              </a:lnSpc>
              <a:buNone/>
            </a:pPr>
            <a:r>
              <a:rPr lang="en-GB" sz="2400" b="1" dirty="0">
                <a:solidFill>
                  <a:schemeClr val="tx1"/>
                </a:solidFill>
                <a:cs typeface="Times New Roman"/>
              </a:rPr>
              <a:t>Historical remarks on the major divergences</a:t>
            </a:r>
          </a:p>
          <a:p>
            <a:pPr marL="388620" indent="-342900" algn="just">
              <a:lnSpc>
                <a:spcPct val="120000"/>
              </a:lnSpc>
            </a:pPr>
            <a:r>
              <a:rPr lang="en-GB" sz="2400" dirty="0">
                <a:solidFill>
                  <a:schemeClr val="tx1"/>
                </a:solidFill>
                <a:cs typeface="Times New Roman"/>
              </a:rPr>
              <a:t>In the age of the great codifications the opposition between civil law and common law was grounded on the presence or absence of codified law.</a:t>
            </a:r>
          </a:p>
          <a:p>
            <a:pPr marL="388620" indent="-342900" algn="just">
              <a:lnSpc>
                <a:spcPct val="120000"/>
              </a:lnSpc>
            </a:pPr>
            <a:r>
              <a:rPr lang="en-GB" sz="2400" dirty="0">
                <a:solidFill>
                  <a:schemeClr val="tx1"/>
                </a:solidFill>
                <a:cs typeface="Times New Roman"/>
              </a:rPr>
              <a:t>At the beginning of the XX century the difference was said to be that civil law countries were based on written law, while common law countries on unwritten customary law.</a:t>
            </a:r>
          </a:p>
          <a:p>
            <a:pPr marL="388620" indent="-342900" algn="just">
              <a:lnSpc>
                <a:spcPct val="120000"/>
              </a:lnSpc>
            </a:pPr>
            <a:r>
              <a:rPr lang="en-GB" sz="2400" dirty="0">
                <a:solidFill>
                  <a:schemeClr val="tx1"/>
                </a:solidFill>
                <a:cs typeface="Times New Roman"/>
              </a:rPr>
              <a:t>Another difference was that in Common law countries judgments are a source of law.</a:t>
            </a:r>
          </a:p>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endParaRPr lang="en-GB" sz="2400" b="1" dirty="0">
              <a:solidFill>
                <a:schemeClr val="tx1"/>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Civil</a:t>
            </a:r>
            <a:r>
              <a:rPr lang="it-IT" sz="2400" b="1" dirty="0"/>
              <a:t> </a:t>
            </a:r>
            <a:r>
              <a:rPr lang="it-IT" sz="2400" b="1" dirty="0" err="1"/>
              <a:t>law</a:t>
            </a:r>
            <a:r>
              <a:rPr lang="it-IT" sz="2400" b="1" dirty="0"/>
              <a:t> v. Common </a:t>
            </a:r>
            <a:r>
              <a:rPr lang="it-IT" sz="2400" b="1" dirty="0" err="1"/>
              <a:t>law</a:t>
            </a:r>
            <a:endParaRPr lang="it-IT" sz="2400" b="1" dirty="0"/>
          </a:p>
        </p:txBody>
      </p:sp>
    </p:spTree>
    <p:extLst>
      <p:ext uri="{BB962C8B-B14F-4D97-AF65-F5344CB8AC3E}">
        <p14:creationId xmlns:p14="http://schemas.microsoft.com/office/powerpoint/2010/main" val="2467096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lvl="1"/>
            <a:endParaRPr lang="en-GB" sz="2800" dirty="0"/>
          </a:p>
          <a:p>
            <a:pPr lvl="1"/>
            <a:r>
              <a:rPr lang="en-GB" sz="2800" dirty="0"/>
              <a:t>Develop legal English skills</a:t>
            </a:r>
          </a:p>
          <a:p>
            <a:pPr lvl="1"/>
            <a:endParaRPr lang="en-US" sz="2800" dirty="0"/>
          </a:p>
          <a:p>
            <a:pPr lvl="1"/>
            <a:r>
              <a:rPr lang="en-GB" sz="2800" dirty="0"/>
              <a:t>Learn the methods of macro and micro comparison</a:t>
            </a:r>
          </a:p>
          <a:p>
            <a:pPr marL="457200" lvl="1" indent="0">
              <a:buNone/>
            </a:pPr>
            <a:endParaRPr lang="en-US" sz="2800" dirty="0"/>
          </a:p>
          <a:p>
            <a:pPr lvl="1"/>
            <a:r>
              <a:rPr lang="en-GB" sz="2800" dirty="0"/>
              <a:t>Become familiar with the main legal formants influencing the evolution of private law</a:t>
            </a:r>
            <a:endParaRPr lang="en-US" sz="2800" dirty="0"/>
          </a:p>
          <a:p>
            <a:pPr lvl="1"/>
            <a:endParaRPr lang="en-GB" sz="2400" dirty="0"/>
          </a:p>
          <a:p>
            <a:pPr lvl="1"/>
            <a:r>
              <a:rPr lang="en-GB" sz="2800" dirty="0"/>
              <a:t>Develop sensitivity for law harmonization</a:t>
            </a:r>
            <a:endParaRPr lang="en-US" sz="2800" dirty="0"/>
          </a:p>
          <a:p>
            <a:pPr mar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From groups to </a:t>
            </a:r>
            <a:r>
              <a:rPr lang="it-IT" sz="2400" b="1" dirty="0" err="1"/>
              <a:t>legal</a:t>
            </a:r>
            <a:r>
              <a:rPr lang="it-IT" sz="2400" b="1" dirty="0"/>
              <a:t> families</a:t>
            </a:r>
          </a:p>
        </p:txBody>
      </p:sp>
    </p:spTree>
    <p:extLst>
      <p:ext uri="{BB962C8B-B14F-4D97-AF65-F5344CB8AC3E}">
        <p14:creationId xmlns:p14="http://schemas.microsoft.com/office/powerpoint/2010/main" val="1899070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endParaRPr lang="en-GB" sz="2400" b="1" dirty="0">
              <a:solidFill>
                <a:schemeClr val="tx1"/>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Civil</a:t>
            </a:r>
            <a:r>
              <a:rPr lang="it-IT" sz="2400" b="1" dirty="0"/>
              <a:t> </a:t>
            </a:r>
            <a:r>
              <a:rPr lang="it-IT" sz="2400" b="1" dirty="0" err="1"/>
              <a:t>law</a:t>
            </a:r>
            <a:r>
              <a:rPr lang="it-IT" sz="2400" b="1" dirty="0"/>
              <a:t> v. Common </a:t>
            </a:r>
            <a:r>
              <a:rPr lang="it-IT" sz="2400" b="1" dirty="0" err="1"/>
              <a:t>law</a:t>
            </a:r>
            <a:endParaRPr lang="it-IT" sz="2400" b="1" dirty="0"/>
          </a:p>
        </p:txBody>
      </p:sp>
      <p:pic>
        <p:nvPicPr>
          <p:cNvPr id="2" name="Immagine 1">
            <a:extLst>
              <a:ext uri="{FF2B5EF4-FFF2-40B4-BE49-F238E27FC236}">
                <a16:creationId xmlns:a16="http://schemas.microsoft.com/office/drawing/2014/main" id="{7F9D3778-9491-BA04-253C-FBFA2709633B}"/>
              </a:ext>
            </a:extLst>
          </p:cNvPr>
          <p:cNvPicPr>
            <a:picLocks noChangeAspect="1"/>
          </p:cNvPicPr>
          <p:nvPr/>
        </p:nvPicPr>
        <p:blipFill>
          <a:blip r:embed="rId2"/>
          <a:stretch>
            <a:fillRect/>
          </a:stretch>
        </p:blipFill>
        <p:spPr>
          <a:xfrm>
            <a:off x="433657" y="1836303"/>
            <a:ext cx="8371052" cy="4071202"/>
          </a:xfrm>
          <a:prstGeom prst="rect">
            <a:avLst/>
          </a:prstGeom>
        </p:spPr>
      </p:pic>
    </p:spTree>
    <p:extLst>
      <p:ext uri="{BB962C8B-B14F-4D97-AF65-F5344CB8AC3E}">
        <p14:creationId xmlns:p14="http://schemas.microsoft.com/office/powerpoint/2010/main" val="3679104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endParaRPr lang="en-GB" sz="2400" b="1" dirty="0">
              <a:solidFill>
                <a:schemeClr val="tx1"/>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Civil</a:t>
            </a:r>
            <a:r>
              <a:rPr lang="it-IT" sz="2400" b="1" dirty="0"/>
              <a:t> </a:t>
            </a:r>
            <a:r>
              <a:rPr lang="it-IT" sz="2400" b="1" dirty="0" err="1"/>
              <a:t>law</a:t>
            </a:r>
            <a:r>
              <a:rPr lang="it-IT" sz="2400" b="1" dirty="0"/>
              <a:t> v. Common </a:t>
            </a:r>
            <a:r>
              <a:rPr lang="it-IT" sz="2400" b="1" dirty="0" err="1"/>
              <a:t>law</a:t>
            </a:r>
            <a:endParaRPr lang="it-IT" sz="2400" b="1" dirty="0"/>
          </a:p>
        </p:txBody>
      </p:sp>
      <p:pic>
        <p:nvPicPr>
          <p:cNvPr id="6" name="Immagine 5">
            <a:extLst>
              <a:ext uri="{FF2B5EF4-FFF2-40B4-BE49-F238E27FC236}">
                <a16:creationId xmlns:a16="http://schemas.microsoft.com/office/drawing/2014/main" id="{9F44F2A6-226E-78EE-2DBD-318C678CA86A}"/>
              </a:ext>
            </a:extLst>
          </p:cNvPr>
          <p:cNvPicPr>
            <a:picLocks noChangeAspect="1"/>
          </p:cNvPicPr>
          <p:nvPr/>
        </p:nvPicPr>
        <p:blipFill>
          <a:blip r:embed="rId2"/>
          <a:stretch>
            <a:fillRect/>
          </a:stretch>
        </p:blipFill>
        <p:spPr>
          <a:xfrm>
            <a:off x="685800" y="1574829"/>
            <a:ext cx="7772400" cy="4224392"/>
          </a:xfrm>
          <a:prstGeom prst="rect">
            <a:avLst/>
          </a:prstGeom>
        </p:spPr>
      </p:pic>
    </p:spTree>
    <p:extLst>
      <p:ext uri="{BB962C8B-B14F-4D97-AF65-F5344CB8AC3E}">
        <p14:creationId xmlns:p14="http://schemas.microsoft.com/office/powerpoint/2010/main" val="367565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lvl="0" indent="0" algn="just">
              <a:buNone/>
            </a:pPr>
            <a:r>
              <a:rPr lang="en-GB" sz="2400" dirty="0">
                <a:cs typeface="Times New Roman" panose="02020603050405020304" pitchFamily="18" charset="0"/>
              </a:rPr>
              <a:t>The comparison between civil law and common law reveals:</a:t>
            </a:r>
          </a:p>
          <a:p>
            <a:pPr marL="514350" lvl="0" indent="-514350" algn="just">
              <a:buFont typeface="+mj-lt"/>
              <a:buAutoNum type="arabicPeriod"/>
            </a:pPr>
            <a:r>
              <a:rPr lang="en-GB" sz="2400" dirty="0">
                <a:cs typeface="Times New Roman" panose="02020603050405020304" pitchFamily="18" charset="0"/>
              </a:rPr>
              <a:t>a shared political and cultural background</a:t>
            </a:r>
          </a:p>
          <a:p>
            <a:pPr marL="514350" lvl="0" indent="-514350" algn="just">
              <a:buFont typeface="+mj-lt"/>
              <a:buAutoNum type="arabicPeriod"/>
            </a:pPr>
            <a:r>
              <a:rPr lang="en-GB" sz="2400" dirty="0">
                <a:cs typeface="Times New Roman" panose="02020603050405020304" pitchFamily="18" charset="0"/>
              </a:rPr>
              <a:t>a different legal and technical background</a:t>
            </a:r>
          </a:p>
          <a:p>
            <a:pPr marL="514350" lvl="0" indent="-514350" algn="just">
              <a:buFont typeface="+mj-lt"/>
              <a:buAutoNum type="arabicPeriod"/>
            </a:pPr>
            <a:r>
              <a:rPr lang="en-GB" sz="2400" dirty="0">
                <a:cs typeface="Times New Roman" panose="02020603050405020304" pitchFamily="18" charset="0"/>
              </a:rPr>
              <a:t>shared contemporary problems and challenges</a:t>
            </a:r>
          </a:p>
          <a:p>
            <a:pPr lvl="0" algn="just"/>
            <a:endParaRPr lang="en-GB" sz="2400" b="1" dirty="0">
              <a:cs typeface="Times New Roman" panose="02020603050405020304" pitchFamily="18" charset="0"/>
            </a:endParaRPr>
          </a:p>
          <a:p>
            <a:pPr marL="0" lvl="0" indent="0" algn="just">
              <a:buNone/>
            </a:pPr>
            <a:r>
              <a:rPr lang="en-GB" sz="2400" dirty="0">
                <a:cs typeface="Times New Roman" panose="02020603050405020304" pitchFamily="18" charset="0"/>
              </a:rPr>
              <a:t>A proper reconstruction of the historical background is crucial to understand the reasons underlying such convergences and divergences.</a:t>
            </a:r>
          </a:p>
          <a:p>
            <a:pPr marL="45720" indent="0" algn="just">
              <a:lnSpc>
                <a:spcPct val="120000"/>
              </a:lnSpc>
              <a:buNone/>
            </a:pPr>
            <a:endParaRPr lang="en-GB" sz="2400" b="1" dirty="0">
              <a:solidFill>
                <a:schemeClr val="tx1"/>
              </a:solidFill>
              <a:cs typeface="Times New Roman"/>
            </a:endParaRPr>
          </a:p>
          <a:p>
            <a:pPr marL="45720" indent="0" algn="just">
              <a:lnSpc>
                <a:spcPct val="120000"/>
              </a:lnSpc>
              <a:buNone/>
            </a:pPr>
            <a:endParaRPr lang="en-GB" sz="2400" b="1" dirty="0">
              <a:solidFill>
                <a:schemeClr val="tx1"/>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WESTERN LEGAL TRADITION</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Civil</a:t>
            </a:r>
            <a:r>
              <a:rPr lang="it-IT" sz="2400" b="1" dirty="0"/>
              <a:t> </a:t>
            </a:r>
            <a:r>
              <a:rPr lang="it-IT" sz="2400" b="1" dirty="0" err="1"/>
              <a:t>law</a:t>
            </a:r>
            <a:r>
              <a:rPr lang="it-IT" sz="2400" b="1" dirty="0"/>
              <a:t> v. Common </a:t>
            </a:r>
            <a:r>
              <a:rPr lang="it-IT" sz="2400" b="1" dirty="0" err="1"/>
              <a:t>law</a:t>
            </a:r>
            <a:endParaRPr lang="it-IT" sz="2400" b="1" dirty="0"/>
          </a:p>
        </p:txBody>
      </p:sp>
    </p:spTree>
    <p:extLst>
      <p:ext uri="{BB962C8B-B14F-4D97-AF65-F5344CB8AC3E}">
        <p14:creationId xmlns:p14="http://schemas.microsoft.com/office/powerpoint/2010/main" val="519079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p:txBody>
          <a:bodyPr/>
          <a:lstStyle/>
          <a:p>
            <a:r>
              <a:rPr lang="it-IT" dirty="0"/>
              <a:t>Email: </a:t>
            </a:r>
            <a:r>
              <a:rPr lang="it-IT" dirty="0">
                <a:hlinkClick r:id="rId2"/>
              </a:rPr>
              <a:t>lcoppo1@lumsa.it</a:t>
            </a:r>
            <a:endParaRPr lang="it-IT" dirty="0"/>
          </a:p>
          <a:p>
            <a:r>
              <a:rPr lang="it-IT" dirty="0">
                <a:hlinkClick r:id="rId3"/>
              </a:rPr>
              <a:t>lcoppo@univ-catholyon.f</a:t>
            </a:r>
            <a:endParaRPr lang="it-IT" dirty="0"/>
          </a:p>
          <a:p>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indent="0" algn="just">
              <a:lnSpc>
                <a:spcPct val="115000"/>
              </a:lnSpc>
              <a:spcAft>
                <a:spcPts val="1000"/>
              </a:spcAft>
              <a:buNone/>
            </a:pPr>
            <a:endParaRPr lang="en-GB" sz="2400" dirty="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GB" sz="2400" dirty="0">
                <a:ea typeface="Times New Roman" panose="02020603050405020304" pitchFamily="18" charset="0"/>
                <a:cs typeface="Times New Roman" panose="02020603050405020304" pitchFamily="18" charset="0"/>
              </a:rPr>
              <a:t>The answer depends upon several factors, among which the perspective from which we want to analyse a certain system and the criterion we choose.</a:t>
            </a:r>
          </a:p>
          <a:p>
            <a:pPr algn="just">
              <a:lnSpc>
                <a:spcPct val="115000"/>
              </a:lnSpc>
              <a:spcAft>
                <a:spcPts val="1000"/>
              </a:spcAft>
            </a:pPr>
            <a:r>
              <a:rPr lang="en-GB" sz="2400" dirty="0">
                <a:ea typeface="Times New Roman" panose="02020603050405020304" pitchFamily="18" charset="0"/>
                <a:cs typeface="Times New Roman" panose="02020603050405020304" pitchFamily="18" charset="0"/>
              </a:rPr>
              <a:t>Some problems need to be faced:</a:t>
            </a:r>
          </a:p>
          <a:p>
            <a:pPr marL="457200" lvl="0" indent="-457200" algn="just">
              <a:buFont typeface="Arial" panose="020B0604020202020204" pitchFamily="34" charset="0"/>
              <a:buChar char="•"/>
            </a:pPr>
            <a:r>
              <a:rPr lang="en-GB" sz="2400" dirty="0">
                <a:cs typeface="Times New Roman" panose="02020603050405020304" pitchFamily="18" charset="0"/>
              </a:rPr>
              <a:t>It is unclear which qualities are distinctive of each system.</a:t>
            </a:r>
          </a:p>
          <a:p>
            <a:pPr marL="457200" lvl="0" indent="-457200" algn="just">
              <a:buFont typeface="Arial" panose="020B0604020202020204" pitchFamily="34" charset="0"/>
              <a:buChar char="•"/>
            </a:pPr>
            <a:r>
              <a:rPr lang="en-GB" sz="2400" dirty="0">
                <a:cs typeface="Times New Roman" panose="02020603050405020304" pitchFamily="18" charset="0"/>
              </a:rPr>
              <a:t>There are parents systems and affiliate ones, but the inclusion in one or the other category is a slippery task; some systems are hybrid.</a:t>
            </a:r>
            <a:endParaRPr lang="en-GB" sz="2400" dirty="0">
              <a:ea typeface="Times New Roman" panose="02020603050405020304" pitchFamily="18" charset="0"/>
              <a:cs typeface="Times New Roman" panose="02020603050405020304" pitchFamily="18" charset="0"/>
            </a:endParaRPr>
          </a:p>
          <a:p>
            <a:pPr marL="457200" lvl="1" indent="0">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How do </a:t>
            </a:r>
            <a:r>
              <a:rPr lang="it-IT" sz="2400" b="1" dirty="0" err="1"/>
              <a:t>we</a:t>
            </a:r>
            <a:r>
              <a:rPr lang="it-IT" sz="2400" b="1" dirty="0"/>
              <a:t> decide </a:t>
            </a:r>
            <a:r>
              <a:rPr lang="it-IT" sz="2400" b="1" dirty="0" err="1"/>
              <a:t>what</a:t>
            </a:r>
            <a:r>
              <a:rPr lang="it-IT" sz="2400" b="1" dirty="0"/>
              <a:t> the </a:t>
            </a:r>
            <a:r>
              <a:rPr lang="it-IT" sz="2400" b="1" dirty="0" err="1"/>
              <a:t>legal</a:t>
            </a:r>
            <a:r>
              <a:rPr lang="it-IT" sz="2400" b="1" dirty="0"/>
              <a:t> families </a:t>
            </a:r>
            <a:r>
              <a:rPr lang="it-IT" sz="2400" b="1" dirty="0" err="1"/>
              <a:t>sould</a:t>
            </a:r>
            <a:r>
              <a:rPr lang="it-IT" sz="2400" b="1" dirty="0"/>
              <a:t> be?</a:t>
            </a:r>
          </a:p>
        </p:txBody>
      </p:sp>
    </p:spTree>
    <p:extLst>
      <p:ext uri="{BB962C8B-B14F-4D97-AF65-F5344CB8AC3E}">
        <p14:creationId xmlns:p14="http://schemas.microsoft.com/office/powerpoint/2010/main" val="146865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342900" indent="-342900" algn="just">
              <a:lnSpc>
                <a:spcPct val="115000"/>
              </a:lnSpc>
              <a:spcAft>
                <a:spcPts val="1000"/>
              </a:spcAft>
              <a:buFont typeface="Arial" panose="020B0604020202020204" pitchFamily="34" charset="0"/>
              <a:buChar char="•"/>
            </a:pPr>
            <a:endParaRPr lang="en-GB" sz="2000" dirty="0">
              <a:cs typeface="Times New Roman" panose="02020603050405020304" pitchFamily="18" charset="0"/>
            </a:endParaRPr>
          </a:p>
          <a:p>
            <a:pPr marL="342900" indent="-342900" algn="just">
              <a:lnSpc>
                <a:spcPct val="115000"/>
              </a:lnSpc>
              <a:spcAft>
                <a:spcPts val="1000"/>
              </a:spcAft>
              <a:buFont typeface="Arial" panose="020B0604020202020204" pitchFamily="34" charset="0"/>
              <a:buChar char="•"/>
            </a:pPr>
            <a:r>
              <a:rPr lang="en-GB" sz="2000" dirty="0">
                <a:cs typeface="Times New Roman" panose="02020603050405020304" pitchFamily="18" charset="0"/>
              </a:rPr>
              <a:t>Classifications in legal families are necessarily temporary: they may change following reforms or other events (wars, colonisation …). </a:t>
            </a:r>
          </a:p>
          <a:p>
            <a:pPr marL="342900" indent="-342900" algn="just">
              <a:lnSpc>
                <a:spcPct val="115000"/>
              </a:lnSpc>
              <a:spcAft>
                <a:spcPts val="1000"/>
              </a:spcAft>
              <a:buFont typeface="Arial" panose="020B0604020202020204" pitchFamily="34" charset="0"/>
              <a:buChar char="•"/>
            </a:pPr>
            <a:r>
              <a:rPr lang="en-GB" sz="2000" dirty="0">
                <a:cs typeface="Times New Roman" panose="02020603050405020304" pitchFamily="18" charset="0"/>
              </a:rPr>
              <a:t>Classifications are often focused on the private law system. They may be helpless in the comparison of other branches of the law (e.g. German private law belongs to the German legal family, but constitutional law looks like the one of the Italian and North American families, according to the criterion of the judicial review).</a:t>
            </a:r>
          </a:p>
          <a:p>
            <a:pPr marL="342900" lvl="0" indent="-342900" algn="just">
              <a:buFont typeface="Arial" panose="020B0604020202020204" pitchFamily="34" charset="0"/>
              <a:buChar char="•"/>
            </a:pPr>
            <a:r>
              <a:rPr lang="en-GB" sz="2000" dirty="0">
                <a:cs typeface="Times New Roman" panose="02020603050405020304" pitchFamily="18" charset="0"/>
              </a:rPr>
              <a:t>They may not be valid for all branches of private law (e.g. in Islamic countries, family and inheritance law belongs to the Islamic tradition, but economic law is modelled on the law of colonisers. </a:t>
            </a:r>
          </a:p>
          <a:p>
            <a:pPr marL="0" indent="0" algn="just">
              <a:lnSpc>
                <a:spcPct val="115000"/>
              </a:lnSpc>
              <a:spcAft>
                <a:spcPts val="1000"/>
              </a:spcAf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How do </a:t>
            </a:r>
            <a:r>
              <a:rPr lang="it-IT" sz="2400" b="1" dirty="0" err="1"/>
              <a:t>we</a:t>
            </a:r>
            <a:r>
              <a:rPr lang="it-IT" sz="2400" b="1" dirty="0"/>
              <a:t> decide </a:t>
            </a:r>
            <a:r>
              <a:rPr lang="it-IT" sz="2400" b="1" dirty="0" err="1"/>
              <a:t>what</a:t>
            </a:r>
            <a:r>
              <a:rPr lang="it-IT" sz="2400" b="1" dirty="0"/>
              <a:t> the </a:t>
            </a:r>
            <a:r>
              <a:rPr lang="it-IT" sz="2400" b="1" dirty="0" err="1"/>
              <a:t>legal</a:t>
            </a:r>
            <a:r>
              <a:rPr lang="it-IT" sz="2400" b="1" dirty="0"/>
              <a:t> families </a:t>
            </a:r>
            <a:r>
              <a:rPr lang="it-IT" sz="2400" b="1" dirty="0" err="1"/>
              <a:t>sould</a:t>
            </a:r>
            <a:r>
              <a:rPr lang="it-IT" sz="2400" b="1" dirty="0"/>
              <a:t> be?</a:t>
            </a:r>
          </a:p>
        </p:txBody>
      </p:sp>
    </p:spTree>
    <p:extLst>
      <p:ext uri="{BB962C8B-B14F-4D97-AF65-F5344CB8AC3E}">
        <p14:creationId xmlns:p14="http://schemas.microsoft.com/office/powerpoint/2010/main" val="1151417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lvl="0" indent="0" algn="just">
              <a:buNone/>
            </a:pPr>
            <a:r>
              <a:rPr lang="en-GB" sz="2000" dirty="0">
                <a:cs typeface="Times New Roman" panose="02020603050405020304" pitchFamily="18" charset="0"/>
              </a:rPr>
              <a:t>The crucial issue is to grasp the legal style of the systems, i.e. the distinctive element, the essential and differentiating qualities.</a:t>
            </a:r>
          </a:p>
          <a:p>
            <a:pPr marL="0" lvl="0" indent="0" algn="just">
              <a:buNone/>
            </a:pPr>
            <a:endParaRPr lang="en-GB" sz="2000" b="1" dirty="0">
              <a:cs typeface="Times New Roman" panose="02020603050405020304" pitchFamily="18" charset="0"/>
            </a:endParaRPr>
          </a:p>
          <a:p>
            <a:pPr marL="0" lvl="0" indent="0" algn="just">
              <a:buNone/>
            </a:pPr>
            <a:r>
              <a:rPr lang="en-GB" sz="2000" b="1" dirty="0">
                <a:cs typeface="Times New Roman" panose="02020603050405020304" pitchFamily="18" charset="0"/>
              </a:rPr>
              <a:t>Possible hints of the legal style of systems</a:t>
            </a:r>
            <a:endParaRPr lang="en-GB" sz="2000" dirty="0">
              <a:cs typeface="Times New Roman" panose="02020603050405020304" pitchFamily="18" charset="0"/>
            </a:endParaRPr>
          </a:p>
          <a:p>
            <a:pPr marL="514350" lvl="0" indent="-514350" algn="just">
              <a:buFont typeface="+mj-lt"/>
              <a:buAutoNum type="arabicPeriod"/>
            </a:pPr>
            <a:r>
              <a:rPr lang="en-GB" sz="2000" dirty="0">
                <a:cs typeface="Times New Roman" panose="02020603050405020304" pitchFamily="18" charset="0"/>
              </a:rPr>
              <a:t>Historical background and development</a:t>
            </a:r>
          </a:p>
          <a:p>
            <a:pPr marL="514350" lvl="0" indent="-514350" algn="just">
              <a:buFont typeface="+mj-lt"/>
              <a:buAutoNum type="arabicPeriod"/>
            </a:pPr>
            <a:r>
              <a:rPr lang="en-GB" sz="2000" dirty="0">
                <a:cs typeface="Times New Roman" panose="02020603050405020304" pitchFamily="18" charset="0"/>
              </a:rPr>
              <a:t>Predominant and characteristic</a:t>
            </a:r>
          </a:p>
          <a:p>
            <a:pPr marL="514350" lvl="0" indent="-514350" algn="just">
              <a:buFont typeface="+mj-lt"/>
              <a:buAutoNum type="arabicPeriod"/>
            </a:pPr>
            <a:r>
              <a:rPr lang="en-GB" sz="2000" dirty="0">
                <a:cs typeface="Times New Roman" panose="02020603050405020304" pitchFamily="18" charset="0"/>
              </a:rPr>
              <a:t>Especially distinctive institutions</a:t>
            </a:r>
          </a:p>
          <a:p>
            <a:pPr marL="514350" lvl="0" indent="-514350" algn="just">
              <a:buFont typeface="+mj-lt"/>
              <a:buAutoNum type="arabicPeriod"/>
            </a:pPr>
            <a:r>
              <a:rPr lang="en-GB" sz="2000" dirty="0">
                <a:cs typeface="Times New Roman" panose="02020603050405020304" pitchFamily="18" charset="0"/>
              </a:rPr>
              <a:t>The kind of legal sources it acknowledges and the way it handles them</a:t>
            </a:r>
          </a:p>
          <a:p>
            <a:pPr marL="514350" lvl="0" indent="-514350" algn="just">
              <a:buFont typeface="+mj-lt"/>
              <a:buAutoNum type="arabicPeriod"/>
            </a:pPr>
            <a:r>
              <a:rPr lang="en-GB" sz="2000" dirty="0">
                <a:cs typeface="Times New Roman" panose="02020603050405020304" pitchFamily="18" charset="0"/>
              </a:rPr>
              <a:t>Its ideology</a:t>
            </a:r>
          </a:p>
          <a:p>
            <a:pPr marL="0" indent="0" algn="just">
              <a:lnSpc>
                <a:spcPct val="115000"/>
              </a:lnSpc>
              <a:spcAft>
                <a:spcPts val="1000"/>
              </a:spcAf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concept of </a:t>
            </a:r>
            <a:r>
              <a:rPr lang="it-IT" sz="2400" b="1" dirty="0" err="1"/>
              <a:t>legal</a:t>
            </a:r>
            <a:r>
              <a:rPr lang="it-IT" sz="2400" b="1" dirty="0"/>
              <a:t> style</a:t>
            </a:r>
          </a:p>
        </p:txBody>
      </p:sp>
    </p:spTree>
    <p:extLst>
      <p:ext uri="{BB962C8B-B14F-4D97-AF65-F5344CB8AC3E}">
        <p14:creationId xmlns:p14="http://schemas.microsoft.com/office/powerpoint/2010/main" val="310868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lvl="0" indent="0" algn="just">
              <a:buNone/>
            </a:pPr>
            <a:endParaRPr lang="en-GB" sz="2000" dirty="0">
              <a:cs typeface="Times New Roman" panose="02020603050405020304" pitchFamily="18" charset="0"/>
            </a:endParaRPr>
          </a:p>
          <a:p>
            <a:pPr marL="0" lvl="0" indent="0" algn="just">
              <a:buNone/>
            </a:pPr>
            <a:r>
              <a:rPr lang="en-GB" sz="2000" dirty="0">
                <a:cs typeface="Times New Roman" panose="02020603050405020304" pitchFamily="18" charset="0"/>
              </a:rPr>
              <a:t>Continental systems all stem from Roman and Germanic law, but subsequent events have obliterated the significance of the common origins:</a:t>
            </a:r>
          </a:p>
          <a:p>
            <a:pPr marL="457200" lvl="0" indent="-457200" algn="just">
              <a:buFont typeface="Arial" panose="020B0604020202020204" pitchFamily="34" charset="0"/>
              <a:buChar char="•"/>
            </a:pPr>
            <a:r>
              <a:rPr lang="en-GB" sz="2000" dirty="0">
                <a:cs typeface="Times New Roman" panose="02020603050405020304" pitchFamily="18" charset="0"/>
              </a:rPr>
              <a:t>great movement of reception to which the French </a:t>
            </a:r>
            <a:r>
              <a:rPr lang="en-GB" sz="2000" i="1" dirty="0">
                <a:cs typeface="Times New Roman" panose="02020603050405020304" pitchFamily="18" charset="0"/>
              </a:rPr>
              <a:t>Code civil </a:t>
            </a:r>
            <a:r>
              <a:rPr lang="en-GB" sz="2000" dirty="0">
                <a:cs typeface="Times New Roman" panose="02020603050405020304" pitchFamily="18" charset="0"/>
              </a:rPr>
              <a:t>gave rise (which did not involve German-speaking countries);</a:t>
            </a:r>
          </a:p>
          <a:p>
            <a:pPr marL="457200" lvl="0" indent="-457200" algn="just">
              <a:buFont typeface="Arial" panose="020B0604020202020204" pitchFamily="34" charset="0"/>
              <a:buChar char="•"/>
            </a:pPr>
            <a:r>
              <a:rPr lang="en-GB" sz="2000" dirty="0">
                <a:cs typeface="Times New Roman" panose="02020603050405020304" pitchFamily="18" charset="0"/>
              </a:rPr>
              <a:t>development in XIX century in German-speaking countries of a formal legal technique based on elaborated and clear concepts (</a:t>
            </a:r>
            <a:r>
              <a:rPr lang="en-GB" sz="2000" i="1" dirty="0" err="1">
                <a:cs typeface="Times New Roman" panose="02020603050405020304" pitchFamily="18" charset="0"/>
              </a:rPr>
              <a:t>Pandettistica</a:t>
            </a:r>
            <a:r>
              <a:rPr lang="en-GB" sz="2000" dirty="0">
                <a:cs typeface="Times New Roman" panose="02020603050405020304" pitchFamily="18" charset="0"/>
              </a:rPr>
              <a:t>).</a:t>
            </a:r>
          </a:p>
          <a:p>
            <a:pPr marL="0" lvl="0" indent="0" algn="just">
              <a:buNone/>
            </a:pPr>
            <a:r>
              <a:rPr lang="en-GB" sz="2000" dirty="0">
                <a:cs typeface="Times New Roman" panose="02020603050405020304" pitchFamily="18" charset="0"/>
              </a:rPr>
              <a:t>That is why we separate the </a:t>
            </a:r>
            <a:r>
              <a:rPr lang="en-GB" sz="2000" dirty="0" err="1">
                <a:cs typeface="Times New Roman" panose="02020603050405020304" pitchFamily="18" charset="0"/>
              </a:rPr>
              <a:t>Romanistic</a:t>
            </a:r>
            <a:r>
              <a:rPr lang="en-GB" sz="2000" dirty="0">
                <a:cs typeface="Times New Roman" panose="02020603050405020304" pitchFamily="18" charset="0"/>
              </a:rPr>
              <a:t> family from the Germanic one.</a:t>
            </a:r>
          </a:p>
          <a:p>
            <a:pPr marL="0" indent="0" algn="just">
              <a:lnSpc>
                <a:spcPct val="115000"/>
              </a:lnSpc>
              <a:spcAft>
                <a:spcPts val="1000"/>
              </a:spcAf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1. </a:t>
            </a:r>
            <a:r>
              <a:rPr lang="it-IT" sz="2400" b="1" dirty="0" err="1"/>
              <a:t>Historical</a:t>
            </a:r>
            <a:r>
              <a:rPr lang="it-IT" sz="2400" b="1" dirty="0"/>
              <a:t> background and </a:t>
            </a:r>
            <a:r>
              <a:rPr lang="it-IT" sz="2400" b="1" dirty="0" err="1"/>
              <a:t>development</a:t>
            </a:r>
            <a:endParaRPr lang="it-IT" sz="2400" b="1" dirty="0"/>
          </a:p>
        </p:txBody>
      </p:sp>
    </p:spTree>
    <p:extLst>
      <p:ext uri="{BB962C8B-B14F-4D97-AF65-F5344CB8AC3E}">
        <p14:creationId xmlns:p14="http://schemas.microsoft.com/office/powerpoint/2010/main" val="649204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marL="0" lvl="0" indent="0" algn="just">
              <a:buNone/>
            </a:pPr>
            <a:endParaRPr lang="en-GB" sz="2000" dirty="0">
              <a:cs typeface="Times New Roman" panose="02020603050405020304" pitchFamily="18" charset="0"/>
            </a:endParaRPr>
          </a:p>
          <a:p>
            <a:pPr algn="just"/>
            <a:r>
              <a:rPr lang="en-GB" sz="2400" dirty="0">
                <a:solidFill>
                  <a:srgbClr val="323232"/>
                </a:solidFill>
                <a:cs typeface="Times New Roman"/>
              </a:rPr>
              <a:t>The approach to the law and its sources</a:t>
            </a:r>
          </a:p>
          <a:p>
            <a:pPr algn="just"/>
            <a:endParaRPr lang="en-GB" sz="2400" dirty="0">
              <a:solidFill>
                <a:srgbClr val="323232"/>
              </a:solidFill>
              <a:cs typeface="Times New Roman"/>
            </a:endParaRPr>
          </a:p>
          <a:p>
            <a:pPr algn="just"/>
            <a:r>
              <a:rPr lang="en-GB" sz="2400" dirty="0">
                <a:solidFill>
                  <a:srgbClr val="323232"/>
                </a:solidFill>
                <a:cs typeface="Times New Roman"/>
              </a:rPr>
              <a:t>The approach to the legal system as a whole</a:t>
            </a:r>
          </a:p>
          <a:p>
            <a:pPr algn="just"/>
            <a:endParaRPr lang="en-GB" sz="2400" dirty="0">
              <a:solidFill>
                <a:srgbClr val="323232"/>
              </a:solidFill>
              <a:cs typeface="Times New Roman"/>
            </a:endParaRPr>
          </a:p>
          <a:p>
            <a:pPr algn="just"/>
            <a:r>
              <a:rPr lang="en-GB" sz="2400" dirty="0">
                <a:solidFill>
                  <a:srgbClr val="323232"/>
                </a:solidFill>
                <a:cs typeface="Times New Roman"/>
              </a:rPr>
              <a:t>The approach to the solution of legal problems</a:t>
            </a:r>
          </a:p>
          <a:p>
            <a:pPr algn="just"/>
            <a:endParaRPr lang="en-GB" sz="2400" dirty="0">
              <a:solidFill>
                <a:srgbClr val="323232"/>
              </a:solidFill>
              <a:cs typeface="Times New Roman"/>
            </a:endParaRPr>
          </a:p>
          <a:p>
            <a:pPr algn="just"/>
            <a:r>
              <a:rPr lang="en-GB" sz="2400" dirty="0">
                <a:solidFill>
                  <a:srgbClr val="323232"/>
                </a:solidFill>
                <a:cs typeface="Times New Roman"/>
              </a:rPr>
              <a:t>The approach to dispute resolution</a:t>
            </a:r>
          </a:p>
          <a:p>
            <a:pPr marL="0" lvl="0" indent="0" algn="just">
              <a:buNone/>
            </a:pPr>
            <a:endParaRPr lang="en-GB" sz="2400" dirty="0">
              <a:solidFill>
                <a:srgbClr val="323232"/>
              </a:solidFill>
              <a:cs typeface="Times New Roman"/>
            </a:endParaRP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2. </a:t>
            </a:r>
            <a:r>
              <a:rPr lang="it-IT" sz="2400" b="1" dirty="0" err="1"/>
              <a:t>Distinctive</a:t>
            </a:r>
            <a:r>
              <a:rPr lang="it-IT" sz="2400" b="1" dirty="0"/>
              <a:t> way of thinking</a:t>
            </a:r>
          </a:p>
        </p:txBody>
      </p:sp>
    </p:spTree>
    <p:extLst>
      <p:ext uri="{BB962C8B-B14F-4D97-AF65-F5344CB8AC3E}">
        <p14:creationId xmlns:p14="http://schemas.microsoft.com/office/powerpoint/2010/main" val="640989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r>
              <a:rPr lang="en-GB" sz="2000" b="1" dirty="0">
                <a:solidFill>
                  <a:srgbClr val="323232"/>
                </a:solidFill>
                <a:cs typeface="Times New Roman"/>
              </a:rPr>
              <a:t>Distinctive legal institutions:</a:t>
            </a:r>
            <a:r>
              <a:rPr lang="en-GB" sz="2000" dirty="0">
                <a:solidFill>
                  <a:srgbClr val="323232"/>
                </a:solidFill>
                <a:cs typeface="Times New Roman"/>
              </a:rPr>
              <a:t> each system has some peculiar institutions that are stranger to the original conceptual apparatus of other systems and often cannot even be translated into other languages (e.g. trust; </a:t>
            </a:r>
            <a:r>
              <a:rPr lang="en-GB" sz="2000" i="1" dirty="0">
                <a:solidFill>
                  <a:srgbClr val="323232"/>
                </a:solidFill>
                <a:cs typeface="Times New Roman"/>
              </a:rPr>
              <a:t>causa</a:t>
            </a:r>
            <a:r>
              <a:rPr lang="en-GB" sz="2000" dirty="0">
                <a:solidFill>
                  <a:srgbClr val="323232"/>
                </a:solidFill>
                <a:cs typeface="Times New Roman"/>
              </a:rPr>
              <a:t>; </a:t>
            </a:r>
            <a:r>
              <a:rPr lang="en-GB" sz="2000" i="1" dirty="0">
                <a:solidFill>
                  <a:srgbClr val="323232"/>
                </a:solidFill>
                <a:cs typeface="Times New Roman"/>
              </a:rPr>
              <a:t>culpa in </a:t>
            </a:r>
            <a:r>
              <a:rPr lang="en-GB" sz="2000" i="1" dirty="0" err="1">
                <a:solidFill>
                  <a:srgbClr val="323232"/>
                </a:solidFill>
                <a:cs typeface="Times New Roman"/>
              </a:rPr>
              <a:t>contrahendo</a:t>
            </a:r>
            <a:r>
              <a:rPr lang="en-GB" sz="2000" dirty="0">
                <a:solidFill>
                  <a:srgbClr val="323232"/>
                </a:solidFill>
                <a:cs typeface="Times New Roman"/>
              </a:rPr>
              <a:t>; </a:t>
            </a:r>
            <a:r>
              <a:rPr lang="de-DE" sz="2000" i="1" dirty="0">
                <a:solidFill>
                  <a:srgbClr val="323232"/>
                </a:solidFill>
                <a:cs typeface="Times New Roman"/>
              </a:rPr>
              <a:t>Wegfall der Geschäftsgrundlage</a:t>
            </a:r>
            <a:r>
              <a:rPr lang="de-DE" sz="2000" dirty="0">
                <a:solidFill>
                  <a:srgbClr val="323232"/>
                </a:solidFill>
                <a:cs typeface="Times New Roman"/>
              </a:rPr>
              <a:t> </a:t>
            </a:r>
            <a:r>
              <a:rPr lang="en-GB" sz="2000" dirty="0">
                <a:solidFill>
                  <a:srgbClr val="323232"/>
                </a:solidFill>
                <a:cs typeface="Times New Roman"/>
              </a:rPr>
              <a:t>or </a:t>
            </a:r>
            <a:r>
              <a:rPr lang="it-IT" sz="2000" i="1" dirty="0">
                <a:solidFill>
                  <a:srgbClr val="323232"/>
                </a:solidFill>
                <a:cs typeface="Times New Roman"/>
              </a:rPr>
              <a:t>caduta della presupposizione</a:t>
            </a:r>
            <a:r>
              <a:rPr lang="en-GB" sz="2000" dirty="0">
                <a:solidFill>
                  <a:srgbClr val="323232"/>
                </a:solidFill>
                <a:cs typeface="Times New Roman"/>
              </a:rPr>
              <a:t>; </a:t>
            </a:r>
            <a:r>
              <a:rPr lang="de-DE" sz="2000" i="1" dirty="0">
                <a:solidFill>
                  <a:srgbClr val="323232"/>
                </a:solidFill>
                <a:cs typeface="Times New Roman"/>
              </a:rPr>
              <a:t>Schutzpflichten</a:t>
            </a:r>
            <a:r>
              <a:rPr lang="en-GB" sz="2000" dirty="0">
                <a:solidFill>
                  <a:srgbClr val="323232"/>
                </a:solidFill>
                <a:cs typeface="Times New Roman"/>
              </a:rPr>
              <a:t> or </a:t>
            </a:r>
            <a:r>
              <a:rPr lang="it-IT" sz="2000" i="1" dirty="0">
                <a:solidFill>
                  <a:srgbClr val="323232"/>
                </a:solidFill>
                <a:cs typeface="Times New Roman"/>
              </a:rPr>
              <a:t>obblighi di protezione</a:t>
            </a:r>
            <a:r>
              <a:rPr lang="en-GB" sz="2000" dirty="0">
                <a:solidFill>
                  <a:srgbClr val="323232"/>
                </a:solidFill>
                <a:cs typeface="Times New Roman"/>
              </a:rPr>
              <a:t>).</a:t>
            </a:r>
          </a:p>
          <a:p>
            <a:pPr algn="just"/>
            <a:endParaRPr lang="en-GB" sz="2000" dirty="0">
              <a:solidFill>
                <a:srgbClr val="323232"/>
              </a:solidFill>
              <a:cs typeface="Times New Roman"/>
            </a:endParaRPr>
          </a:p>
          <a:p>
            <a:pPr algn="just"/>
            <a:r>
              <a:rPr lang="en-GB" sz="2000" b="1" dirty="0">
                <a:solidFill>
                  <a:srgbClr val="323232"/>
                </a:solidFill>
                <a:cs typeface="Times New Roman"/>
              </a:rPr>
              <a:t>Sources of law and methods for handling with them:</a:t>
            </a:r>
            <a:r>
              <a:rPr lang="en-GB" sz="2000" dirty="0">
                <a:solidFill>
                  <a:srgbClr val="323232"/>
                </a:solidFill>
                <a:cs typeface="Times New Roman"/>
              </a:rPr>
              <a:t> see the traditional (but exaggerated) opposition between statutory law systems and case-law systems; statutory hermeneutics and the doctrine of precedents.</a:t>
            </a:r>
          </a:p>
          <a:p>
            <a:pPr algn="just"/>
            <a:endParaRPr lang="en-GB" sz="2400" dirty="0">
              <a:solidFill>
                <a:srgbClr val="323232"/>
              </a:solidFill>
              <a:cs typeface="Times New Roman"/>
            </a:endParaRP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3-4. </a:t>
            </a:r>
            <a:r>
              <a:rPr lang="it-IT" sz="2400" b="1" dirty="0" err="1"/>
              <a:t>Distinctive</a:t>
            </a:r>
            <a:r>
              <a:rPr lang="it-IT" sz="2400" b="1" dirty="0"/>
              <a:t> </a:t>
            </a:r>
            <a:r>
              <a:rPr lang="it-IT" sz="2400" b="1" dirty="0" err="1"/>
              <a:t>legal</a:t>
            </a:r>
            <a:r>
              <a:rPr lang="it-IT" sz="2400" b="1" dirty="0"/>
              <a:t> institutions and sources</a:t>
            </a:r>
          </a:p>
        </p:txBody>
      </p:sp>
    </p:spTree>
    <p:extLst>
      <p:ext uri="{BB962C8B-B14F-4D97-AF65-F5344CB8AC3E}">
        <p14:creationId xmlns:p14="http://schemas.microsoft.com/office/powerpoint/2010/main" val="1700904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65419" cy="4801096"/>
          </a:xfrm>
        </p:spPr>
        <p:txBody>
          <a:bodyPr/>
          <a:lstStyle/>
          <a:p>
            <a:pPr algn="just"/>
            <a:endParaRPr lang="en-GB" sz="2400" b="1" dirty="0">
              <a:solidFill>
                <a:srgbClr val="323232"/>
              </a:solidFill>
              <a:cs typeface="Times New Roman"/>
            </a:endParaRPr>
          </a:p>
          <a:p>
            <a:pPr algn="just"/>
            <a:r>
              <a:rPr lang="en-GB" sz="2400" b="1" dirty="0">
                <a:solidFill>
                  <a:srgbClr val="323232"/>
                </a:solidFill>
                <a:cs typeface="Times New Roman"/>
              </a:rPr>
              <a:t>Meaning:</a:t>
            </a:r>
            <a:r>
              <a:rPr lang="en-GB" sz="2400" dirty="0">
                <a:solidFill>
                  <a:srgbClr val="323232"/>
                </a:solidFill>
                <a:cs typeface="Times New Roman"/>
              </a:rPr>
              <a:t> a religious or political conception of how social or economic life should be organised.</a:t>
            </a:r>
          </a:p>
          <a:p>
            <a:pPr algn="just"/>
            <a:r>
              <a:rPr lang="en-GB" sz="2400" b="1" dirty="0">
                <a:solidFill>
                  <a:srgbClr val="323232"/>
                </a:solidFill>
                <a:cs typeface="Times New Roman"/>
              </a:rPr>
              <a:t>Instances:</a:t>
            </a:r>
            <a:r>
              <a:rPr lang="en-GB" sz="2400" dirty="0">
                <a:solidFill>
                  <a:srgbClr val="323232"/>
                </a:solidFill>
                <a:cs typeface="Times New Roman"/>
              </a:rPr>
              <a:t> it is a legal formant in Islamic, Hindu and socialist families.</a:t>
            </a:r>
          </a:p>
          <a:p>
            <a:pPr algn="just"/>
            <a:r>
              <a:rPr lang="en-GB" sz="2400" b="1" dirty="0">
                <a:solidFill>
                  <a:srgbClr val="323232"/>
                </a:solidFill>
                <a:cs typeface="Times New Roman"/>
              </a:rPr>
              <a:t>Warning:</a:t>
            </a:r>
            <a:r>
              <a:rPr lang="en-GB" sz="2400" dirty="0">
                <a:solidFill>
                  <a:srgbClr val="323232"/>
                </a:solidFill>
                <a:cs typeface="Times New Roman"/>
              </a:rPr>
              <a:t> ideology is a relative criterion, i.e. it is not useful for the distinction among the families belonging to the European or Western tradition. It can be used only for systems in which religion or political ideas infuse the law.</a:t>
            </a:r>
          </a:p>
          <a:p>
            <a:pPr marL="0" indent="0" algn="just">
              <a:buNone/>
            </a:pPr>
            <a:endParaRPr lang="en-GB" sz="2400" dirty="0">
              <a:solidFill>
                <a:srgbClr val="323232"/>
              </a:solidFill>
              <a:cs typeface="Times New Roman"/>
            </a:endParaRPr>
          </a:p>
          <a:p>
            <a:pPr marL="0" lvl="0" indent="0" algn="just">
              <a:buNone/>
            </a:pPr>
            <a:endParaRPr lang="en-GB" sz="2400" dirty="0">
              <a:solidFill>
                <a:srgbClr val="323232"/>
              </a:solidFill>
              <a:cs typeface="Times New Roman"/>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269507" y="172621"/>
            <a:ext cx="8604986" cy="416095"/>
          </a:xfrm>
        </p:spPr>
        <p:txBody>
          <a:bodyPr/>
          <a:lstStyle/>
          <a:p>
            <a:r>
              <a:rPr lang="it-IT" dirty="0"/>
              <a:t>THE LEGAL FAMILIES OF THE WORLD</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5. </a:t>
            </a:r>
            <a:r>
              <a:rPr lang="it-IT" sz="2400" b="1" dirty="0" err="1"/>
              <a:t>Ideology</a:t>
            </a:r>
            <a:endParaRPr lang="it-IT" sz="2400" b="1" dirty="0"/>
          </a:p>
        </p:txBody>
      </p:sp>
    </p:spTree>
    <p:extLst>
      <p:ext uri="{BB962C8B-B14F-4D97-AF65-F5344CB8AC3E}">
        <p14:creationId xmlns:p14="http://schemas.microsoft.com/office/powerpoint/2010/main" val="220507925"/>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370</TotalTime>
  <Words>1491</Words>
  <Application>Microsoft Macintosh PowerPoint</Application>
  <PresentationFormat>Presentazione su schermo (4:3)</PresentationFormat>
  <Paragraphs>163</Paragraphs>
  <Slides>23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23</vt:i4>
      </vt:variant>
    </vt:vector>
  </HeadingPairs>
  <TitlesOfParts>
    <vt:vector size="28" baseType="lpstr">
      <vt:lpstr>Arial</vt:lpstr>
      <vt:lpstr>Calibri</vt:lpstr>
      <vt:lpstr>Times New Roman</vt:lpstr>
      <vt:lpstr>Wingdings</vt:lpstr>
      <vt:lpstr>Tema di Office</vt:lpstr>
      <vt:lpstr>Comparative Law</vt:lpstr>
      <vt:lpstr>THE LEGAL FAMILIES OF THE WORLD</vt:lpstr>
      <vt:lpstr>THE LEGAL FAMILIES OF THE WORLD</vt:lpstr>
      <vt:lpstr>THE LEGAL FAMILIES OF THE WORLD</vt:lpstr>
      <vt:lpstr>THE LEGAL FAMILIES OF THE WORLD</vt:lpstr>
      <vt:lpstr>THE LEGAL FAMILIES OF THE WORLD</vt:lpstr>
      <vt:lpstr>THE LEGAL FAMILIES OF THE WORLD</vt:lpstr>
      <vt:lpstr>THE LEGAL FAMILIES OF THE WORLD</vt:lpstr>
      <vt:lpstr>THE LEGAL FAMILIES OF THE WORLD</vt:lpstr>
      <vt:lpstr>THE LEGAL FAMILIES OF THE WORLD</vt:lpstr>
      <vt:lpstr>The Western legal tradition</vt:lpstr>
      <vt:lpstr>THE WESTERN LEGAL TRADITION</vt:lpstr>
      <vt:lpstr>THE WESTERN LEGAL TRADITION</vt:lpstr>
      <vt:lpstr>THE WESTERN LEGAL TRADITION</vt:lpstr>
      <vt:lpstr>THE WESTERN LEGAL TRADITION</vt:lpstr>
      <vt:lpstr>THE WESTERN LEGAL TRADITION</vt:lpstr>
      <vt:lpstr>THE WESTERN LEGAL TRADITION</vt:lpstr>
      <vt:lpstr>THE WESTERN LEGAL TRADITION</vt:lpstr>
      <vt:lpstr>THE WESTERN LEGAL TRADITION</vt:lpstr>
      <vt:lpstr>THE WESTERN LEGAL TRADITION</vt:lpstr>
      <vt:lpstr>THE WESTERN LEGAL TRADITION</vt:lpstr>
      <vt:lpstr>THE WESTERN LEGAL TRADITION</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18</cp:revision>
  <dcterms:created xsi:type="dcterms:W3CDTF">2017-12-18T16:16:39Z</dcterms:created>
  <dcterms:modified xsi:type="dcterms:W3CDTF">2023-02-27T13:54:39Z</dcterms:modified>
</cp:coreProperties>
</file>