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handoutMasterIdLst>
    <p:handoutMasterId r:id="rId28"/>
  </p:handoutMasterIdLst>
  <p:sldIdLst>
    <p:sldId id="256" r:id="rId2"/>
    <p:sldId id="288" r:id="rId3"/>
    <p:sldId id="318" r:id="rId4"/>
    <p:sldId id="298" r:id="rId5"/>
    <p:sldId id="299" r:id="rId6"/>
    <p:sldId id="300" r:id="rId7"/>
    <p:sldId id="301" r:id="rId8"/>
    <p:sldId id="302" r:id="rId9"/>
    <p:sldId id="303" r:id="rId10"/>
    <p:sldId id="304" r:id="rId11"/>
    <p:sldId id="305" r:id="rId12"/>
    <p:sldId id="306" r:id="rId13"/>
    <p:sldId id="307" r:id="rId14"/>
    <p:sldId id="308" r:id="rId15"/>
    <p:sldId id="309" r:id="rId16"/>
    <p:sldId id="262" r:id="rId17"/>
    <p:sldId id="310" r:id="rId18"/>
    <p:sldId id="311" r:id="rId19"/>
    <p:sldId id="312" r:id="rId20"/>
    <p:sldId id="313" r:id="rId21"/>
    <p:sldId id="314" r:id="rId22"/>
    <p:sldId id="315" r:id="rId23"/>
    <p:sldId id="316" r:id="rId24"/>
    <p:sldId id="317" r:id="rId25"/>
    <p:sldId id="270" r:id="rId2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749"/>
    <a:srgbClr val="006633"/>
    <a:srgbClr val="5A48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70" autoAdjust="0"/>
    <p:restoredTop sz="95807" autoAdjust="0"/>
  </p:normalViewPr>
  <p:slideViewPr>
    <p:cSldViewPr snapToGrid="0">
      <p:cViewPr varScale="1">
        <p:scale>
          <a:sx n="106" d="100"/>
          <a:sy n="106" d="100"/>
        </p:scale>
        <p:origin x="1544" y="18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5" d="100"/>
          <a:sy n="85" d="100"/>
        </p:scale>
        <p:origin x="380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240021A-6501-47FD-9DAD-F5D956CDC8F4}" type="datetimeFigureOut">
              <a:rPr lang="it-IT" smtClean="0"/>
              <a:t>06/03/23</a:t>
            </a:fld>
            <a:endParaRPr lang="it-IT"/>
          </a:p>
        </p:txBody>
      </p:sp>
      <p:sp>
        <p:nvSpPr>
          <p:cNvPr id="4" name="Segnaposto piè di pa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E5DCF52-9EEC-4CB6-9D56-477147C31C43}" type="slidenum">
              <a:rPr lang="it-IT" smtClean="0"/>
              <a:t>‹N›</a:t>
            </a:fld>
            <a:endParaRPr lang="it-IT"/>
          </a:p>
        </p:txBody>
      </p:sp>
    </p:spTree>
    <p:extLst>
      <p:ext uri="{BB962C8B-B14F-4D97-AF65-F5344CB8AC3E}">
        <p14:creationId xmlns:p14="http://schemas.microsoft.com/office/powerpoint/2010/main" val="30536814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4C6951-9251-4052-B621-11DCE5941F2B}" type="datetimeFigureOut">
              <a:rPr lang="it-IT" smtClean="0"/>
              <a:t>06/03/23</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738393-68B8-4440-8EF2-C3FDEB5DBDD2}" type="slidenum">
              <a:rPr lang="it-IT" smtClean="0"/>
              <a:t>‹N›</a:t>
            </a:fld>
            <a:endParaRPr lang="it-IT"/>
          </a:p>
        </p:txBody>
      </p:sp>
    </p:spTree>
    <p:extLst>
      <p:ext uri="{BB962C8B-B14F-4D97-AF65-F5344CB8AC3E}">
        <p14:creationId xmlns:p14="http://schemas.microsoft.com/office/powerpoint/2010/main" val="484115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
        <p:nvSpPr>
          <p:cNvPr id="8" name="Triangolo rettangolo 7"/>
          <p:cNvSpPr/>
          <p:nvPr userDrawn="1"/>
        </p:nvSpPr>
        <p:spPr>
          <a:xfrm rot="6236280">
            <a:off x="1978923" y="613677"/>
            <a:ext cx="8549007" cy="6905936"/>
          </a:xfrm>
          <a:prstGeom prst="rtTriangle">
            <a:avLst/>
          </a:prstGeom>
          <a:gradFill>
            <a:gsLst>
              <a:gs pos="3000">
                <a:srgbClr val="007749"/>
              </a:gs>
              <a:gs pos="100000">
                <a:schemeClr val="bg1"/>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Triangolo rettangolo 6"/>
          <p:cNvSpPr/>
          <p:nvPr userDrawn="1"/>
        </p:nvSpPr>
        <p:spPr>
          <a:xfrm rot="5400000">
            <a:off x="1007706" y="-1007707"/>
            <a:ext cx="8845420" cy="10860833"/>
          </a:xfrm>
          <a:prstGeom prst="rtTriangle">
            <a:avLst/>
          </a:prstGeom>
          <a:gradFill>
            <a:gsLst>
              <a:gs pos="23000">
                <a:srgbClr val="006633"/>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8" name="Immagine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29781" y="5390607"/>
            <a:ext cx="2958783" cy="1011903"/>
          </a:xfrm>
          <a:prstGeom prst="rect">
            <a:avLst/>
          </a:prstGeom>
        </p:spPr>
      </p:pic>
      <p:sp>
        <p:nvSpPr>
          <p:cNvPr id="2" name="Title 1"/>
          <p:cNvSpPr>
            <a:spLocks noGrp="1"/>
          </p:cNvSpPr>
          <p:nvPr>
            <p:ph type="ctrTitle" hasCustomPrompt="1"/>
          </p:nvPr>
        </p:nvSpPr>
        <p:spPr>
          <a:xfrm>
            <a:off x="852099" y="1006959"/>
            <a:ext cx="5772150" cy="2506663"/>
          </a:xfrm>
        </p:spPr>
        <p:txBody>
          <a:bodyPr anchor="b">
            <a:normAutofit/>
          </a:bodyPr>
          <a:lstStyle>
            <a:lvl1pPr algn="l">
              <a:defRPr sz="4000" b="1">
                <a:solidFill>
                  <a:schemeClr val="bg1"/>
                </a:solidFill>
                <a:latin typeface="Arial" panose="020B0604020202020204" pitchFamily="34" charset="0"/>
                <a:cs typeface="Arial" panose="020B0604020202020204" pitchFamily="34" charset="0"/>
              </a:defRPr>
            </a:lvl1pPr>
          </a:lstStyle>
          <a:p>
            <a:r>
              <a:rPr lang="it-IT" dirty="0"/>
              <a:t>FARE CLIC PER MODIFICARE LO STILE DEL TITOLO</a:t>
            </a:r>
            <a:endParaRPr lang="en-US" dirty="0"/>
          </a:p>
        </p:txBody>
      </p:sp>
      <p:sp>
        <p:nvSpPr>
          <p:cNvPr id="3" name="Subtitle 2"/>
          <p:cNvSpPr>
            <a:spLocks noGrp="1"/>
          </p:cNvSpPr>
          <p:nvPr>
            <p:ph type="subTitle" idx="1"/>
          </p:nvPr>
        </p:nvSpPr>
        <p:spPr>
          <a:xfrm>
            <a:off x="852099" y="3572270"/>
            <a:ext cx="6453324" cy="1044104"/>
          </a:xfrm>
        </p:spPr>
        <p:txBody>
          <a:bodyPr>
            <a:normAutofit/>
          </a:bodyPr>
          <a:lstStyle>
            <a:lvl1pPr marL="0" indent="0" algn="l">
              <a:buNone/>
              <a:defRPr sz="200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Fare clic per modificare lo stile del sottotitolo dello schema</a:t>
            </a:r>
            <a:endParaRPr lang="en-US" dirty="0"/>
          </a:p>
        </p:txBody>
      </p:sp>
    </p:spTree>
    <p:extLst>
      <p:ext uri="{BB962C8B-B14F-4D97-AF65-F5344CB8AC3E}">
        <p14:creationId xmlns:p14="http://schemas.microsoft.com/office/powerpoint/2010/main" val="2427564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sto e contenuto (50-50)">
    <p:spTree>
      <p:nvGrpSpPr>
        <p:cNvPr id="1" name=""/>
        <p:cNvGrpSpPr/>
        <p:nvPr/>
      </p:nvGrpSpPr>
      <p:grpSpPr>
        <a:xfrm>
          <a:off x="0" y="0"/>
          <a:ext cx="0" cy="0"/>
          <a:chOff x="0" y="0"/>
          <a:chExt cx="0" cy="0"/>
        </a:xfrm>
      </p:grpSpPr>
      <p:sp>
        <p:nvSpPr>
          <p:cNvPr id="4" name="Segnaposto contenuto 3"/>
          <p:cNvSpPr>
            <a:spLocks noGrp="1"/>
          </p:cNvSpPr>
          <p:nvPr>
            <p:ph sz="quarter" idx="15"/>
          </p:nvPr>
        </p:nvSpPr>
        <p:spPr>
          <a:xfrm>
            <a:off x="4572000" y="1303306"/>
            <a:ext cx="4302125" cy="4708397"/>
          </a:xfrm>
        </p:spPr>
        <p:txBody>
          <a:bodyPr>
            <a:noAutofit/>
          </a:body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25" name="Segnaposto contenuto 2"/>
          <p:cNvSpPr>
            <a:spLocks noGrp="1"/>
          </p:cNvSpPr>
          <p:nvPr>
            <p:ph idx="14" hasCustomPrompt="1"/>
          </p:nvPr>
        </p:nvSpPr>
        <p:spPr>
          <a:xfrm>
            <a:off x="269507" y="1303867"/>
            <a:ext cx="4039225" cy="4707466"/>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2764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sto e contenuto (70-30)">
    <p:spTree>
      <p:nvGrpSpPr>
        <p:cNvPr id="1" name=""/>
        <p:cNvGrpSpPr/>
        <p:nvPr/>
      </p:nvGrpSpPr>
      <p:grpSpPr>
        <a:xfrm>
          <a:off x="0" y="0"/>
          <a:ext cx="0" cy="0"/>
          <a:chOff x="0" y="0"/>
          <a:chExt cx="0" cy="0"/>
        </a:xfrm>
      </p:grpSpPr>
      <p:sp>
        <p:nvSpPr>
          <p:cNvPr id="4" name="Segnaposto contenuto 3"/>
          <p:cNvSpPr>
            <a:spLocks noGrp="1"/>
          </p:cNvSpPr>
          <p:nvPr>
            <p:ph sz="quarter" idx="15"/>
          </p:nvPr>
        </p:nvSpPr>
        <p:spPr>
          <a:xfrm>
            <a:off x="5630863" y="1303868"/>
            <a:ext cx="3243262" cy="4715932"/>
          </a:xfrm>
        </p:spPr>
        <p:txBody>
          <a:bodyPr>
            <a:no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25" name="Segnaposto contenuto 2"/>
          <p:cNvSpPr>
            <a:spLocks noGrp="1"/>
          </p:cNvSpPr>
          <p:nvPr>
            <p:ph idx="14" hasCustomPrompt="1"/>
          </p:nvPr>
        </p:nvSpPr>
        <p:spPr>
          <a:xfrm>
            <a:off x="269507" y="1304406"/>
            <a:ext cx="5159141" cy="4715380"/>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5399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uto">
    <p:spTree>
      <p:nvGrpSpPr>
        <p:cNvPr id="1" name=""/>
        <p:cNvGrpSpPr/>
        <p:nvPr/>
      </p:nvGrpSpPr>
      <p:grpSpPr>
        <a:xfrm>
          <a:off x="0" y="0"/>
          <a:ext cx="0" cy="0"/>
          <a:chOff x="0" y="0"/>
          <a:chExt cx="0" cy="0"/>
        </a:xfrm>
      </p:grpSpPr>
      <p:sp>
        <p:nvSpPr>
          <p:cNvPr id="4" name="Segnaposto contenuto 3"/>
          <p:cNvSpPr>
            <a:spLocks noGrp="1"/>
          </p:cNvSpPr>
          <p:nvPr>
            <p:ph sz="quarter" idx="14"/>
          </p:nvPr>
        </p:nvSpPr>
        <p:spPr>
          <a:xfrm>
            <a:off x="269875" y="1295399"/>
            <a:ext cx="8604250" cy="4732867"/>
          </a:xfrm>
        </p:spPr>
        <p:txBody>
          <a:bodyPr>
            <a:no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13"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5"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16" name="CasellaDiTesto 15"/>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2" name="Connettore diritto 21"/>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5" name="Connettore diritto 24"/>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1"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10710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iusura">
    <p:spTree>
      <p:nvGrpSpPr>
        <p:cNvPr id="1" name=""/>
        <p:cNvGrpSpPr/>
        <p:nvPr/>
      </p:nvGrpSpPr>
      <p:grpSpPr>
        <a:xfrm>
          <a:off x="0" y="0"/>
          <a:ext cx="0" cy="0"/>
          <a:chOff x="0" y="0"/>
          <a:chExt cx="0" cy="0"/>
        </a:xfrm>
      </p:grpSpPr>
      <p:sp>
        <p:nvSpPr>
          <p:cNvPr id="9" name="Triangolo rettangolo 8"/>
          <p:cNvSpPr/>
          <p:nvPr userDrawn="1"/>
        </p:nvSpPr>
        <p:spPr>
          <a:xfrm rot="6236280">
            <a:off x="1978923" y="613677"/>
            <a:ext cx="8549007" cy="6905936"/>
          </a:xfrm>
          <a:prstGeom prst="rtTriangle">
            <a:avLst/>
          </a:prstGeom>
          <a:gradFill>
            <a:gsLst>
              <a:gs pos="3000">
                <a:srgbClr val="007749"/>
              </a:gs>
              <a:gs pos="100000">
                <a:schemeClr val="bg1"/>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Triangolo rettangolo 9"/>
          <p:cNvSpPr/>
          <p:nvPr userDrawn="1"/>
        </p:nvSpPr>
        <p:spPr>
          <a:xfrm rot="5400000">
            <a:off x="1007706" y="-1007707"/>
            <a:ext cx="8845420" cy="10860833"/>
          </a:xfrm>
          <a:prstGeom prst="rtTriangle">
            <a:avLst/>
          </a:prstGeom>
          <a:gradFill>
            <a:gsLst>
              <a:gs pos="23000">
                <a:schemeClr val="bg1"/>
              </a:gs>
              <a:gs pos="100000">
                <a:schemeClr val="bg1">
                  <a:lumMod val="85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le 1"/>
          <p:cNvSpPr>
            <a:spLocks noGrp="1"/>
          </p:cNvSpPr>
          <p:nvPr>
            <p:ph type="ctrTitle" hasCustomPrompt="1"/>
          </p:nvPr>
        </p:nvSpPr>
        <p:spPr>
          <a:xfrm>
            <a:off x="595993" y="1003300"/>
            <a:ext cx="5772150" cy="2506663"/>
          </a:xfrm>
        </p:spPr>
        <p:txBody>
          <a:bodyPr anchor="b">
            <a:normAutofit/>
          </a:bodyPr>
          <a:lstStyle>
            <a:lvl1pPr algn="l">
              <a:defRPr sz="4000" b="1" baseline="0">
                <a:solidFill>
                  <a:srgbClr val="007749"/>
                </a:solidFill>
                <a:latin typeface="Arial" panose="020B0604020202020204" pitchFamily="34" charset="0"/>
                <a:cs typeface="Arial" panose="020B0604020202020204" pitchFamily="34" charset="0"/>
              </a:defRPr>
            </a:lvl1pPr>
          </a:lstStyle>
          <a:p>
            <a:r>
              <a:rPr lang="it-IT" dirty="0"/>
              <a:t>Prof.ssa</a:t>
            </a:r>
            <a:br>
              <a:rPr lang="it-IT" dirty="0"/>
            </a:br>
            <a:r>
              <a:rPr lang="it-IT" dirty="0"/>
              <a:t>Nome</a:t>
            </a:r>
            <a:br>
              <a:rPr lang="it-IT" dirty="0"/>
            </a:br>
            <a:r>
              <a:rPr lang="it-IT" dirty="0"/>
              <a:t>Cognome</a:t>
            </a:r>
            <a:endParaRPr lang="en-US" dirty="0"/>
          </a:p>
        </p:txBody>
      </p:sp>
      <p:sp>
        <p:nvSpPr>
          <p:cNvPr id="3" name="Subtitle 2"/>
          <p:cNvSpPr>
            <a:spLocks noGrp="1"/>
          </p:cNvSpPr>
          <p:nvPr>
            <p:ph type="subTitle" idx="1" hasCustomPrompt="1"/>
          </p:nvPr>
        </p:nvSpPr>
        <p:spPr>
          <a:xfrm>
            <a:off x="595993" y="3591396"/>
            <a:ext cx="5773874" cy="1737196"/>
          </a:xfrm>
        </p:spPr>
        <p:txBody>
          <a:bodyPr>
            <a:normAutofit/>
          </a:bodyPr>
          <a:lstStyle>
            <a:lvl1pPr marL="0" marR="0" indent="0" algn="l" defTabSz="914400" rtl="0" eaLnBrk="1" fontAlgn="auto" latinLnBrk="0" hangingPunct="1">
              <a:lnSpc>
                <a:spcPct val="90000"/>
              </a:lnSpc>
              <a:spcBef>
                <a:spcPts val="600"/>
              </a:spcBef>
              <a:spcAft>
                <a:spcPts val="0"/>
              </a:spcAft>
              <a:buClr>
                <a:srgbClr val="F15A22"/>
              </a:buClr>
              <a:buSzTx/>
              <a:buFont typeface="Wingdings" panose="05000000000000000000" pitchFamily="2" charset="2"/>
              <a:buNone/>
              <a:tabLst/>
              <a:defRPr sz="180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Ricevimento:</a:t>
            </a:r>
          </a:p>
          <a:p>
            <a:r>
              <a:rPr lang="it-IT" dirty="0"/>
              <a:t>Piazza delle Vaschette, 101</a:t>
            </a:r>
          </a:p>
          <a:p>
            <a:r>
              <a:rPr lang="it-IT" dirty="0"/>
              <a:t>Secondo piano, studio X</a:t>
            </a:r>
          </a:p>
          <a:p>
            <a:r>
              <a:rPr lang="it-IT" dirty="0"/>
              <a:t>Mercoledì 16.00 - 18.00</a:t>
            </a:r>
          </a:p>
          <a:p>
            <a:r>
              <a:rPr lang="it-IT" dirty="0"/>
              <a:t>nome.cognome@lumsa.it</a:t>
            </a:r>
          </a:p>
        </p:txBody>
      </p:sp>
      <p:pic>
        <p:nvPicPr>
          <p:cNvPr id="8" name="Immagin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29781" y="5390607"/>
            <a:ext cx="2958783" cy="1011903"/>
          </a:xfrm>
          <a:prstGeom prst="rect">
            <a:avLst/>
          </a:prstGeom>
        </p:spPr>
      </p:pic>
    </p:spTree>
    <p:extLst>
      <p:ext uri="{BB962C8B-B14F-4D97-AF65-F5344CB8AC3E}">
        <p14:creationId xmlns:p14="http://schemas.microsoft.com/office/powerpoint/2010/main" val="1921876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sp>
        <p:nvSpPr>
          <p:cNvPr id="6"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cxnSp>
        <p:nvCxnSpPr>
          <p:cNvPr id="8"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
        <p:nvSpPr>
          <p:cNvPr id="12" name="Segnaposto contenuto 2"/>
          <p:cNvSpPr>
            <a:spLocks noGrp="1"/>
          </p:cNvSpPr>
          <p:nvPr>
            <p:ph idx="1" hasCustomPrompt="1"/>
          </p:nvPr>
        </p:nvSpPr>
        <p:spPr>
          <a:xfrm>
            <a:off x="269507" y="1283829"/>
            <a:ext cx="8604986" cy="4752903"/>
          </a:xfrm>
        </p:spPr>
        <p:txBody>
          <a:bodyPr numCol="2"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5"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3" name="CasellaDiTesto 2"/>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5" name="Connettore diritto 4"/>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17" name="Connettore diritto 1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7094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13" name="Triangolo rettangolo 12"/>
          <p:cNvSpPr/>
          <p:nvPr userDrawn="1"/>
        </p:nvSpPr>
        <p:spPr>
          <a:xfrm rot="6236280">
            <a:off x="1978923" y="613677"/>
            <a:ext cx="8549007" cy="6905936"/>
          </a:xfrm>
          <a:prstGeom prst="rtTriangle">
            <a:avLst/>
          </a:prstGeom>
          <a:gradFill>
            <a:gsLst>
              <a:gs pos="3000">
                <a:srgbClr val="007749"/>
              </a:gs>
              <a:gs pos="100000">
                <a:schemeClr val="bg1"/>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Triangolo rettangolo 13"/>
          <p:cNvSpPr/>
          <p:nvPr userDrawn="1"/>
        </p:nvSpPr>
        <p:spPr>
          <a:xfrm rot="5400000">
            <a:off x="1007706" y="-1007707"/>
            <a:ext cx="8845420" cy="10860833"/>
          </a:xfrm>
          <a:prstGeom prst="rtTriangle">
            <a:avLst/>
          </a:prstGeom>
          <a:gradFill>
            <a:gsLst>
              <a:gs pos="23000">
                <a:schemeClr val="bg1"/>
              </a:gs>
              <a:gs pos="100000">
                <a:schemeClr val="bg2">
                  <a:lumMod val="9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le 1"/>
          <p:cNvSpPr>
            <a:spLocks noGrp="1"/>
          </p:cNvSpPr>
          <p:nvPr>
            <p:ph type="title"/>
          </p:nvPr>
        </p:nvSpPr>
        <p:spPr>
          <a:xfrm>
            <a:off x="805771" y="948680"/>
            <a:ext cx="5902142" cy="1986109"/>
          </a:xfrm>
        </p:spPr>
        <p:txBody>
          <a:bodyPr anchor="b">
            <a:normAutofit/>
          </a:bodyPr>
          <a:lstStyle>
            <a:lvl1pPr algn="l">
              <a:defRPr lang="en-US" sz="4000" b="1" kern="1200" dirty="0">
                <a:solidFill>
                  <a:schemeClr val="tx1"/>
                </a:solidFill>
                <a:latin typeface="Arial" panose="020B0604020202020204" pitchFamily="34" charset="0"/>
                <a:ea typeface="+mj-ea"/>
                <a:cs typeface="Arial" panose="020B0604020202020204" pitchFamily="34" charset="0"/>
              </a:defRPr>
            </a:lvl1pPr>
          </a:lstStyle>
          <a:p>
            <a:r>
              <a:rPr lang="it-IT" dirty="0"/>
              <a:t>Fare clic per modificare lo stile del titolo</a:t>
            </a:r>
            <a:endParaRPr lang="en-US" dirty="0"/>
          </a:p>
        </p:txBody>
      </p:sp>
      <p:sp>
        <p:nvSpPr>
          <p:cNvPr id="3" name="Text Placeholder 2"/>
          <p:cNvSpPr>
            <a:spLocks noGrp="1"/>
          </p:cNvSpPr>
          <p:nvPr>
            <p:ph type="body" idx="1"/>
          </p:nvPr>
        </p:nvSpPr>
        <p:spPr>
          <a:xfrm>
            <a:off x="805772" y="3053543"/>
            <a:ext cx="5037680" cy="1013102"/>
          </a:xfrm>
        </p:spPr>
        <p:txBody>
          <a:bodyPr/>
          <a:lstStyle>
            <a:lvl1pPr marL="0" indent="0" algn="l">
              <a:buNone/>
              <a:defRPr lang="it-IT" sz="2400" kern="1200" dirty="0" smtClean="0">
                <a:solidFill>
                  <a:schemeClr val="tx1"/>
                </a:solidFill>
                <a:latin typeface="Arial" panose="020B0604020202020204" pitchFamily="34" charset="0"/>
                <a:ea typeface="+mn-ea"/>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dirty="0"/>
              <a:t>Fare clic per modificare stili del testo dello schema</a:t>
            </a:r>
          </a:p>
        </p:txBody>
      </p:sp>
      <p:pic>
        <p:nvPicPr>
          <p:cNvPr id="8" name="Immagin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29781" y="5390607"/>
            <a:ext cx="2958783" cy="1011903"/>
          </a:xfrm>
          <a:prstGeom prst="rect">
            <a:avLst/>
          </a:prstGeom>
        </p:spPr>
      </p:pic>
    </p:spTree>
    <p:extLst>
      <p:ext uri="{BB962C8B-B14F-4D97-AF65-F5344CB8AC3E}">
        <p14:creationId xmlns:p14="http://schemas.microsoft.com/office/powerpoint/2010/main" val="1435226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to con didascalia">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7390" y="1320800"/>
            <a:ext cx="4987101" cy="46820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6" name="Segnaposto contenuto 2"/>
          <p:cNvSpPr>
            <a:spLocks noGrp="1"/>
          </p:cNvSpPr>
          <p:nvPr>
            <p:ph idx="14" hasCustomPrompt="1"/>
          </p:nvPr>
        </p:nvSpPr>
        <p:spPr>
          <a:xfrm>
            <a:off x="269507" y="1320800"/>
            <a:ext cx="3465095" cy="4682067"/>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7"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21" name="CasellaDiTesto 20"/>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2" name="Connettore diritto 21"/>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3" name="Connettore diritto 22"/>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24"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4449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sto e immagine (40-60)">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3887390" y="1312333"/>
            <a:ext cx="4987101" cy="4698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dirty="0"/>
              <a:t>Fare clic sull'icona per inserire un'immagine</a:t>
            </a:r>
            <a:endParaRPr lang="en-US" dirty="0"/>
          </a:p>
        </p:txBody>
      </p:sp>
      <p:sp>
        <p:nvSpPr>
          <p:cNvPr id="25" name="Segnaposto contenuto 2"/>
          <p:cNvSpPr>
            <a:spLocks noGrp="1"/>
          </p:cNvSpPr>
          <p:nvPr>
            <p:ph idx="14" hasCustomPrompt="1"/>
          </p:nvPr>
        </p:nvSpPr>
        <p:spPr>
          <a:xfrm>
            <a:off x="269507" y="1312334"/>
            <a:ext cx="3465095" cy="4698998"/>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0034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sto e immagine (50-50)">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4578241" y="1320800"/>
            <a:ext cx="4296250" cy="4682067"/>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25" name="Segnaposto contenuto 2"/>
          <p:cNvSpPr>
            <a:spLocks noGrp="1"/>
          </p:cNvSpPr>
          <p:nvPr>
            <p:ph idx="14" hasCustomPrompt="1"/>
          </p:nvPr>
        </p:nvSpPr>
        <p:spPr>
          <a:xfrm>
            <a:off x="269507" y="1320801"/>
            <a:ext cx="4039225" cy="4682066"/>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501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sto e immagine (70-30)">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5630779" y="1258727"/>
            <a:ext cx="3243712" cy="4801097"/>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25" name="Segnaposto contenuto 2"/>
          <p:cNvSpPr>
            <a:spLocks noGrp="1"/>
          </p:cNvSpPr>
          <p:nvPr>
            <p:ph idx="14" hasCustomPrompt="1"/>
          </p:nvPr>
        </p:nvSpPr>
        <p:spPr>
          <a:xfrm>
            <a:off x="269507" y="1258728"/>
            <a:ext cx="5159141" cy="4801096"/>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1490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mmagine">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69507" y="1312333"/>
            <a:ext cx="8604984" cy="4698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3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3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37" name="CasellaDiTesto 36"/>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38" name="Connettore diritto 37"/>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39" name="Connettore diritto 38"/>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1"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4360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sto e contenuto (40-60)">
    <p:spTree>
      <p:nvGrpSpPr>
        <p:cNvPr id="1" name=""/>
        <p:cNvGrpSpPr/>
        <p:nvPr/>
      </p:nvGrpSpPr>
      <p:grpSpPr>
        <a:xfrm>
          <a:off x="0" y="0"/>
          <a:ext cx="0" cy="0"/>
          <a:chOff x="0" y="0"/>
          <a:chExt cx="0" cy="0"/>
        </a:xfrm>
      </p:grpSpPr>
      <p:sp>
        <p:nvSpPr>
          <p:cNvPr id="4" name="Segnaposto contenuto 3"/>
          <p:cNvSpPr>
            <a:spLocks noGrp="1"/>
          </p:cNvSpPr>
          <p:nvPr>
            <p:ph sz="quarter" idx="15"/>
          </p:nvPr>
        </p:nvSpPr>
        <p:spPr>
          <a:xfrm>
            <a:off x="3889375" y="1278467"/>
            <a:ext cx="4984750" cy="4775199"/>
          </a:xfrm>
        </p:spPr>
        <p:txBody>
          <a:bodyPr>
            <a:no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25" name="Segnaposto contenuto 2"/>
          <p:cNvSpPr>
            <a:spLocks noGrp="1"/>
          </p:cNvSpPr>
          <p:nvPr>
            <p:ph idx="14" hasCustomPrompt="1"/>
          </p:nvPr>
        </p:nvSpPr>
        <p:spPr>
          <a:xfrm>
            <a:off x="269507" y="1279032"/>
            <a:ext cx="3465095" cy="4774255"/>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9549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it-IT"/>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lumMod val="95000"/>
                  </a:schemeClr>
                </a:solidFill>
              </a:defRPr>
            </a:lvl1pPr>
          </a:lstStyle>
          <a:p>
            <a:fld id="{1DED2A74-3D0D-49B8-89BC-D2C6E902C5B9}" type="slidenum">
              <a:rPr lang="it-IT" smtClean="0"/>
              <a:pPr/>
              <a:t>‹N›</a:t>
            </a:fld>
            <a:endParaRPr lang="it-IT"/>
          </a:p>
        </p:txBody>
      </p:sp>
    </p:spTree>
    <p:extLst>
      <p:ext uri="{BB962C8B-B14F-4D97-AF65-F5344CB8AC3E}">
        <p14:creationId xmlns:p14="http://schemas.microsoft.com/office/powerpoint/2010/main" val="33880862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7"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006633"/>
        </a:buClr>
        <a:buFont typeface="Wingdings" panose="05000000000000000000" pitchFamily="2" charset="2"/>
        <a:buChar char="§"/>
        <a:defRPr sz="1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006633"/>
        </a:buClr>
        <a:buFont typeface="Wingdings" panose="05000000000000000000" pitchFamily="2" charset="2"/>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00663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006633"/>
        </a:buClr>
        <a:buFont typeface="Wingdings" panose="05000000000000000000" pitchFamily="2" charset="2"/>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006633"/>
        </a:buClr>
        <a:buFont typeface="Wingdings" panose="05000000000000000000" pitchFamily="2" charset="2"/>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mailto:lcoppo@univ-catholyon.f" TargetMode="External"/><Relationship Id="rId2" Type="http://schemas.openxmlformats.org/officeDocument/2006/relationships/hyperlink" Target="mailto:lcoppo1@lumsa.it"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02476" y="678032"/>
            <a:ext cx="5772150" cy="1790029"/>
          </a:xfrm>
        </p:spPr>
        <p:txBody>
          <a:bodyPr anchor="b">
            <a:normAutofit/>
          </a:bodyPr>
          <a:lstStyle/>
          <a:p>
            <a:r>
              <a:rPr lang="it-IT" dirty="0"/>
              <a:t>Comparative </a:t>
            </a:r>
            <a:r>
              <a:rPr lang="it-IT" dirty="0" err="1"/>
              <a:t>Law</a:t>
            </a:r>
            <a:endParaRPr lang="it-IT" dirty="0"/>
          </a:p>
        </p:txBody>
      </p:sp>
      <p:sp>
        <p:nvSpPr>
          <p:cNvPr id="3" name="Sottotitolo 2"/>
          <p:cNvSpPr>
            <a:spLocks noGrp="1"/>
          </p:cNvSpPr>
          <p:nvPr>
            <p:ph type="subTitle" idx="1"/>
          </p:nvPr>
        </p:nvSpPr>
        <p:spPr>
          <a:xfrm>
            <a:off x="502476" y="2531434"/>
            <a:ext cx="4885313" cy="1044104"/>
          </a:xfrm>
        </p:spPr>
        <p:txBody>
          <a:bodyPr/>
          <a:lstStyle/>
          <a:p>
            <a:endParaRPr lang="it-IT" dirty="0"/>
          </a:p>
        </p:txBody>
      </p:sp>
      <p:sp>
        <p:nvSpPr>
          <p:cNvPr id="10" name="CasellaDiTesto 9"/>
          <p:cNvSpPr txBox="1"/>
          <p:nvPr/>
        </p:nvSpPr>
        <p:spPr>
          <a:xfrm>
            <a:off x="502476" y="4323341"/>
            <a:ext cx="4140200" cy="355600"/>
          </a:xfrm>
          <a:prstGeom prst="rect">
            <a:avLst/>
          </a:prstGeom>
          <a:noFill/>
        </p:spPr>
        <p:txBody>
          <a:bodyPr wrap="square" rtlCol="0">
            <a:noAutofit/>
          </a:bodyPr>
          <a:lstStyle/>
          <a:p>
            <a:r>
              <a:rPr lang="it-IT" sz="1600" dirty="0">
                <a:solidFill>
                  <a:schemeClr val="bg1"/>
                </a:solidFill>
                <a:latin typeface="Arial" panose="020B0604020202020204" pitchFamily="34" charset="0"/>
                <a:cs typeface="Arial" panose="020B0604020202020204" pitchFamily="34" charset="0"/>
              </a:rPr>
              <a:t>Prof.ssa Letizia Coppo</a:t>
            </a:r>
          </a:p>
        </p:txBody>
      </p:sp>
      <p:sp>
        <p:nvSpPr>
          <p:cNvPr id="11" name="CasellaDiTesto 10"/>
          <p:cNvSpPr txBox="1"/>
          <p:nvPr/>
        </p:nvSpPr>
        <p:spPr>
          <a:xfrm>
            <a:off x="502476" y="6137945"/>
            <a:ext cx="4140200" cy="355600"/>
          </a:xfrm>
          <a:prstGeom prst="rect">
            <a:avLst/>
          </a:prstGeom>
          <a:noFill/>
        </p:spPr>
        <p:txBody>
          <a:bodyPr wrap="square" rtlCol="0">
            <a:noAutofit/>
          </a:bodyPr>
          <a:lstStyle/>
          <a:p>
            <a:r>
              <a:rPr lang="it-IT" sz="1200" dirty="0">
                <a:solidFill>
                  <a:schemeClr val="bg1"/>
                </a:solidFill>
                <a:latin typeface="Arial" panose="020B0604020202020204" pitchFamily="34" charset="0"/>
                <a:cs typeface="Arial" panose="020B0604020202020204" pitchFamily="34" charset="0"/>
              </a:rPr>
              <a:t>A.A. 2022-2023</a:t>
            </a:r>
          </a:p>
        </p:txBody>
      </p:sp>
      <p:sp>
        <p:nvSpPr>
          <p:cNvPr id="12" name="CasellaDiTesto 11"/>
          <p:cNvSpPr txBox="1"/>
          <p:nvPr/>
        </p:nvSpPr>
        <p:spPr>
          <a:xfrm>
            <a:off x="502476" y="4638751"/>
            <a:ext cx="3083407" cy="601368"/>
          </a:xfrm>
          <a:prstGeom prst="rect">
            <a:avLst/>
          </a:prstGeom>
          <a:noFill/>
        </p:spPr>
        <p:txBody>
          <a:bodyPr wrap="square" rtlCol="0">
            <a:noAutofit/>
          </a:bodyPr>
          <a:lstStyle/>
          <a:p>
            <a:r>
              <a:rPr lang="it-IT" sz="1200" dirty="0">
                <a:solidFill>
                  <a:schemeClr val="bg1"/>
                </a:solidFill>
                <a:latin typeface="Arial" panose="020B0604020202020204" pitchFamily="34" charset="0"/>
                <a:cs typeface="Arial" panose="020B0604020202020204" pitchFamily="34" charset="0"/>
              </a:rPr>
              <a:t>Cattedra di Diritto comparato</a:t>
            </a:r>
          </a:p>
        </p:txBody>
      </p:sp>
    </p:spTree>
    <p:extLst>
      <p:ext uri="{BB962C8B-B14F-4D97-AF65-F5344CB8AC3E}">
        <p14:creationId xmlns:p14="http://schemas.microsoft.com/office/powerpoint/2010/main" val="12616395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marL="0" lvl="0" indent="0" algn="just">
              <a:buNone/>
            </a:pPr>
            <a:endParaRPr lang="en-GB" sz="2800" dirty="0">
              <a:latin typeface="Times New Roman" panose="02020603050405020304" pitchFamily="18" charset="0"/>
              <a:cs typeface="Times New Roman" panose="02020603050405020304" pitchFamily="18" charset="0"/>
            </a:endParaRPr>
          </a:p>
          <a:p>
            <a:pPr marL="457200" lvl="0" indent="-457200" algn="just">
              <a:buFont typeface="Arial" panose="020B0604020202020204" pitchFamily="34" charset="0"/>
              <a:buChar char="•"/>
            </a:pPr>
            <a:r>
              <a:rPr lang="en-GB" sz="2800" u="sng" dirty="0">
                <a:latin typeface="Times New Roman" panose="02020603050405020304" pitchFamily="18" charset="0"/>
                <a:cs typeface="Times New Roman" panose="02020603050405020304" pitchFamily="18" charset="0"/>
              </a:rPr>
              <a:t>From a substantive viewpoint</a:t>
            </a:r>
            <a:r>
              <a:rPr lang="en-GB" sz="2800" dirty="0">
                <a:latin typeface="Times New Roman" panose="02020603050405020304" pitchFamily="18" charset="0"/>
                <a:cs typeface="Times New Roman" panose="02020603050405020304" pitchFamily="18" charset="0"/>
              </a:rPr>
              <a:t>: defects of consent (very refined regime in canon law marriage); prohibition of usury; good faith and other values related to catholic morals.</a:t>
            </a:r>
          </a:p>
          <a:p>
            <a:pPr marL="457200" indent="-457200" algn="just">
              <a:buFont typeface="Arial" panose="020B0604020202020204" pitchFamily="34" charset="0"/>
              <a:buChar char="•"/>
            </a:pPr>
            <a:r>
              <a:rPr lang="en-GB" sz="2800" u="sng" dirty="0">
                <a:latin typeface="Times New Roman" panose="02020603050405020304" pitchFamily="18" charset="0"/>
                <a:cs typeface="Times New Roman" panose="02020603050405020304" pitchFamily="18" charset="0"/>
              </a:rPr>
              <a:t>From a procedural viewpoint</a:t>
            </a:r>
            <a:r>
              <a:rPr lang="en-GB" sz="2800" dirty="0">
                <a:latin typeface="Times New Roman" panose="02020603050405020304" pitchFamily="18" charset="0"/>
                <a:cs typeface="Times New Roman" panose="02020603050405020304" pitchFamily="18" charset="0"/>
              </a:rPr>
              <a:t>: Civil and criminal procedure rules: struggle for a legally based trial grounded on strict and predetermined legal rules.</a:t>
            </a:r>
          </a:p>
          <a:p>
            <a:pPr marL="0" indent="0" algn="just">
              <a:lnSpc>
                <a:spcPct val="100000"/>
              </a:lnSpc>
              <a:buNone/>
            </a:pPr>
            <a:endParaRPr lang="en-GB" sz="2800" dirty="0">
              <a:solidFill>
                <a:srgbClr val="323232"/>
              </a:solidFill>
              <a:latin typeface="Times New Roman" panose="02020603050405020304" pitchFamily="18" charset="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10</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CIVIL LAW: THE INFLUENCE OF THE CHURCH</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main</a:t>
            </a:r>
            <a:r>
              <a:rPr lang="it-IT" sz="2400" b="1" dirty="0"/>
              <a:t> legacies of </a:t>
            </a:r>
            <a:r>
              <a:rPr lang="it-IT" sz="2400" b="1" dirty="0" err="1"/>
              <a:t>canon</a:t>
            </a:r>
            <a:r>
              <a:rPr lang="it-IT" sz="2400" b="1" dirty="0"/>
              <a:t> </a:t>
            </a:r>
            <a:r>
              <a:rPr lang="it-IT" sz="2400" b="1" dirty="0" err="1"/>
              <a:t>law</a:t>
            </a:r>
            <a:endParaRPr lang="it-IT" sz="2400" b="1" dirty="0"/>
          </a:p>
        </p:txBody>
      </p:sp>
    </p:spTree>
    <p:extLst>
      <p:ext uri="{BB962C8B-B14F-4D97-AF65-F5344CB8AC3E}">
        <p14:creationId xmlns:p14="http://schemas.microsoft.com/office/powerpoint/2010/main" val="30647010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algn="just"/>
            <a:r>
              <a:rPr lang="fr-FR" sz="2800" b="1" dirty="0" err="1">
                <a:latin typeface="Times New Roman" panose="02020603050405020304" pitchFamily="18" charset="0"/>
                <a:cs typeface="Times New Roman" panose="02020603050405020304" pitchFamily="18" charset="0"/>
              </a:rPr>
              <a:t>Jusnaturalism</a:t>
            </a:r>
            <a:r>
              <a:rPr lang="fr-FR" sz="2800" b="1" dirty="0">
                <a:latin typeface="Times New Roman" panose="02020603050405020304" pitchFamily="18" charset="0"/>
                <a:cs typeface="Times New Roman" panose="02020603050405020304" pitchFamily="18" charset="0"/>
              </a:rPr>
              <a:t> (XVII-XVII): </a:t>
            </a:r>
            <a:r>
              <a:rPr lang="en-GB" sz="2800" dirty="0">
                <a:latin typeface="Times New Roman" panose="02020603050405020304" pitchFamily="18" charset="0"/>
                <a:cs typeface="Times New Roman" panose="02020603050405020304" pitchFamily="18" charset="0"/>
              </a:rPr>
              <a:t>a cosmopolitan ideal stream aimed at finding the ethical basis of legal rules.</a:t>
            </a:r>
            <a:endParaRPr lang="fr-FR" sz="2800" b="1" dirty="0">
              <a:latin typeface="Times New Roman" panose="02020603050405020304" pitchFamily="18" charset="0"/>
              <a:cs typeface="Times New Roman" panose="02020603050405020304" pitchFamily="18" charset="0"/>
            </a:endParaRPr>
          </a:p>
          <a:p>
            <a:pPr algn="just"/>
            <a:r>
              <a:rPr lang="fr-FR" sz="2800" b="1" dirty="0" err="1">
                <a:latin typeface="Times New Roman" panose="02020603050405020304" pitchFamily="18" charset="0"/>
                <a:cs typeface="Times New Roman" panose="02020603050405020304" pitchFamily="18" charset="0"/>
              </a:rPr>
              <a:t>Jusrationalism</a:t>
            </a:r>
            <a:r>
              <a:rPr lang="fr-FR" sz="2800" b="1" dirty="0">
                <a:latin typeface="Times New Roman" panose="02020603050405020304" pitchFamily="18" charset="0"/>
                <a:cs typeface="Times New Roman" panose="02020603050405020304" pitchFamily="18" charset="0"/>
              </a:rPr>
              <a:t>: </a:t>
            </a:r>
            <a:r>
              <a:rPr lang="en-GB" sz="2800" dirty="0">
                <a:latin typeface="Times New Roman" panose="02020603050405020304" pitchFamily="18" charset="0"/>
                <a:cs typeface="Times New Roman" panose="02020603050405020304" pitchFamily="18" charset="0"/>
              </a:rPr>
              <a:t>an ideal stream developed by Ugo </a:t>
            </a:r>
            <a:r>
              <a:rPr lang="en-GB" sz="2800" dirty="0" err="1">
                <a:latin typeface="Times New Roman" panose="02020603050405020304" pitchFamily="18" charset="0"/>
                <a:cs typeface="Times New Roman" panose="02020603050405020304" pitchFamily="18" charset="0"/>
              </a:rPr>
              <a:t>Grozio</a:t>
            </a:r>
            <a:r>
              <a:rPr lang="en-GB" sz="2800" dirty="0">
                <a:latin typeface="Times New Roman" panose="02020603050405020304" pitchFamily="18" charset="0"/>
                <a:cs typeface="Times New Roman" panose="02020603050405020304" pitchFamily="18" charset="0"/>
              </a:rPr>
              <a:t>, according to which legal rules are linked to the acknowledgement of the rationality inherent in human beings. Systematic study of the rules as a guarantee of their rational legitimacy; identification of the problems behind the single cases and identification of the rational basis of rules to assess them critically.</a:t>
            </a:r>
          </a:p>
          <a:p>
            <a:pPr marL="0" lvl="0" indent="0" algn="just">
              <a:buNone/>
            </a:pPr>
            <a:endParaRPr lang="en-GB" sz="2800" dirty="0">
              <a:latin typeface="Times New Roman" panose="02020603050405020304" pitchFamily="18" charset="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11</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CIVIL LAW: THE INFLUENCE OF PHILOSOPHY</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err="1"/>
              <a:t>Jusnaturalism</a:t>
            </a:r>
            <a:r>
              <a:rPr lang="it-IT" sz="2400" b="1" dirty="0"/>
              <a:t> and </a:t>
            </a:r>
            <a:r>
              <a:rPr lang="it-IT" sz="2400" b="1" dirty="0" err="1"/>
              <a:t>jusrationalism</a:t>
            </a:r>
            <a:endParaRPr lang="it-IT" sz="2400" b="1" dirty="0"/>
          </a:p>
        </p:txBody>
      </p:sp>
    </p:spTree>
    <p:extLst>
      <p:ext uri="{BB962C8B-B14F-4D97-AF65-F5344CB8AC3E}">
        <p14:creationId xmlns:p14="http://schemas.microsoft.com/office/powerpoint/2010/main" val="38312909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lvl="0" algn="just"/>
            <a:endParaRPr lang="en-GB" sz="2400" u="sng" dirty="0">
              <a:latin typeface="Times New Roman" panose="02020603050405020304" pitchFamily="18" charset="0"/>
              <a:cs typeface="Times New Roman" panose="02020603050405020304" pitchFamily="18" charset="0"/>
            </a:endParaRPr>
          </a:p>
          <a:p>
            <a:pPr lvl="0" algn="just"/>
            <a:r>
              <a:rPr lang="en-GB" sz="2400" u="sng" dirty="0">
                <a:latin typeface="Times New Roman" panose="02020603050405020304" pitchFamily="18" charset="0"/>
                <a:cs typeface="Times New Roman" panose="02020603050405020304" pitchFamily="18" charset="0"/>
              </a:rPr>
              <a:t>French revolution</a:t>
            </a:r>
            <a:r>
              <a:rPr lang="en-GB" sz="2400" dirty="0">
                <a:latin typeface="Times New Roman" panose="02020603050405020304" pitchFamily="18" charset="0"/>
                <a:cs typeface="Times New Roman" panose="02020603050405020304" pitchFamily="18" charset="0"/>
              </a:rPr>
              <a:t>: need to erase the past and build a new society; French style laicity; </a:t>
            </a:r>
          </a:p>
          <a:p>
            <a:pPr lvl="0" algn="just"/>
            <a:r>
              <a:rPr lang="en-GB" sz="2400" u="sng" dirty="0">
                <a:latin typeface="Times New Roman" panose="02020603050405020304" pitchFamily="18" charset="0"/>
                <a:cs typeface="Times New Roman" panose="02020603050405020304" pitchFamily="18" charset="0"/>
              </a:rPr>
              <a:t>Napoleonic codification</a:t>
            </a:r>
            <a:r>
              <a:rPr lang="en-GB" sz="2400" dirty="0">
                <a:latin typeface="Times New Roman" panose="02020603050405020304" pitchFamily="18" charset="0"/>
                <a:cs typeface="Times New Roman" panose="02020603050405020304" pitchFamily="18" charset="0"/>
              </a:rPr>
              <a:t>: unification of written law and customary law; codification of the main branches of the law (from 1804) and export of the code to Italy, Spain, Portugal..., but not to Germany; development of exegetic school (grammatical and logical study of the code) – the judge as mouth of the law – and of the school of the free scientifical research (interpretation of the code in light of the needs expressed by society).</a:t>
            </a:r>
            <a:endParaRPr lang="en-GB" sz="2400" b="1" dirty="0">
              <a:latin typeface="Times New Roman" panose="02020603050405020304" pitchFamily="18" charset="0"/>
              <a:cs typeface="Times New Roman" panose="02020603050405020304" pitchFamily="18" charset="0"/>
            </a:endParaRPr>
          </a:p>
          <a:p>
            <a:pPr marL="0" lvl="0" indent="0" algn="just">
              <a:buNone/>
            </a:pPr>
            <a:endParaRPr lang="en-GB" sz="2800" dirty="0">
              <a:latin typeface="Times New Roman" panose="02020603050405020304" pitchFamily="18" charset="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12</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CIVIL LAW: DIVERGENCE FROM THE COMMON ROOTS</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Romanistic</a:t>
            </a:r>
            <a:r>
              <a:rPr lang="it-IT" sz="2400" b="1" dirty="0"/>
              <a:t> </a:t>
            </a:r>
            <a:r>
              <a:rPr lang="it-IT" sz="2400" b="1" dirty="0" err="1"/>
              <a:t>legal</a:t>
            </a:r>
            <a:r>
              <a:rPr lang="it-IT" sz="2400" b="1" dirty="0"/>
              <a:t> family</a:t>
            </a:r>
          </a:p>
        </p:txBody>
      </p:sp>
    </p:spTree>
    <p:extLst>
      <p:ext uri="{BB962C8B-B14F-4D97-AF65-F5344CB8AC3E}">
        <p14:creationId xmlns:p14="http://schemas.microsoft.com/office/powerpoint/2010/main" val="16650318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342900" lvl="0" indent="-342900" algn="just">
              <a:buFont typeface="Arial" panose="020B0604020202020204" pitchFamily="34" charset="0"/>
              <a:buChar char="•"/>
            </a:pPr>
            <a:endParaRPr lang="en-GB" sz="2400" u="sng" dirty="0">
              <a:latin typeface="Times New Roman" panose="02020603050405020304" pitchFamily="18" charset="0"/>
              <a:cs typeface="Times New Roman" panose="02020603050405020304" pitchFamily="18" charset="0"/>
            </a:endParaRPr>
          </a:p>
          <a:p>
            <a:pPr marL="342900" lvl="0" indent="-342900" algn="just">
              <a:buFont typeface="Arial" panose="020B0604020202020204" pitchFamily="34" charset="0"/>
              <a:buChar char="•"/>
            </a:pPr>
            <a:r>
              <a:rPr lang="en-GB" sz="2400" u="sng" dirty="0">
                <a:latin typeface="Times New Roman" panose="02020603050405020304" pitchFamily="18" charset="0"/>
                <a:cs typeface="Times New Roman" panose="02020603050405020304" pitchFamily="18" charset="0"/>
              </a:rPr>
              <a:t>Little impact of the French revolution</a:t>
            </a:r>
            <a:r>
              <a:rPr lang="en-GB" sz="2400" dirty="0">
                <a:latin typeface="Times New Roman" panose="02020603050405020304" pitchFamily="18" charset="0"/>
                <a:cs typeface="Times New Roman" panose="02020603050405020304" pitchFamily="18" charset="0"/>
              </a:rPr>
              <a:t>: the Prussian state was strong and capable of offering a certain stability, that it was necessary to preserve.</a:t>
            </a:r>
            <a:endParaRPr lang="en-GB" sz="2400" u="sng" dirty="0">
              <a:latin typeface="Times New Roman" panose="02020603050405020304" pitchFamily="18" charset="0"/>
              <a:cs typeface="Times New Roman" panose="02020603050405020304" pitchFamily="18" charset="0"/>
            </a:endParaRPr>
          </a:p>
          <a:p>
            <a:pPr marL="342900" lvl="0" indent="-342900" algn="just">
              <a:buFont typeface="Arial" panose="020B0604020202020204" pitchFamily="34" charset="0"/>
              <a:buChar char="•"/>
            </a:pPr>
            <a:r>
              <a:rPr lang="en-GB" sz="2400" u="sng" dirty="0">
                <a:latin typeface="Times New Roman" panose="02020603050405020304" pitchFamily="18" charset="0"/>
                <a:cs typeface="Times New Roman" panose="02020603050405020304" pitchFamily="18" charset="0"/>
              </a:rPr>
              <a:t>No codification until 1900</a:t>
            </a:r>
            <a:r>
              <a:rPr lang="en-GB" sz="2400" dirty="0">
                <a:latin typeface="Times New Roman" panose="02020603050405020304" pitchFamily="18" charset="0"/>
                <a:cs typeface="Times New Roman" panose="02020603050405020304" pitchFamily="18" charset="0"/>
              </a:rPr>
              <a:t>: Germany has refused both the Prussian and the French model.</a:t>
            </a:r>
            <a:endParaRPr lang="en-GB" sz="2400" u="sng" dirty="0">
              <a:latin typeface="Times New Roman" panose="02020603050405020304" pitchFamily="18" charset="0"/>
              <a:cs typeface="Times New Roman" panose="02020603050405020304" pitchFamily="18" charset="0"/>
            </a:endParaRPr>
          </a:p>
          <a:p>
            <a:pPr marL="388620" indent="-342900" algn="just">
              <a:lnSpc>
                <a:spcPct val="120000"/>
              </a:lnSpc>
              <a:spcBef>
                <a:spcPts val="0"/>
              </a:spcBef>
              <a:buFont typeface="Arial" panose="020B0604020202020204" pitchFamily="34" charset="0"/>
              <a:buChar char="•"/>
            </a:pPr>
            <a:r>
              <a:rPr lang="en-GB" sz="2400" u="sng" dirty="0">
                <a:latin typeface="Times New Roman" panose="02020603050405020304" pitchFamily="18" charset="0"/>
                <a:cs typeface="Times New Roman" panose="02020603050405020304" pitchFamily="18" charset="0"/>
              </a:rPr>
              <a:t>Pandect school</a:t>
            </a:r>
            <a:r>
              <a:rPr lang="en-GB" sz="2400" dirty="0">
                <a:latin typeface="Times New Roman" panose="02020603050405020304" pitchFamily="18" charset="0"/>
                <a:cs typeface="Times New Roman" panose="02020603050405020304" pitchFamily="18" charset="0"/>
              </a:rPr>
              <a:t>: </a:t>
            </a:r>
            <a:r>
              <a:rPr lang="en-GB" sz="2400" dirty="0">
                <a:solidFill>
                  <a:schemeClr val="tx1"/>
                </a:solidFill>
                <a:latin typeface="Times New Roman"/>
                <a:cs typeface="Times New Roman"/>
              </a:rPr>
              <a:t>(</a:t>
            </a:r>
            <a:r>
              <a:rPr lang="en-GB" sz="2400" dirty="0" err="1">
                <a:solidFill>
                  <a:schemeClr val="tx1"/>
                </a:solidFill>
                <a:latin typeface="Times New Roman"/>
                <a:cs typeface="Times New Roman"/>
              </a:rPr>
              <a:t>Windscheid</a:t>
            </a:r>
            <a:r>
              <a:rPr lang="en-GB" sz="2400" dirty="0">
                <a:solidFill>
                  <a:schemeClr val="tx1"/>
                </a:solidFill>
                <a:latin typeface="Times New Roman"/>
                <a:cs typeface="Times New Roman"/>
              </a:rPr>
              <a:t>, </a:t>
            </a:r>
            <a:r>
              <a:rPr lang="en-GB" sz="2400" dirty="0" err="1">
                <a:solidFill>
                  <a:schemeClr val="tx1"/>
                </a:solidFill>
                <a:latin typeface="Times New Roman"/>
                <a:cs typeface="Times New Roman"/>
              </a:rPr>
              <a:t>Puchta</a:t>
            </a:r>
            <a:r>
              <a:rPr lang="en-GB" sz="2400" dirty="0">
                <a:solidFill>
                  <a:schemeClr val="tx1"/>
                </a:solidFill>
                <a:latin typeface="Times New Roman"/>
                <a:cs typeface="Times New Roman"/>
              </a:rPr>
              <a:t>):</a:t>
            </a:r>
            <a:r>
              <a:rPr lang="en-GB" sz="2400" b="1" dirty="0">
                <a:solidFill>
                  <a:schemeClr val="tx1"/>
                </a:solidFill>
                <a:latin typeface="Times New Roman"/>
                <a:cs typeface="Times New Roman"/>
              </a:rPr>
              <a:t> </a:t>
            </a:r>
            <a:r>
              <a:rPr lang="en-GB" sz="2400" dirty="0">
                <a:solidFill>
                  <a:schemeClr val="tx1"/>
                </a:solidFill>
                <a:latin typeface="Times New Roman"/>
                <a:cs typeface="Times New Roman"/>
              </a:rPr>
              <a:t>purpose to schematize, systematize and supplement the concept of classical Roman law. Dogmatic study of Roman law without any room for practical reasons or value judgements or political or moral observations.</a:t>
            </a:r>
            <a:endParaRPr lang="en-GB" sz="2400" b="1" dirty="0">
              <a:solidFill>
                <a:schemeClr val="tx1"/>
              </a:solidFill>
              <a:latin typeface="Times New Roman"/>
              <a:cs typeface="Times New Roman"/>
            </a:endParaRPr>
          </a:p>
          <a:p>
            <a:pPr marL="0" lvl="0" indent="0" algn="just">
              <a:buNone/>
            </a:pPr>
            <a:endParaRPr lang="en-GB" sz="2400" u="sng" dirty="0">
              <a:latin typeface="Times New Roman" panose="02020603050405020304" pitchFamily="18" charset="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13</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CIVIL LAW: DIVERGENCE FROM THE COMMON ROOTS</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Germanic</a:t>
            </a:r>
            <a:r>
              <a:rPr lang="it-IT" sz="2400" b="1" dirty="0"/>
              <a:t> </a:t>
            </a:r>
            <a:r>
              <a:rPr lang="it-IT" sz="2400" b="1" dirty="0" err="1"/>
              <a:t>legal</a:t>
            </a:r>
            <a:r>
              <a:rPr lang="it-IT" sz="2400" b="1" dirty="0"/>
              <a:t> family</a:t>
            </a:r>
          </a:p>
        </p:txBody>
      </p:sp>
    </p:spTree>
    <p:extLst>
      <p:ext uri="{BB962C8B-B14F-4D97-AF65-F5344CB8AC3E}">
        <p14:creationId xmlns:p14="http://schemas.microsoft.com/office/powerpoint/2010/main" val="27868723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lvl="0" indent="0" algn="just">
              <a:buNone/>
            </a:pPr>
            <a:endParaRPr lang="en-GB" sz="2400" b="1" dirty="0">
              <a:solidFill>
                <a:schemeClr val="tx1"/>
              </a:solidFill>
              <a:latin typeface="Times New Roman"/>
              <a:cs typeface="Times New Roman"/>
            </a:endParaRPr>
          </a:p>
          <a:p>
            <a:pPr marL="0" lvl="0" indent="0" algn="just">
              <a:buNone/>
            </a:pPr>
            <a:endParaRPr lang="en-GB" sz="2400" u="sng" dirty="0">
              <a:latin typeface="Times New Roman" panose="02020603050405020304" pitchFamily="18" charset="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14</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CIVIL LAW: DIVERGENCE FROM THE COMMON ROOTS</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err="1"/>
              <a:t>Main</a:t>
            </a:r>
            <a:r>
              <a:rPr lang="it-IT" sz="2400" b="1" dirty="0"/>
              <a:t> </a:t>
            </a:r>
            <a:r>
              <a:rPr lang="it-IT" sz="2400" b="1" dirty="0" err="1"/>
              <a:t>differences</a:t>
            </a:r>
            <a:r>
              <a:rPr lang="it-IT" sz="2400" b="1" dirty="0"/>
              <a:t> </a:t>
            </a:r>
            <a:r>
              <a:rPr lang="it-IT" sz="2400" b="1" dirty="0" err="1"/>
              <a:t>between</a:t>
            </a:r>
            <a:r>
              <a:rPr lang="it-IT" sz="2400" b="1" dirty="0"/>
              <a:t> the French cc and the BGB</a:t>
            </a:r>
          </a:p>
        </p:txBody>
      </p:sp>
      <p:pic>
        <p:nvPicPr>
          <p:cNvPr id="2" name="Immagine 1">
            <a:extLst>
              <a:ext uri="{FF2B5EF4-FFF2-40B4-BE49-F238E27FC236}">
                <a16:creationId xmlns:a16="http://schemas.microsoft.com/office/drawing/2014/main" id="{7988AF07-BCEF-A2CC-4213-334A00812668}"/>
              </a:ext>
            </a:extLst>
          </p:cNvPr>
          <p:cNvPicPr>
            <a:picLocks noChangeAspect="1"/>
          </p:cNvPicPr>
          <p:nvPr/>
        </p:nvPicPr>
        <p:blipFill>
          <a:blip r:embed="rId2"/>
          <a:stretch>
            <a:fillRect/>
          </a:stretch>
        </p:blipFill>
        <p:spPr>
          <a:xfrm>
            <a:off x="269506" y="1430581"/>
            <a:ext cx="8522184" cy="4537082"/>
          </a:xfrm>
          <a:prstGeom prst="rect">
            <a:avLst/>
          </a:prstGeom>
        </p:spPr>
      </p:pic>
    </p:spTree>
    <p:extLst>
      <p:ext uri="{BB962C8B-B14F-4D97-AF65-F5344CB8AC3E}">
        <p14:creationId xmlns:p14="http://schemas.microsoft.com/office/powerpoint/2010/main" val="8883448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egnaposto contenuto 1">
            <a:extLst>
              <a:ext uri="{FF2B5EF4-FFF2-40B4-BE49-F238E27FC236}">
                <a16:creationId xmlns:a16="http://schemas.microsoft.com/office/drawing/2014/main" id="{A3923F8A-1C6E-5EEC-4A45-B1AF6D58F316}"/>
              </a:ext>
            </a:extLst>
          </p:cNvPr>
          <p:cNvPicPr>
            <a:picLocks noGrp="1" noChangeAspect="1"/>
          </p:cNvPicPr>
          <p:nvPr>
            <p:ph idx="14"/>
          </p:nvPr>
        </p:nvPicPr>
        <p:blipFill>
          <a:blip r:embed="rId2"/>
          <a:stretch>
            <a:fillRect/>
          </a:stretch>
        </p:blipFill>
        <p:spPr>
          <a:xfrm>
            <a:off x="269506" y="1430581"/>
            <a:ext cx="8477250" cy="4573177"/>
          </a:xfrm>
          <a:prstGeom prst="rect">
            <a:avLst/>
          </a:prstGeom>
        </p:spPr>
      </p:pic>
      <p:sp>
        <p:nvSpPr>
          <p:cNvPr id="5" name="Segnaposto numero diapositiva 4"/>
          <p:cNvSpPr>
            <a:spLocks noGrp="1"/>
          </p:cNvSpPr>
          <p:nvPr>
            <p:ph type="sldNum" sz="quarter" idx="12"/>
          </p:nvPr>
        </p:nvSpPr>
        <p:spPr/>
        <p:txBody>
          <a:bodyPr/>
          <a:lstStyle/>
          <a:p>
            <a:fld id="{1DED2A74-3D0D-49B8-89BC-D2C6E902C5B9}" type="slidenum">
              <a:rPr lang="it-IT" smtClean="0"/>
              <a:pPr/>
              <a:t>15</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CIVIL LAW: DIVERGENCE FROM THE COMMON ROOTS</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French </a:t>
            </a:r>
            <a:r>
              <a:rPr lang="it-IT" sz="2400" b="1" dirty="0" err="1"/>
              <a:t>jurists</a:t>
            </a:r>
            <a:r>
              <a:rPr lang="it-IT" sz="2400" b="1" dirty="0"/>
              <a:t> v. German </a:t>
            </a:r>
            <a:r>
              <a:rPr lang="it-IT" sz="2400" b="1" dirty="0" err="1"/>
              <a:t>jurists</a:t>
            </a:r>
            <a:endParaRPr lang="it-IT" sz="2400" b="1" dirty="0"/>
          </a:p>
        </p:txBody>
      </p:sp>
    </p:spTree>
    <p:extLst>
      <p:ext uri="{BB962C8B-B14F-4D97-AF65-F5344CB8AC3E}">
        <p14:creationId xmlns:p14="http://schemas.microsoft.com/office/powerpoint/2010/main" val="13244961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The roots of the common </a:t>
            </a:r>
            <a:r>
              <a:rPr lang="it-IT" dirty="0" err="1"/>
              <a:t>law</a:t>
            </a:r>
            <a:r>
              <a:rPr lang="it-IT" dirty="0"/>
              <a:t> </a:t>
            </a:r>
            <a:r>
              <a:rPr lang="it-IT" dirty="0" err="1"/>
              <a:t>tradition</a:t>
            </a:r>
            <a:endParaRPr lang="it-IT" dirty="0"/>
          </a:p>
        </p:txBody>
      </p:sp>
      <p:sp>
        <p:nvSpPr>
          <p:cNvPr id="3" name="Segnaposto testo 2"/>
          <p:cNvSpPr>
            <a:spLocks noGrp="1"/>
          </p:cNvSpPr>
          <p:nvPr>
            <p:ph type="body" idx="1"/>
          </p:nvPr>
        </p:nvSpPr>
        <p:spPr/>
        <p:txBody>
          <a:bodyPr/>
          <a:lstStyle/>
          <a:p>
            <a:r>
              <a:rPr lang="it-IT" dirty="0"/>
              <a:t>The roots of English common </a:t>
            </a:r>
            <a:r>
              <a:rPr lang="it-IT" dirty="0" err="1"/>
              <a:t>law</a:t>
            </a:r>
            <a:endParaRPr lang="it-IT" dirty="0"/>
          </a:p>
        </p:txBody>
      </p:sp>
    </p:spTree>
    <p:extLst>
      <p:ext uri="{BB962C8B-B14F-4D97-AF65-F5344CB8AC3E}">
        <p14:creationId xmlns:p14="http://schemas.microsoft.com/office/powerpoint/2010/main" val="37581115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1066 </a:t>
            </a:r>
            <a:r>
              <a:rPr lang="en-GB" sz="2800" dirty="0" err="1">
                <a:solidFill>
                  <a:schemeClr val="tx1"/>
                </a:solidFill>
                <a:latin typeface="Times New Roman"/>
                <a:cs typeface="Times New Roman"/>
              </a:rPr>
              <a:t>a.D.</a:t>
            </a:r>
            <a:r>
              <a:rPr lang="en-GB" sz="2800" dirty="0">
                <a:solidFill>
                  <a:schemeClr val="tx1"/>
                </a:solidFill>
                <a:latin typeface="Times New Roman"/>
                <a:cs typeface="Times New Roman"/>
              </a:rPr>
              <a:t> </a:t>
            </a:r>
            <a:r>
              <a:rPr lang="mr-IN" sz="2800" dirty="0">
                <a:solidFill>
                  <a:schemeClr val="tx1"/>
                </a:solidFill>
                <a:latin typeface="Times New Roman"/>
                <a:cs typeface="Times New Roman"/>
              </a:rPr>
              <a:t>–</a:t>
            </a:r>
            <a:r>
              <a:rPr lang="en-GB" sz="2800" dirty="0">
                <a:solidFill>
                  <a:schemeClr val="tx1"/>
                </a:solidFill>
                <a:latin typeface="Times New Roman"/>
                <a:cs typeface="Times New Roman"/>
              </a:rPr>
              <a:t> Battle of Hastings and Norman conquest of England. Construction of a well-organised feudal system, where land belong to the king and was awarded to subjects as a tenancy.</a:t>
            </a:r>
          </a:p>
          <a:p>
            <a:pPr lvl="0" algn="just"/>
            <a:endParaRPr lang="fr-FR" sz="2800" dirty="0">
              <a:latin typeface="Times New Roman" panose="02020603050405020304" pitchFamily="18" charset="0"/>
              <a:cs typeface="Times New Roman" panose="02020603050405020304" pitchFamily="18" charset="0"/>
            </a:endParaRPr>
          </a:p>
          <a:p>
            <a:pPr marL="45720" indent="0" algn="just">
              <a:lnSpc>
                <a:spcPct val="120000"/>
              </a:lnSpc>
              <a:spcBef>
                <a:spcPts val="0"/>
              </a:spcBef>
              <a:buNone/>
            </a:pPr>
            <a:r>
              <a:rPr lang="en-GB" sz="2800" b="1" dirty="0">
                <a:solidFill>
                  <a:schemeClr val="tx1"/>
                </a:solidFill>
                <a:latin typeface="Times New Roman"/>
                <a:cs typeface="Times New Roman"/>
              </a:rPr>
              <a:t>Political context: </a:t>
            </a:r>
            <a:r>
              <a:rPr lang="en-GB" sz="2800" dirty="0">
                <a:solidFill>
                  <a:schemeClr val="tx1"/>
                </a:solidFill>
                <a:latin typeface="Times New Roman"/>
                <a:cs typeface="Times New Roman"/>
              </a:rPr>
              <a:t>strong central royal authority; </a:t>
            </a:r>
            <a:r>
              <a:rPr lang="en-GB" sz="2800" dirty="0">
                <a:latin typeface="Times New Roman"/>
                <a:cs typeface="Times New Roman"/>
              </a:rPr>
              <a:t>n</a:t>
            </a:r>
            <a:r>
              <a:rPr lang="en-GB" sz="2800" dirty="0">
                <a:solidFill>
                  <a:schemeClr val="tx1"/>
                </a:solidFill>
                <a:latin typeface="Times New Roman"/>
                <a:cs typeface="Times New Roman"/>
              </a:rPr>
              <a:t>et of permanent administrative officers; </a:t>
            </a:r>
            <a:r>
              <a:rPr lang="en-GB" sz="2800" dirty="0">
                <a:latin typeface="Times New Roman"/>
                <a:cs typeface="Times New Roman"/>
              </a:rPr>
              <a:t>c</a:t>
            </a:r>
            <a:r>
              <a:rPr lang="en-GB" sz="2800" dirty="0">
                <a:solidFill>
                  <a:schemeClr val="tx1"/>
                </a:solidFill>
                <a:latin typeface="Times New Roman"/>
                <a:cs typeface="Times New Roman"/>
              </a:rPr>
              <a:t>entralised judicial system, with its own procedural rules</a:t>
            </a:r>
            <a:r>
              <a:rPr lang="fr-FR" sz="2800" dirty="0">
                <a:solidFill>
                  <a:schemeClr val="tx1"/>
                </a:solidFill>
                <a:latin typeface="Times New Roman" panose="02020603050405020304" pitchFamily="18" charset="0"/>
                <a:cs typeface="Times New Roman" panose="02020603050405020304" pitchFamily="18" charset="0"/>
              </a:rPr>
              <a:t>.</a:t>
            </a:r>
            <a:endParaRPr lang="en-GB" sz="2800" dirty="0">
              <a:solidFill>
                <a:schemeClr val="tx1"/>
              </a:solidFill>
              <a:latin typeface="Times New Roman"/>
              <a:cs typeface="Times New Roman"/>
            </a:endParaRPr>
          </a:p>
          <a:p>
            <a:pPr marL="0" lvl="0" indent="0" algn="just">
              <a:buNone/>
            </a:pPr>
            <a:endParaRPr lang="en-GB" sz="2400" u="sng" dirty="0">
              <a:latin typeface="Times New Roman" panose="02020603050405020304" pitchFamily="18" charset="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17</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COMMON LAW: THE MEDIEVAL PERIOD</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Norman </a:t>
            </a:r>
            <a:r>
              <a:rPr lang="it-IT" sz="2400" b="1" dirty="0" err="1"/>
              <a:t>conquest</a:t>
            </a:r>
            <a:endParaRPr lang="it-IT" sz="2400" b="1" dirty="0"/>
          </a:p>
        </p:txBody>
      </p:sp>
    </p:spTree>
    <p:extLst>
      <p:ext uri="{BB962C8B-B14F-4D97-AF65-F5344CB8AC3E}">
        <p14:creationId xmlns:p14="http://schemas.microsoft.com/office/powerpoint/2010/main" val="35064342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800" b="1" dirty="0">
                <a:solidFill>
                  <a:schemeClr val="tx1"/>
                </a:solidFill>
                <a:latin typeface="Times New Roman"/>
                <a:cs typeface="Times New Roman"/>
              </a:rPr>
              <a:t>1) </a:t>
            </a:r>
            <a:r>
              <a:rPr lang="en-GB" sz="2800" i="1" u="sng" dirty="0">
                <a:solidFill>
                  <a:schemeClr val="tx1"/>
                </a:solidFill>
                <a:latin typeface="Times New Roman"/>
                <a:cs typeface="Times New Roman"/>
              </a:rPr>
              <a:t>Curia Regis </a:t>
            </a:r>
            <a:r>
              <a:rPr lang="en-GB" sz="2800" u="sng" dirty="0">
                <a:solidFill>
                  <a:schemeClr val="tx1"/>
                </a:solidFill>
                <a:latin typeface="Times New Roman"/>
                <a:cs typeface="Times New Roman"/>
              </a:rPr>
              <a:t>or Exchequer</a:t>
            </a:r>
            <a:r>
              <a:rPr lang="en-GB" sz="2800" dirty="0">
                <a:solidFill>
                  <a:schemeClr val="tx1"/>
                </a:solidFill>
                <a:latin typeface="Times New Roman"/>
                <a:cs typeface="Times New Roman"/>
              </a:rPr>
              <a:t>: supreme treasury and jurisdiction for tax litigation.</a:t>
            </a:r>
          </a:p>
          <a:p>
            <a:pPr marL="45720" indent="0" algn="just">
              <a:lnSpc>
                <a:spcPct val="120000"/>
              </a:lnSpc>
              <a:spcBef>
                <a:spcPts val="0"/>
              </a:spcBef>
              <a:buNone/>
            </a:pPr>
            <a:endParaRPr lang="en-GB" sz="2800" b="1" dirty="0">
              <a:solidFill>
                <a:schemeClr val="tx1"/>
              </a:solidFill>
              <a:latin typeface="Times New Roman"/>
              <a:cs typeface="Times New Roman"/>
            </a:endParaRPr>
          </a:p>
          <a:p>
            <a:pPr marL="45720" indent="0" algn="just">
              <a:lnSpc>
                <a:spcPct val="120000"/>
              </a:lnSpc>
              <a:spcBef>
                <a:spcPts val="0"/>
              </a:spcBef>
              <a:buNone/>
            </a:pPr>
            <a:r>
              <a:rPr lang="en-GB" sz="2800" b="1" dirty="0">
                <a:solidFill>
                  <a:schemeClr val="tx1"/>
                </a:solidFill>
                <a:latin typeface="Times New Roman"/>
                <a:cs typeface="Times New Roman"/>
              </a:rPr>
              <a:t>2) </a:t>
            </a:r>
            <a:r>
              <a:rPr lang="en-GB" sz="2800" u="sng" dirty="0">
                <a:solidFill>
                  <a:schemeClr val="tx1"/>
                </a:solidFill>
                <a:latin typeface="Times New Roman"/>
                <a:cs typeface="Times New Roman"/>
              </a:rPr>
              <a:t>Court of Common Pleas</a:t>
            </a:r>
            <a:r>
              <a:rPr lang="en-GB" sz="2800" dirty="0">
                <a:solidFill>
                  <a:schemeClr val="tx1"/>
                </a:solidFill>
                <a:latin typeface="Times New Roman"/>
                <a:cs typeface="Times New Roman"/>
              </a:rPr>
              <a:t>: jurisdiction over disputes between individuals; power to supervise lower courts run by sheriffs.</a:t>
            </a:r>
          </a:p>
          <a:p>
            <a:pPr marL="45720" indent="0" algn="just">
              <a:lnSpc>
                <a:spcPct val="120000"/>
              </a:lnSpc>
              <a:spcBef>
                <a:spcPts val="0"/>
              </a:spcBef>
              <a:buNone/>
            </a:pPr>
            <a:endParaRPr lang="en-GB" sz="2800" b="1" dirty="0">
              <a:solidFill>
                <a:schemeClr val="tx1"/>
              </a:solidFill>
              <a:latin typeface="Times New Roman"/>
              <a:cs typeface="Times New Roman"/>
            </a:endParaRPr>
          </a:p>
          <a:p>
            <a:pPr marL="45720" indent="0" algn="just">
              <a:lnSpc>
                <a:spcPct val="120000"/>
              </a:lnSpc>
              <a:spcBef>
                <a:spcPts val="0"/>
              </a:spcBef>
              <a:buNone/>
            </a:pPr>
            <a:r>
              <a:rPr lang="en-GB" sz="2800" b="1" dirty="0">
                <a:solidFill>
                  <a:schemeClr val="tx1"/>
                </a:solidFill>
                <a:latin typeface="Times New Roman"/>
                <a:cs typeface="Times New Roman"/>
              </a:rPr>
              <a:t>3) </a:t>
            </a:r>
            <a:r>
              <a:rPr lang="en-GB" sz="2800" u="sng" dirty="0">
                <a:solidFill>
                  <a:schemeClr val="tx1"/>
                </a:solidFill>
                <a:latin typeface="Times New Roman"/>
                <a:cs typeface="Times New Roman"/>
              </a:rPr>
              <a:t>Court of King’s Bench</a:t>
            </a:r>
            <a:r>
              <a:rPr lang="en-GB" sz="2800" dirty="0">
                <a:solidFill>
                  <a:schemeClr val="tx1"/>
                </a:solidFill>
                <a:latin typeface="Times New Roman"/>
                <a:cs typeface="Times New Roman"/>
              </a:rPr>
              <a:t>: matters of political significance.</a:t>
            </a:r>
          </a:p>
          <a:p>
            <a:pPr marL="0" lvl="0" indent="0" algn="just">
              <a:buNone/>
            </a:pPr>
            <a:endParaRPr lang="en-GB" sz="2400" u="sng" dirty="0">
              <a:latin typeface="Times New Roman" panose="02020603050405020304" pitchFamily="18" charset="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18</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COMMON LAW: THE MEDIEVAL PERIOD</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organisation</a:t>
            </a:r>
            <a:r>
              <a:rPr lang="it-IT" sz="2400" b="1" dirty="0"/>
              <a:t> of the </a:t>
            </a:r>
            <a:r>
              <a:rPr lang="it-IT" sz="2400" b="1" dirty="0" err="1"/>
              <a:t>judiciary</a:t>
            </a:r>
            <a:r>
              <a:rPr lang="it-IT" sz="2400" b="1" dirty="0"/>
              <a:t> (1300-XVII </a:t>
            </a:r>
            <a:r>
              <a:rPr lang="it-IT" sz="2400" b="1" dirty="0" err="1"/>
              <a:t>century</a:t>
            </a:r>
            <a:r>
              <a:rPr lang="it-IT" sz="2400" b="1" dirty="0"/>
              <a:t>)</a:t>
            </a:r>
          </a:p>
        </p:txBody>
      </p:sp>
    </p:spTree>
    <p:extLst>
      <p:ext uri="{BB962C8B-B14F-4D97-AF65-F5344CB8AC3E}">
        <p14:creationId xmlns:p14="http://schemas.microsoft.com/office/powerpoint/2010/main" val="40206817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800" dirty="0">
                <a:latin typeface="Times New Roman"/>
                <a:cs typeface="Times New Roman"/>
              </a:rPr>
              <a:t>P</a:t>
            </a:r>
            <a:r>
              <a:rPr lang="en-GB" sz="2800" dirty="0">
                <a:solidFill>
                  <a:schemeClr val="tx1"/>
                </a:solidFill>
                <a:latin typeface="Times New Roman"/>
                <a:cs typeface="Times New Roman"/>
              </a:rPr>
              <a:t>rocedural rules of royal courts were more modern and progressive, as based on forms of action made available by the royal administration (more authority and prestige).</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Local rules applied by Anglo-Saxon tribes lost significance.</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A formal system of claims developed, which was unconsciously close to ancient Roman trial structure.</a:t>
            </a:r>
          </a:p>
          <a:p>
            <a:pPr marL="0" lvl="0" indent="0" algn="just">
              <a:buNone/>
            </a:pPr>
            <a:endParaRPr lang="en-GB" sz="2400" u="sng" dirty="0">
              <a:latin typeface="Times New Roman" panose="02020603050405020304" pitchFamily="18" charset="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19</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COMMON LAW: THE MEDIEVAL PERIOD</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procedural</a:t>
            </a:r>
            <a:r>
              <a:rPr lang="it-IT" sz="2400" b="1" dirty="0"/>
              <a:t> system</a:t>
            </a:r>
          </a:p>
        </p:txBody>
      </p:sp>
    </p:spTree>
    <p:extLst>
      <p:ext uri="{BB962C8B-B14F-4D97-AF65-F5344CB8AC3E}">
        <p14:creationId xmlns:p14="http://schemas.microsoft.com/office/powerpoint/2010/main" val="3881903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marL="502920" indent="-457200" algn="just">
              <a:lnSpc>
                <a:spcPct val="100000"/>
              </a:lnSpc>
            </a:pPr>
            <a:endParaRPr lang="en-GB" sz="2800" dirty="0">
              <a:solidFill>
                <a:srgbClr val="323232"/>
              </a:solidFill>
              <a:latin typeface="Times New Roman"/>
              <a:cs typeface="Times New Roman"/>
            </a:endParaRPr>
          </a:p>
          <a:p>
            <a:pPr marL="502920" indent="-457200" algn="just">
              <a:lnSpc>
                <a:spcPct val="100000"/>
              </a:lnSpc>
            </a:pPr>
            <a:r>
              <a:rPr lang="en-GB" sz="2800" dirty="0">
                <a:solidFill>
                  <a:srgbClr val="323232"/>
                </a:solidFill>
                <a:latin typeface="Times New Roman"/>
                <a:cs typeface="Times New Roman"/>
              </a:rPr>
              <a:t>For civil law: the teaching of Roman law in the universities, the development of the </a:t>
            </a:r>
            <a:r>
              <a:rPr lang="en-GB" sz="2800" i="1" dirty="0" err="1">
                <a:solidFill>
                  <a:srgbClr val="323232"/>
                </a:solidFill>
                <a:latin typeface="Times New Roman"/>
                <a:cs typeface="Times New Roman"/>
              </a:rPr>
              <a:t>scientia</a:t>
            </a:r>
            <a:r>
              <a:rPr lang="en-GB" sz="2800" i="1" dirty="0">
                <a:solidFill>
                  <a:srgbClr val="323232"/>
                </a:solidFill>
                <a:latin typeface="Times New Roman"/>
                <a:cs typeface="Times New Roman"/>
              </a:rPr>
              <a:t> juris </a:t>
            </a:r>
            <a:r>
              <a:rPr lang="en-GB" sz="2800" dirty="0">
                <a:solidFill>
                  <a:srgbClr val="323232"/>
                </a:solidFill>
                <a:latin typeface="Times New Roman"/>
                <a:cs typeface="Times New Roman"/>
              </a:rPr>
              <a:t>in the Middle Ages and its spread as </a:t>
            </a:r>
            <a:r>
              <a:rPr lang="en-GB" sz="2800" i="1" dirty="0">
                <a:solidFill>
                  <a:srgbClr val="323232"/>
                </a:solidFill>
                <a:latin typeface="Times New Roman"/>
                <a:cs typeface="Times New Roman"/>
              </a:rPr>
              <a:t>jus commune</a:t>
            </a:r>
            <a:r>
              <a:rPr lang="en-GB" sz="2800" dirty="0">
                <a:solidFill>
                  <a:srgbClr val="323232"/>
                </a:solidFill>
                <a:latin typeface="Times New Roman"/>
                <a:cs typeface="Times New Roman"/>
              </a:rPr>
              <a:t>; the Gregorian reform, </a:t>
            </a:r>
            <a:r>
              <a:rPr lang="en-GB" sz="2800" dirty="0" err="1">
                <a:solidFill>
                  <a:srgbClr val="323232"/>
                </a:solidFill>
                <a:latin typeface="Times New Roman"/>
                <a:cs typeface="Times New Roman"/>
              </a:rPr>
              <a:t>jusnaturalism</a:t>
            </a:r>
            <a:r>
              <a:rPr lang="en-GB" sz="2800" dirty="0">
                <a:solidFill>
                  <a:srgbClr val="323232"/>
                </a:solidFill>
                <a:latin typeface="Times New Roman"/>
                <a:cs typeface="Times New Roman"/>
              </a:rPr>
              <a:t> and </a:t>
            </a:r>
            <a:r>
              <a:rPr lang="en-GB" sz="2800" dirty="0" err="1">
                <a:solidFill>
                  <a:srgbClr val="323232"/>
                </a:solidFill>
                <a:latin typeface="Times New Roman"/>
                <a:cs typeface="Times New Roman"/>
              </a:rPr>
              <a:t>jusrationalism</a:t>
            </a:r>
            <a:r>
              <a:rPr lang="en-GB" sz="2800" dirty="0">
                <a:solidFill>
                  <a:srgbClr val="323232"/>
                </a:solidFill>
                <a:latin typeface="Times New Roman"/>
                <a:cs typeface="Times New Roman"/>
              </a:rPr>
              <a:t>.</a:t>
            </a:r>
          </a:p>
          <a:p>
            <a:pPr marL="502920" indent="-457200" algn="just">
              <a:lnSpc>
                <a:spcPct val="100000"/>
              </a:lnSpc>
            </a:pPr>
            <a:endParaRPr lang="en-GB" sz="2800" dirty="0">
              <a:solidFill>
                <a:srgbClr val="323232"/>
              </a:solidFill>
              <a:latin typeface="Times New Roman"/>
              <a:cs typeface="Times New Roman"/>
            </a:endParaRPr>
          </a:p>
          <a:p>
            <a:pPr marL="502920" indent="-457200" algn="just">
              <a:lnSpc>
                <a:spcPct val="100000"/>
              </a:lnSpc>
            </a:pPr>
            <a:r>
              <a:rPr lang="en-GB" sz="2800" dirty="0">
                <a:solidFill>
                  <a:srgbClr val="323232"/>
                </a:solidFill>
                <a:latin typeface="Times New Roman"/>
                <a:cs typeface="Times New Roman"/>
              </a:rPr>
              <a:t>For common law: the Norman conquest of England in the Middle Ages; the hierarchical organisation of judicial and executive power; the bureaucratisation of the system and the feudal structure of society.</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COMMON ROOTS OF THE WESTERN LEGAL TRADITION</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origins</a:t>
            </a:r>
            <a:r>
              <a:rPr lang="it-IT" sz="2400" b="1" dirty="0"/>
              <a:t> and the common background</a:t>
            </a:r>
          </a:p>
        </p:txBody>
      </p:sp>
    </p:spTree>
    <p:extLst>
      <p:ext uri="{BB962C8B-B14F-4D97-AF65-F5344CB8AC3E}">
        <p14:creationId xmlns:p14="http://schemas.microsoft.com/office/powerpoint/2010/main" val="18990706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800" dirty="0">
                <a:solidFill>
                  <a:schemeClr val="tx1"/>
                </a:solidFill>
                <a:latin typeface="Times New Roman"/>
                <a:cs typeface="Times New Roman"/>
              </a:rPr>
              <a:t>In common language they were letters from a superior, whether ecclesiastical or law, containing a message for the addressee with a request or an instruction.</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In legal language they were commands of the king directed to the competent officials, judges or magistrates, containing a brief description of the matter under dispute and instructing the addressee to call the defendant into court and solve the conflict before the parties.</a:t>
            </a:r>
            <a:endParaRPr lang="it-IT" sz="2800" dirty="0"/>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20</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COMMON LAW: THE MEDIEVAL PERIOD</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procedural</a:t>
            </a:r>
            <a:r>
              <a:rPr lang="it-IT" sz="2400" b="1" dirty="0"/>
              <a:t> system: the </a:t>
            </a:r>
            <a:r>
              <a:rPr lang="it-IT" sz="2400" b="1" dirty="0" err="1"/>
              <a:t>writs</a:t>
            </a:r>
            <a:endParaRPr lang="it-IT" sz="2400" b="1" dirty="0"/>
          </a:p>
        </p:txBody>
      </p:sp>
    </p:spTree>
    <p:extLst>
      <p:ext uri="{BB962C8B-B14F-4D97-AF65-F5344CB8AC3E}">
        <p14:creationId xmlns:p14="http://schemas.microsoft.com/office/powerpoint/2010/main" val="21395883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4"/>
          <p:cNvSpPr>
            <a:spLocks noGrp="1"/>
          </p:cNvSpPr>
          <p:nvPr>
            <p:ph type="sldNum" sz="quarter" idx="12"/>
          </p:nvPr>
        </p:nvSpPr>
        <p:spPr/>
        <p:txBody>
          <a:bodyPr/>
          <a:lstStyle/>
          <a:p>
            <a:fld id="{1DED2A74-3D0D-49B8-89BC-D2C6E902C5B9}" type="slidenum">
              <a:rPr lang="it-IT" smtClean="0"/>
              <a:pPr/>
              <a:t>21</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COMMON LAW: THE MEDIEVAL PERIOD</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procedural</a:t>
            </a:r>
            <a:r>
              <a:rPr lang="it-IT" sz="2400" b="1" dirty="0"/>
              <a:t> system: the </a:t>
            </a:r>
            <a:r>
              <a:rPr lang="it-IT" sz="2400" b="1" dirty="0" err="1"/>
              <a:t>writs</a:t>
            </a:r>
            <a:endParaRPr lang="it-IT" sz="2400" b="1" dirty="0"/>
          </a:p>
        </p:txBody>
      </p:sp>
      <p:pic>
        <p:nvPicPr>
          <p:cNvPr id="2" name="Segnaposto contenuto 1" descr="Writs.png">
            <a:extLst>
              <a:ext uri="{FF2B5EF4-FFF2-40B4-BE49-F238E27FC236}">
                <a16:creationId xmlns:a16="http://schemas.microsoft.com/office/drawing/2014/main" id="{83A9D38D-376F-F41F-01D0-DBA41BDED60B}"/>
              </a:ext>
            </a:extLst>
          </p:cNvPr>
          <p:cNvPicPr>
            <a:picLocks noGrp="1" noChangeAspect="1"/>
          </p:cNvPicPr>
          <p:nvPr>
            <p:ph idx="14"/>
          </p:nvPr>
        </p:nvPicPr>
        <p:blipFill rotWithShape="1">
          <a:blip r:embed="rId2">
            <a:extLst>
              <a:ext uri="{28A0092B-C50C-407E-A947-70E740481C1C}">
                <a14:useLocalDpi xmlns:a14="http://schemas.microsoft.com/office/drawing/2010/main" val="0"/>
              </a:ext>
            </a:extLst>
          </a:blip>
          <a:srcRect l="-2124" t="-1717" r="-1645" b="-305"/>
          <a:stretch/>
        </p:blipFill>
        <p:spPr>
          <a:xfrm>
            <a:off x="541422" y="1379580"/>
            <a:ext cx="8133346" cy="4942462"/>
          </a:xfrm>
          <a:prstGeom prst="rect">
            <a:avLst/>
          </a:prstGeom>
        </p:spPr>
      </p:pic>
    </p:spTree>
    <p:extLst>
      <p:ext uri="{BB962C8B-B14F-4D97-AF65-F5344CB8AC3E}">
        <p14:creationId xmlns:p14="http://schemas.microsoft.com/office/powerpoint/2010/main" val="17282162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502920" indent="-457200" algn="just">
              <a:lnSpc>
                <a:spcPct val="120000"/>
              </a:lnSpc>
              <a:spcBef>
                <a:spcPts val="0"/>
              </a:spcBef>
              <a:buFont typeface="Arial" panose="020B0604020202020204" pitchFamily="34" charset="0"/>
              <a:buChar char="•"/>
            </a:pPr>
            <a:r>
              <a:rPr lang="en-GB" sz="2800" b="1" dirty="0">
                <a:solidFill>
                  <a:schemeClr val="tx1"/>
                </a:solidFill>
                <a:latin typeface="Times New Roman"/>
                <a:cs typeface="Times New Roman"/>
              </a:rPr>
              <a:t>Writ of right: </a:t>
            </a:r>
            <a:r>
              <a:rPr lang="en-GB" sz="2800" dirty="0">
                <a:solidFill>
                  <a:schemeClr val="tx1"/>
                </a:solidFill>
                <a:latin typeface="Times New Roman"/>
                <a:cs typeface="Times New Roman"/>
              </a:rPr>
              <a:t>it enabled a vassal to demand that defendant refrains from interfering with his right to possess and use a piece of land.</a:t>
            </a:r>
          </a:p>
          <a:p>
            <a:pPr marL="502920" indent="-457200" algn="just">
              <a:lnSpc>
                <a:spcPct val="120000"/>
              </a:lnSpc>
              <a:spcBef>
                <a:spcPts val="0"/>
              </a:spcBef>
              <a:buFont typeface="Arial" panose="020B0604020202020204" pitchFamily="34" charset="0"/>
              <a:buChar char="•"/>
            </a:pPr>
            <a:r>
              <a:rPr lang="en-GB" sz="2800" b="1" dirty="0">
                <a:solidFill>
                  <a:schemeClr val="tx1"/>
                </a:solidFill>
                <a:latin typeface="Times New Roman"/>
                <a:cs typeface="Times New Roman"/>
              </a:rPr>
              <a:t>Writ of customs and services:</a:t>
            </a:r>
            <a:r>
              <a:rPr lang="en-GB" sz="2800" dirty="0">
                <a:solidFill>
                  <a:schemeClr val="tx1"/>
                </a:solidFill>
                <a:latin typeface="Times New Roman"/>
                <a:cs typeface="Times New Roman"/>
              </a:rPr>
              <a:t> it enabled the landlord to claim from the vassal that he performed his services.</a:t>
            </a:r>
          </a:p>
          <a:p>
            <a:pPr marL="502920" indent="-457200" algn="just">
              <a:lnSpc>
                <a:spcPct val="120000"/>
              </a:lnSpc>
              <a:spcBef>
                <a:spcPts val="0"/>
              </a:spcBef>
              <a:buFont typeface="Arial" panose="020B0604020202020204" pitchFamily="34" charset="0"/>
              <a:buChar char="•"/>
            </a:pPr>
            <a:r>
              <a:rPr lang="en-GB" sz="2800" b="1" dirty="0">
                <a:solidFill>
                  <a:schemeClr val="tx1"/>
                </a:solidFill>
                <a:latin typeface="Times New Roman"/>
                <a:cs typeface="Times New Roman"/>
              </a:rPr>
              <a:t>Writ of replevin:</a:t>
            </a:r>
            <a:r>
              <a:rPr lang="en-GB" sz="2800" dirty="0">
                <a:solidFill>
                  <a:schemeClr val="tx1"/>
                </a:solidFill>
                <a:latin typeface="Times New Roman"/>
                <a:cs typeface="Times New Roman"/>
              </a:rPr>
              <a:t> claim that the superior releases the chattels on which he has distrained in order to exact the feudal services.</a:t>
            </a:r>
            <a:endParaRPr lang="fr-FR" sz="2800" b="1" i="1" dirty="0">
              <a:latin typeface="Times New Roman" panose="02020603050405020304" pitchFamily="18" charset="0"/>
              <a:cs typeface="Times New Roman" panose="02020603050405020304" pitchFamily="18" charset="0"/>
            </a:endParaRPr>
          </a:p>
          <a:p>
            <a:pPr marL="45720" indent="0" algn="just">
              <a:lnSpc>
                <a:spcPct val="120000"/>
              </a:lnSpc>
              <a:spcBef>
                <a:spcPts val="0"/>
              </a:spcBef>
              <a:buNone/>
            </a:pPr>
            <a:endParaRPr lang="it-IT" sz="2800" dirty="0"/>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22</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COMMON LAW: THE MEDIEVAL PERIOD</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procedural</a:t>
            </a:r>
            <a:r>
              <a:rPr lang="it-IT" sz="2400" b="1" dirty="0"/>
              <a:t> system: the </a:t>
            </a:r>
            <a:r>
              <a:rPr lang="it-IT" sz="2400" b="1" dirty="0" err="1"/>
              <a:t>writs</a:t>
            </a:r>
            <a:endParaRPr lang="it-IT" sz="2400" b="1" dirty="0"/>
          </a:p>
        </p:txBody>
      </p:sp>
    </p:spTree>
    <p:extLst>
      <p:ext uri="{BB962C8B-B14F-4D97-AF65-F5344CB8AC3E}">
        <p14:creationId xmlns:p14="http://schemas.microsoft.com/office/powerpoint/2010/main" val="23911234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800" b="1" dirty="0">
                <a:solidFill>
                  <a:schemeClr val="tx1"/>
                </a:solidFill>
                <a:latin typeface="Times New Roman"/>
                <a:cs typeface="Times New Roman"/>
              </a:rPr>
              <a:t>Main features of writs</a:t>
            </a:r>
            <a:endParaRPr lang="en-GB" sz="2800" dirty="0">
              <a:solidFill>
                <a:schemeClr val="tx1"/>
              </a:solidFill>
              <a:latin typeface="Times New Roman"/>
              <a:cs typeface="Times New Roman"/>
            </a:endParaRP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0" indent="-457200" algn="just">
              <a:lnSpc>
                <a:spcPct val="120000"/>
              </a:lnSpc>
              <a:spcBef>
                <a:spcPts val="0"/>
              </a:spcBef>
              <a:buFont typeface="Arial" panose="020B0604020202020204" pitchFamily="34" charset="0"/>
              <a:buChar char="•"/>
            </a:pPr>
            <a:r>
              <a:rPr lang="en-GB" sz="2800" dirty="0">
                <a:solidFill>
                  <a:schemeClr val="tx1"/>
                </a:solidFill>
                <a:latin typeface="Times New Roman"/>
                <a:cs typeface="Times New Roman"/>
              </a:rPr>
              <a:t>They were typical and begun to be standardised, but with a strong evolutionary potential (see writ of trespass). </a:t>
            </a:r>
          </a:p>
          <a:p>
            <a:pPr marL="457200" indent="-457200" algn="just">
              <a:lnSpc>
                <a:spcPct val="120000"/>
              </a:lnSpc>
              <a:spcBef>
                <a:spcPts val="0"/>
              </a:spcBef>
              <a:buFont typeface="Arial" panose="020B0604020202020204" pitchFamily="34" charset="0"/>
              <a:buChar char="•"/>
            </a:pPr>
            <a:endParaRPr lang="en-GB" sz="2800" dirty="0">
              <a:solidFill>
                <a:schemeClr val="tx1"/>
              </a:solidFill>
              <a:latin typeface="Times New Roman"/>
              <a:cs typeface="Times New Roman"/>
            </a:endParaRPr>
          </a:p>
          <a:p>
            <a:pPr marL="457200" indent="-457200" algn="just">
              <a:lnSpc>
                <a:spcPct val="120000"/>
              </a:lnSpc>
              <a:spcBef>
                <a:spcPts val="0"/>
              </a:spcBef>
              <a:buFont typeface="Arial" panose="020B0604020202020204" pitchFamily="34" charset="0"/>
              <a:buChar char="•"/>
            </a:pPr>
            <a:r>
              <a:rPr lang="en-GB" sz="2800" dirty="0">
                <a:solidFill>
                  <a:schemeClr val="tx1"/>
                </a:solidFill>
                <a:latin typeface="Times New Roman"/>
                <a:cs typeface="Times New Roman"/>
              </a:rPr>
              <a:t>Each matched with certain facts and a certain claim and had its own procedural rules; a miss-match meant the denial of the claim.</a:t>
            </a:r>
          </a:p>
          <a:p>
            <a:pPr marL="45720" indent="0" algn="just">
              <a:lnSpc>
                <a:spcPct val="120000"/>
              </a:lnSpc>
              <a:spcBef>
                <a:spcPts val="0"/>
              </a:spcBef>
              <a:buNone/>
            </a:pPr>
            <a:endParaRPr lang="it-IT" sz="2800" dirty="0"/>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23</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COMMON LAW: THE MEDIEVAL PERIOD</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procedural</a:t>
            </a:r>
            <a:r>
              <a:rPr lang="it-IT" sz="2400" b="1" dirty="0"/>
              <a:t> system: the </a:t>
            </a:r>
            <a:r>
              <a:rPr lang="it-IT" sz="2400" b="1" dirty="0" err="1"/>
              <a:t>writs</a:t>
            </a:r>
            <a:endParaRPr lang="it-IT" sz="2400" b="1" dirty="0"/>
          </a:p>
        </p:txBody>
      </p:sp>
    </p:spTree>
    <p:extLst>
      <p:ext uri="{BB962C8B-B14F-4D97-AF65-F5344CB8AC3E}">
        <p14:creationId xmlns:p14="http://schemas.microsoft.com/office/powerpoint/2010/main" val="5098605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388620" indent="-342900" algn="just">
              <a:lnSpc>
                <a:spcPct val="120000"/>
              </a:lnSpc>
              <a:spcBef>
                <a:spcPts val="0"/>
              </a:spcBef>
            </a:pPr>
            <a:r>
              <a:rPr lang="en-GB" sz="2400" dirty="0">
                <a:solidFill>
                  <a:schemeClr val="tx1"/>
                </a:solidFill>
                <a:latin typeface="Times New Roman"/>
                <a:cs typeface="Times New Roman"/>
              </a:rPr>
              <a:t>The formalism of Common Law trials was excessive, so parties who lost a lawsuit in the King’s Courts or could not obtain a writ, started addressing their petitions to the King in person.</a:t>
            </a:r>
          </a:p>
          <a:p>
            <a:pPr marL="388620" indent="-342900" algn="just">
              <a:lnSpc>
                <a:spcPct val="120000"/>
              </a:lnSpc>
              <a:spcBef>
                <a:spcPts val="0"/>
              </a:spcBef>
            </a:pPr>
            <a:r>
              <a:rPr lang="en-GB" sz="2400" dirty="0">
                <a:solidFill>
                  <a:schemeClr val="tx1"/>
                </a:solidFill>
                <a:latin typeface="Times New Roman"/>
                <a:cs typeface="Times New Roman"/>
              </a:rPr>
              <a:t>Gradually, such petitions were committed to the King’s Chancellor, a churchman: his decisions developed into what is known as ‘Equity’</a:t>
            </a:r>
            <a:endParaRPr lang="en-GB" sz="2400" dirty="0">
              <a:latin typeface="Times New Roman"/>
              <a:cs typeface="Times New Roman"/>
            </a:endParaRPr>
          </a:p>
          <a:p>
            <a:pPr marL="388620" indent="-342900" algn="just">
              <a:lnSpc>
                <a:spcPct val="120000"/>
              </a:lnSpc>
              <a:spcBef>
                <a:spcPts val="0"/>
              </a:spcBef>
            </a:pPr>
            <a:r>
              <a:rPr lang="en-GB" sz="2400" dirty="0">
                <a:solidFill>
                  <a:schemeClr val="tx1"/>
                </a:solidFill>
                <a:latin typeface="Times New Roman"/>
                <a:cs typeface="Times New Roman"/>
              </a:rPr>
              <a:t>‘Common law’ and ‘Equity’ start being separate and potentially conflicting concepts, though they are not perceived by English jurists as antithetical. They were more perceived one (common law) as the text, or the code, the other as the supplement.</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24</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COMMON LAW: THE MEDIEVAL PERIOD</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Common </a:t>
            </a:r>
            <a:r>
              <a:rPr lang="it-IT" sz="2400" b="1" dirty="0" err="1"/>
              <a:t>law</a:t>
            </a:r>
            <a:r>
              <a:rPr lang="it-IT" sz="2400" b="1" dirty="0"/>
              <a:t> and equity</a:t>
            </a:r>
          </a:p>
        </p:txBody>
      </p:sp>
    </p:spTree>
    <p:extLst>
      <p:ext uri="{BB962C8B-B14F-4D97-AF65-F5344CB8AC3E}">
        <p14:creationId xmlns:p14="http://schemas.microsoft.com/office/powerpoint/2010/main" val="2571500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Prof.ssa</a:t>
            </a:r>
            <a:br>
              <a:rPr lang="it-IT" dirty="0"/>
            </a:br>
            <a:r>
              <a:rPr lang="it-IT" dirty="0"/>
              <a:t>Letizia</a:t>
            </a:r>
            <a:br>
              <a:rPr lang="it-IT" dirty="0"/>
            </a:br>
            <a:r>
              <a:rPr lang="it-IT" dirty="0"/>
              <a:t>Coppo</a:t>
            </a:r>
          </a:p>
        </p:txBody>
      </p:sp>
      <p:sp>
        <p:nvSpPr>
          <p:cNvPr id="3" name="Sottotitolo 2"/>
          <p:cNvSpPr>
            <a:spLocks noGrp="1"/>
          </p:cNvSpPr>
          <p:nvPr>
            <p:ph type="subTitle" idx="1"/>
          </p:nvPr>
        </p:nvSpPr>
        <p:spPr>
          <a:xfrm>
            <a:off x="336884" y="3591396"/>
            <a:ext cx="7471612" cy="1737196"/>
          </a:xfrm>
        </p:spPr>
        <p:txBody>
          <a:bodyPr/>
          <a:lstStyle/>
          <a:p>
            <a:r>
              <a:rPr lang="it-IT" dirty="0"/>
              <a:t>Email: </a:t>
            </a:r>
            <a:r>
              <a:rPr lang="it-IT" dirty="0">
                <a:hlinkClick r:id="rId2"/>
              </a:rPr>
              <a:t>l.coppo1@lumsa.it</a:t>
            </a:r>
            <a:endParaRPr lang="it-IT" dirty="0"/>
          </a:p>
          <a:p>
            <a:r>
              <a:rPr lang="it-IT" dirty="0" err="1">
                <a:hlinkClick r:id="rId3"/>
              </a:rPr>
              <a:t>lcoppo@univ-catholyon.f</a:t>
            </a:r>
            <a:r>
              <a:rPr lang="it-IT" dirty="0" err="1"/>
              <a:t>r</a:t>
            </a:r>
            <a:endParaRPr lang="it-IT" dirty="0"/>
          </a:p>
        </p:txBody>
      </p:sp>
    </p:spTree>
    <p:extLst>
      <p:ext uri="{BB962C8B-B14F-4D97-AF65-F5344CB8AC3E}">
        <p14:creationId xmlns:p14="http://schemas.microsoft.com/office/powerpoint/2010/main" val="2046733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The common roots of the </a:t>
            </a:r>
            <a:r>
              <a:rPr lang="it-IT" dirty="0" err="1"/>
              <a:t>civil</a:t>
            </a:r>
            <a:r>
              <a:rPr lang="it-IT" dirty="0"/>
              <a:t> </a:t>
            </a:r>
            <a:r>
              <a:rPr lang="it-IT" dirty="0" err="1"/>
              <a:t>law</a:t>
            </a:r>
            <a:r>
              <a:rPr lang="it-IT" dirty="0"/>
              <a:t> </a:t>
            </a:r>
            <a:r>
              <a:rPr lang="it-IT" dirty="0" err="1"/>
              <a:t>tradition</a:t>
            </a:r>
            <a:endParaRPr lang="it-IT" dirty="0"/>
          </a:p>
        </p:txBody>
      </p:sp>
      <p:sp>
        <p:nvSpPr>
          <p:cNvPr id="3" name="Segnaposto testo 2"/>
          <p:cNvSpPr>
            <a:spLocks noGrp="1"/>
          </p:cNvSpPr>
          <p:nvPr>
            <p:ph type="body" idx="1"/>
          </p:nvPr>
        </p:nvSpPr>
        <p:spPr/>
        <p:txBody>
          <a:bodyPr>
            <a:normAutofit lnSpcReduction="10000"/>
          </a:bodyPr>
          <a:lstStyle/>
          <a:p>
            <a:r>
              <a:rPr lang="it-IT" dirty="0"/>
              <a:t>And the </a:t>
            </a:r>
            <a:r>
              <a:rPr lang="it-IT" dirty="0" err="1"/>
              <a:t>subsequent</a:t>
            </a:r>
            <a:r>
              <a:rPr lang="it-IT" dirty="0"/>
              <a:t> </a:t>
            </a:r>
            <a:r>
              <a:rPr lang="it-IT" dirty="0" err="1"/>
              <a:t>divergence</a:t>
            </a:r>
            <a:r>
              <a:rPr lang="it-IT" dirty="0"/>
              <a:t> </a:t>
            </a:r>
            <a:r>
              <a:rPr lang="it-IT" dirty="0" err="1"/>
              <a:t>between</a:t>
            </a:r>
            <a:r>
              <a:rPr lang="it-IT" dirty="0"/>
              <a:t> the </a:t>
            </a:r>
            <a:r>
              <a:rPr lang="it-IT" dirty="0" err="1"/>
              <a:t>Romanistic</a:t>
            </a:r>
            <a:r>
              <a:rPr lang="it-IT" dirty="0"/>
              <a:t> and the </a:t>
            </a:r>
            <a:r>
              <a:rPr lang="it-IT" dirty="0" err="1"/>
              <a:t>Germanic</a:t>
            </a:r>
            <a:r>
              <a:rPr lang="it-IT" dirty="0"/>
              <a:t> </a:t>
            </a:r>
            <a:r>
              <a:rPr lang="it-IT" dirty="0" err="1"/>
              <a:t>legal</a:t>
            </a:r>
            <a:r>
              <a:rPr lang="it-IT" dirty="0"/>
              <a:t> family</a:t>
            </a:r>
          </a:p>
        </p:txBody>
      </p:sp>
    </p:spTree>
    <p:extLst>
      <p:ext uri="{BB962C8B-B14F-4D97-AF65-F5344CB8AC3E}">
        <p14:creationId xmlns:p14="http://schemas.microsoft.com/office/powerpoint/2010/main" val="788765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marL="45720" indent="0" algn="just">
              <a:lnSpc>
                <a:spcPct val="100000"/>
              </a:lnSpc>
              <a:buNone/>
            </a:pPr>
            <a:r>
              <a:rPr lang="en-GB" sz="2800" dirty="0">
                <a:solidFill>
                  <a:srgbClr val="323232"/>
                </a:solidFill>
                <a:latin typeface="Times New Roman" panose="02020603050405020304" pitchFamily="18" charset="0"/>
                <a:cs typeface="Times New Roman" panose="02020603050405020304" pitchFamily="18" charset="0"/>
              </a:rPr>
              <a:t>Wide-spread need for order; social need to regulate human relationships with pre-determined procedures and rules rather than through the use of force.</a:t>
            </a:r>
          </a:p>
          <a:p>
            <a:pPr marL="45720" indent="0" algn="just">
              <a:lnSpc>
                <a:spcPct val="100000"/>
              </a:lnSpc>
              <a:buNone/>
            </a:pPr>
            <a:r>
              <a:rPr lang="en-GB" sz="2800" dirty="0">
                <a:solidFill>
                  <a:srgbClr val="323232"/>
                </a:solidFill>
                <a:latin typeface="Times New Roman" panose="02020603050405020304" pitchFamily="18" charset="0"/>
                <a:cs typeface="Times New Roman" panose="02020603050405020304" pitchFamily="18" charset="0"/>
              </a:rPr>
              <a:t>- Universities showed that it was possible to apply the set of rules coming from late Roman law even to the current conflict of interests raised by human relationships.</a:t>
            </a:r>
          </a:p>
          <a:p>
            <a:pPr marL="45720" indent="0" algn="just">
              <a:lnSpc>
                <a:spcPct val="100000"/>
              </a:lnSpc>
              <a:buNone/>
            </a:pPr>
            <a:r>
              <a:rPr lang="en-GB" sz="2800" dirty="0">
                <a:solidFill>
                  <a:srgbClr val="323232"/>
                </a:solidFill>
                <a:latin typeface="Times New Roman" panose="02020603050405020304" pitchFamily="18" charset="0"/>
                <a:cs typeface="Times New Roman" panose="02020603050405020304" pitchFamily="18" charset="0"/>
              </a:rPr>
              <a:t>- They could teach the ability to think in terms of institutional problems, conceive issues that had not been classified before in terms of logical mental ordering. Legal education become crucial.</a:t>
            </a:r>
          </a:p>
          <a:p>
            <a:pPr marL="45720" indent="0" algn="just">
              <a:lnSpc>
                <a:spcPct val="100000"/>
              </a:lnSpc>
              <a:buNone/>
            </a:pPr>
            <a:endParaRPr lang="en-GB" sz="2800" dirty="0">
              <a:solidFill>
                <a:srgbClr val="323232"/>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4</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CIVIL LAW: THE UNIVERSITIES &amp; THE SCIENTIA JURIS</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err="1"/>
              <a:t>Context</a:t>
            </a:r>
            <a:endParaRPr lang="it-IT" sz="2400" b="1" dirty="0"/>
          </a:p>
        </p:txBody>
      </p:sp>
    </p:spTree>
    <p:extLst>
      <p:ext uri="{BB962C8B-B14F-4D97-AF65-F5344CB8AC3E}">
        <p14:creationId xmlns:p14="http://schemas.microsoft.com/office/powerpoint/2010/main" val="2652154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marL="0" indent="0" algn="just">
              <a:buNone/>
            </a:pPr>
            <a:r>
              <a:rPr lang="en-GB" sz="2400" dirty="0">
                <a:solidFill>
                  <a:srgbClr val="323232"/>
                </a:solidFill>
                <a:latin typeface="Times New Roman"/>
                <a:cs typeface="Times New Roman"/>
              </a:rPr>
              <a:t>At that time Europe lacked unity and a centralised power, so nobody could establish a judicial system entitled to issue decisions and enforce them. </a:t>
            </a:r>
            <a:r>
              <a:rPr lang="en-GB" sz="2400" dirty="0">
                <a:latin typeface="Times New Roman" panose="02020603050405020304" pitchFamily="18" charset="0"/>
                <a:cs typeface="Times New Roman" panose="02020603050405020304" pitchFamily="18" charset="0"/>
              </a:rPr>
              <a:t>Roman common law, as taught in the Universities and applied in courts, spread all over Europe and was maintained as a basically unitary tradition.</a:t>
            </a:r>
            <a:endParaRPr lang="fr-FR" sz="2400" dirty="0">
              <a:latin typeface="Times New Roman" panose="02020603050405020304" pitchFamily="18" charset="0"/>
              <a:cs typeface="Times New Roman" panose="02020603050405020304" pitchFamily="18" charset="0"/>
            </a:endParaRPr>
          </a:p>
          <a:p>
            <a:pPr marL="0" indent="0" algn="just">
              <a:buNone/>
            </a:pPr>
            <a:r>
              <a:rPr lang="en-GB" sz="2400" dirty="0">
                <a:latin typeface="Times New Roman" panose="02020603050405020304" pitchFamily="18" charset="0"/>
                <a:cs typeface="Times New Roman" panose="02020603050405020304" pitchFamily="18" charset="0"/>
              </a:rPr>
              <a:t>All the different areas of Europe were also governed by local customs and statutes, but the great ordering categories provided by </a:t>
            </a:r>
            <a:r>
              <a:rPr lang="en-GB" sz="2400" i="1" dirty="0">
                <a:latin typeface="Times New Roman" panose="02020603050405020304" pitchFamily="18" charset="0"/>
                <a:cs typeface="Times New Roman" panose="02020603050405020304" pitchFamily="18" charset="0"/>
              </a:rPr>
              <a:t>jus commune </a:t>
            </a:r>
            <a:r>
              <a:rPr lang="en-GB" sz="2400" dirty="0">
                <a:latin typeface="Times New Roman" panose="02020603050405020304" pitchFamily="18" charset="0"/>
                <a:cs typeface="Times New Roman" panose="02020603050405020304" pitchFamily="18" charset="0"/>
              </a:rPr>
              <a:t>transformed original ideas siding them with a complex net of classification concepts.</a:t>
            </a:r>
          </a:p>
          <a:p>
            <a:pPr marL="45720" indent="0" algn="just">
              <a:lnSpc>
                <a:spcPct val="100000"/>
              </a:lnSpc>
              <a:buNone/>
            </a:pPr>
            <a:endParaRPr lang="en-GB" sz="2800" dirty="0">
              <a:solidFill>
                <a:srgbClr val="323232"/>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5</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CIVIL LAW: THE UNIVERSITIES &amp; THE SCIENTIA JURIS</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err="1"/>
              <a:t>Context</a:t>
            </a:r>
            <a:endParaRPr lang="it-IT" sz="2400" b="1" dirty="0"/>
          </a:p>
        </p:txBody>
      </p:sp>
    </p:spTree>
    <p:extLst>
      <p:ext uri="{BB962C8B-B14F-4D97-AF65-F5344CB8AC3E}">
        <p14:creationId xmlns:p14="http://schemas.microsoft.com/office/powerpoint/2010/main" val="1391866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marL="45720" indent="0" algn="just">
              <a:lnSpc>
                <a:spcPct val="100000"/>
              </a:lnSpc>
              <a:buNone/>
            </a:pPr>
            <a:endParaRPr lang="en-GB" sz="2800" b="1" dirty="0">
              <a:solidFill>
                <a:srgbClr val="323232"/>
              </a:solidFill>
              <a:latin typeface="Times New Roman" panose="02020603050405020304" pitchFamily="18" charset="0"/>
              <a:cs typeface="Times New Roman" panose="02020603050405020304" pitchFamily="18" charset="0"/>
            </a:endParaRPr>
          </a:p>
          <a:p>
            <a:pPr marL="45720" indent="0" algn="just">
              <a:lnSpc>
                <a:spcPct val="100000"/>
              </a:lnSpc>
              <a:buNone/>
            </a:pPr>
            <a:r>
              <a:rPr lang="en-GB" sz="2800" b="1" dirty="0">
                <a:solidFill>
                  <a:srgbClr val="323232"/>
                </a:solidFill>
                <a:latin typeface="Times New Roman" panose="02020603050405020304" pitchFamily="18" charset="0"/>
                <a:cs typeface="Times New Roman" panose="02020603050405020304" pitchFamily="18" charset="0"/>
              </a:rPr>
              <a:t>The concept </a:t>
            </a:r>
            <a:r>
              <a:rPr lang="en-GB" sz="2800" b="1" i="1" dirty="0">
                <a:solidFill>
                  <a:srgbClr val="323232"/>
                </a:solidFill>
                <a:latin typeface="Times New Roman" panose="02020603050405020304" pitchFamily="18" charset="0"/>
                <a:cs typeface="Times New Roman" panose="02020603050405020304" pitchFamily="18" charset="0"/>
              </a:rPr>
              <a:t>jus </a:t>
            </a:r>
            <a:r>
              <a:rPr lang="en-GB" sz="2800" b="1" i="1" dirty="0" err="1">
                <a:solidFill>
                  <a:srgbClr val="323232"/>
                </a:solidFill>
                <a:latin typeface="Times New Roman" panose="02020603050405020304" pitchFamily="18" charset="0"/>
                <a:cs typeface="Times New Roman" panose="02020603050405020304" pitchFamily="18" charset="0"/>
              </a:rPr>
              <a:t>dicere</a:t>
            </a:r>
            <a:r>
              <a:rPr lang="en-GB" sz="2800" b="1" dirty="0">
                <a:solidFill>
                  <a:srgbClr val="323232"/>
                </a:solidFill>
                <a:latin typeface="Times New Roman" panose="02020603050405020304" pitchFamily="18" charset="0"/>
                <a:cs typeface="Times New Roman" panose="02020603050405020304" pitchFamily="18" charset="0"/>
              </a:rPr>
              <a:t>: </a:t>
            </a:r>
            <a:r>
              <a:rPr lang="en-GB" sz="2800" dirty="0">
                <a:solidFill>
                  <a:srgbClr val="323232"/>
                </a:solidFill>
                <a:latin typeface="Times New Roman" panose="02020603050405020304" pitchFamily="18" charset="0"/>
                <a:cs typeface="Times New Roman" panose="02020603050405020304" pitchFamily="18" charset="0"/>
              </a:rPr>
              <a:t>it does not mean finding rules on the basis of wisdom and experience, but interpreting a text provided with its own authority.</a:t>
            </a:r>
          </a:p>
          <a:p>
            <a:pPr marL="45720" indent="0" algn="just">
              <a:lnSpc>
                <a:spcPct val="100000"/>
              </a:lnSpc>
              <a:buNone/>
            </a:pPr>
            <a:endParaRPr lang="en-GB" sz="2800" b="1" dirty="0">
              <a:solidFill>
                <a:srgbClr val="323232"/>
              </a:solidFill>
              <a:latin typeface="Times New Roman" panose="02020603050405020304" pitchFamily="18" charset="0"/>
              <a:cs typeface="Times New Roman" panose="02020603050405020304" pitchFamily="18" charset="0"/>
            </a:endParaRPr>
          </a:p>
          <a:p>
            <a:pPr marL="45720" indent="0" algn="just">
              <a:lnSpc>
                <a:spcPct val="100000"/>
              </a:lnSpc>
              <a:buNone/>
            </a:pPr>
            <a:r>
              <a:rPr lang="en-GB" sz="2800" b="1" dirty="0">
                <a:solidFill>
                  <a:srgbClr val="323232"/>
                </a:solidFill>
                <a:latin typeface="Times New Roman" panose="02020603050405020304" pitchFamily="18" charset="0"/>
                <a:cs typeface="Times New Roman" panose="02020603050405020304" pitchFamily="18" charset="0"/>
              </a:rPr>
              <a:t>Key-skill:</a:t>
            </a:r>
            <a:r>
              <a:rPr lang="en-GB" sz="2800" dirty="0">
                <a:solidFill>
                  <a:srgbClr val="323232"/>
                </a:solidFill>
                <a:latin typeface="Times New Roman" panose="02020603050405020304" pitchFamily="18" charset="0"/>
                <a:cs typeface="Times New Roman" panose="02020603050405020304" pitchFamily="18" charset="0"/>
              </a:rPr>
              <a:t> </a:t>
            </a:r>
            <a:r>
              <a:rPr lang="en-GB" sz="2800" u="sng" dirty="0">
                <a:solidFill>
                  <a:srgbClr val="323232"/>
                </a:solidFill>
                <a:latin typeface="Times New Roman" panose="02020603050405020304" pitchFamily="18" charset="0"/>
                <a:cs typeface="Times New Roman" panose="02020603050405020304" pitchFamily="18" charset="0"/>
              </a:rPr>
              <a:t>interpretation</a:t>
            </a:r>
            <a:r>
              <a:rPr lang="en-GB" sz="2800" dirty="0">
                <a:solidFill>
                  <a:srgbClr val="323232"/>
                </a:solidFill>
                <a:latin typeface="Times New Roman" panose="02020603050405020304" pitchFamily="18" charset="0"/>
                <a:cs typeface="Times New Roman" panose="02020603050405020304" pitchFamily="18" charset="0"/>
              </a:rPr>
              <a:t> based on the intellectual and logical tools drawn by Medieval philosophy (which had been practiced a lot in the interpretation of the Bible).</a:t>
            </a:r>
          </a:p>
          <a:p>
            <a:pPr marL="0" indent="0" algn="just">
              <a:buNone/>
            </a:pPr>
            <a:endParaRPr lang="en-GB" sz="2800" dirty="0">
              <a:solidFill>
                <a:srgbClr val="323232"/>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6</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CIVIL LAW: THE UNIVERSITIES &amp; THE SCIENTIA JURIS</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Jus </a:t>
            </a:r>
            <a:r>
              <a:rPr lang="it-IT" sz="2400" b="1" dirty="0" err="1"/>
              <a:t>dicere</a:t>
            </a:r>
            <a:endParaRPr lang="it-IT" sz="2400" b="1" dirty="0"/>
          </a:p>
        </p:txBody>
      </p:sp>
    </p:spTree>
    <p:extLst>
      <p:ext uri="{BB962C8B-B14F-4D97-AF65-F5344CB8AC3E}">
        <p14:creationId xmlns:p14="http://schemas.microsoft.com/office/powerpoint/2010/main" val="3020892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algn="just">
              <a:lnSpc>
                <a:spcPct val="100000"/>
              </a:lnSpc>
            </a:pPr>
            <a:endParaRPr lang="en-GB" sz="2800" dirty="0">
              <a:solidFill>
                <a:srgbClr val="323232"/>
              </a:solidFill>
              <a:latin typeface="Times New Roman"/>
              <a:cs typeface="Times New Roman"/>
            </a:endParaRPr>
          </a:p>
          <a:p>
            <a:pPr algn="just">
              <a:lnSpc>
                <a:spcPct val="100000"/>
              </a:lnSpc>
            </a:pPr>
            <a:r>
              <a:rPr lang="en-GB" sz="2800" dirty="0">
                <a:solidFill>
                  <a:srgbClr val="323232"/>
                </a:solidFill>
                <a:latin typeface="Times New Roman"/>
                <a:cs typeface="Times New Roman"/>
              </a:rPr>
              <a:t>Jurists facing gap-less systems develop skills other than the ones needed by jurists facing complete systems.</a:t>
            </a:r>
          </a:p>
          <a:p>
            <a:pPr algn="just">
              <a:lnSpc>
                <a:spcPct val="100000"/>
              </a:lnSpc>
            </a:pPr>
            <a:r>
              <a:rPr lang="en-GB" sz="2800" dirty="0">
                <a:solidFill>
                  <a:srgbClr val="323232"/>
                </a:solidFill>
                <a:latin typeface="Times New Roman"/>
                <a:cs typeface="Times New Roman"/>
              </a:rPr>
              <a:t>They do not need to find from time to time the best solutions, but they need to get a grasp of the whole system, to organise their mentality in a systematic way.</a:t>
            </a:r>
          </a:p>
          <a:p>
            <a:pPr algn="just">
              <a:lnSpc>
                <a:spcPct val="100000"/>
              </a:lnSpc>
            </a:pPr>
            <a:r>
              <a:rPr lang="en-GB" sz="2800" dirty="0">
                <a:solidFill>
                  <a:srgbClr val="323232"/>
                </a:solidFill>
                <a:latin typeface="Times New Roman"/>
                <a:cs typeface="Times New Roman"/>
              </a:rPr>
              <a:t>They need a different interpretative tool box: </a:t>
            </a:r>
            <a:r>
              <a:rPr lang="en-GB" sz="2800" i="1" dirty="0">
                <a:solidFill>
                  <a:srgbClr val="323232"/>
                </a:solidFill>
                <a:latin typeface="Times New Roman"/>
                <a:cs typeface="Times New Roman"/>
              </a:rPr>
              <a:t>glossae</a:t>
            </a:r>
            <a:r>
              <a:rPr lang="en-GB" sz="2800" dirty="0">
                <a:solidFill>
                  <a:srgbClr val="323232"/>
                </a:solidFill>
                <a:latin typeface="Times New Roman"/>
                <a:cs typeface="Times New Roman"/>
              </a:rPr>
              <a:t>, </a:t>
            </a:r>
            <a:r>
              <a:rPr lang="en-GB" sz="2800" i="1" dirty="0">
                <a:solidFill>
                  <a:srgbClr val="323232"/>
                </a:solidFill>
                <a:latin typeface="Times New Roman"/>
                <a:cs typeface="Times New Roman"/>
              </a:rPr>
              <a:t>summae</a:t>
            </a:r>
            <a:r>
              <a:rPr lang="en-GB" sz="2800" dirty="0">
                <a:solidFill>
                  <a:srgbClr val="323232"/>
                </a:solidFill>
                <a:latin typeface="Times New Roman"/>
                <a:cs typeface="Times New Roman"/>
              </a:rPr>
              <a:t>, </a:t>
            </a:r>
            <a:r>
              <a:rPr lang="en-GB" sz="2800" i="1" dirty="0" err="1">
                <a:solidFill>
                  <a:srgbClr val="323232"/>
                </a:solidFill>
                <a:latin typeface="Times New Roman"/>
                <a:cs typeface="Times New Roman"/>
              </a:rPr>
              <a:t>definitiones</a:t>
            </a:r>
            <a:r>
              <a:rPr lang="en-GB" sz="2800" dirty="0">
                <a:solidFill>
                  <a:srgbClr val="323232"/>
                </a:solidFill>
                <a:latin typeface="Times New Roman"/>
                <a:cs typeface="Times New Roman"/>
              </a:rPr>
              <a:t>, </a:t>
            </a:r>
            <a:r>
              <a:rPr lang="en-GB" sz="2800" i="1" dirty="0" err="1">
                <a:solidFill>
                  <a:srgbClr val="323232"/>
                </a:solidFill>
                <a:latin typeface="Times New Roman"/>
                <a:cs typeface="Times New Roman"/>
              </a:rPr>
              <a:t>distinctiones</a:t>
            </a:r>
            <a:r>
              <a:rPr lang="en-GB" sz="2800" dirty="0">
                <a:solidFill>
                  <a:srgbClr val="323232"/>
                </a:solidFill>
                <a:latin typeface="Times New Roman"/>
                <a:cs typeface="Times New Roman"/>
              </a:rPr>
              <a:t>, </a:t>
            </a:r>
            <a:r>
              <a:rPr lang="en-GB" sz="2800" i="1" dirty="0">
                <a:solidFill>
                  <a:srgbClr val="323232"/>
                </a:solidFill>
                <a:latin typeface="Times New Roman"/>
                <a:cs typeface="Times New Roman"/>
              </a:rPr>
              <a:t>quaestiones</a:t>
            </a:r>
            <a:r>
              <a:rPr lang="en-GB" sz="2800" dirty="0">
                <a:solidFill>
                  <a:srgbClr val="323232"/>
                </a:solidFill>
                <a:latin typeface="Times New Roman"/>
                <a:cs typeface="Times New Roman"/>
              </a:rPr>
              <a:t>.</a:t>
            </a:r>
          </a:p>
          <a:p>
            <a:pPr marL="45720" indent="0" algn="just">
              <a:lnSpc>
                <a:spcPct val="100000"/>
              </a:lnSpc>
              <a:buNone/>
            </a:pPr>
            <a:endParaRPr lang="en-GB" sz="2800" b="1" dirty="0">
              <a:solidFill>
                <a:srgbClr val="323232"/>
              </a:solidFill>
              <a:latin typeface="Times New Roman" panose="02020603050405020304" pitchFamily="18" charset="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7</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CIVIL LAW: THE UNIVERSITIES &amp; THE SCIENTIA JURIS</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err="1"/>
              <a:t>Consequences</a:t>
            </a:r>
            <a:r>
              <a:rPr lang="it-IT" sz="2400" b="1" dirty="0"/>
              <a:t> of the </a:t>
            </a:r>
            <a:r>
              <a:rPr lang="it-IT" sz="2400" b="1" dirty="0" err="1"/>
              <a:t>completeness</a:t>
            </a:r>
            <a:r>
              <a:rPr lang="it-IT" sz="2400" b="1" dirty="0"/>
              <a:t> of the system</a:t>
            </a:r>
          </a:p>
        </p:txBody>
      </p:sp>
    </p:spTree>
    <p:extLst>
      <p:ext uri="{BB962C8B-B14F-4D97-AF65-F5344CB8AC3E}">
        <p14:creationId xmlns:p14="http://schemas.microsoft.com/office/powerpoint/2010/main" val="594009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algn="just">
              <a:lnSpc>
                <a:spcPct val="100000"/>
              </a:lnSpc>
            </a:pPr>
            <a:endParaRPr lang="en-GB" sz="2400" u="sng" dirty="0">
              <a:solidFill>
                <a:srgbClr val="323232"/>
              </a:solidFill>
              <a:latin typeface="Times New Roman"/>
              <a:cs typeface="Times New Roman"/>
            </a:endParaRPr>
          </a:p>
          <a:p>
            <a:pPr algn="just">
              <a:lnSpc>
                <a:spcPct val="100000"/>
              </a:lnSpc>
            </a:pPr>
            <a:r>
              <a:rPr lang="en-GB" sz="2400" u="sng" dirty="0">
                <a:solidFill>
                  <a:srgbClr val="323232"/>
                </a:solidFill>
                <a:latin typeface="Times New Roman"/>
                <a:cs typeface="Times New Roman"/>
              </a:rPr>
              <a:t>Common law </a:t>
            </a:r>
            <a:r>
              <a:rPr lang="en-GB" sz="2400" dirty="0">
                <a:solidFill>
                  <a:srgbClr val="323232"/>
                </a:solidFill>
                <a:latin typeface="Times New Roman"/>
                <a:cs typeface="Times New Roman"/>
              </a:rPr>
              <a:t>conceives judgments as turning into law what was not law; bending reality towards the law; judgments create law.</a:t>
            </a:r>
          </a:p>
          <a:p>
            <a:pPr algn="just">
              <a:lnSpc>
                <a:spcPct val="100000"/>
              </a:lnSpc>
            </a:pPr>
            <a:r>
              <a:rPr lang="en-GB" sz="2400" u="sng" dirty="0">
                <a:solidFill>
                  <a:srgbClr val="323232"/>
                </a:solidFill>
                <a:latin typeface="Times New Roman"/>
                <a:cs typeface="Times New Roman"/>
              </a:rPr>
              <a:t>Civil law judgments </a:t>
            </a:r>
            <a:r>
              <a:rPr lang="en-GB" sz="2400" dirty="0">
                <a:solidFill>
                  <a:srgbClr val="323232"/>
                </a:solidFill>
                <a:latin typeface="Times New Roman"/>
                <a:cs typeface="Times New Roman"/>
              </a:rPr>
              <a:t>are conceived as a subsumption process, the fulfilment of the logical reasoning that is already contained in general provisions or in the principles on which the system is grounded; judgments do not create law, but apply the law.</a:t>
            </a:r>
            <a:endParaRPr lang="en-GB"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00000"/>
              </a:lnSpc>
              <a:buNone/>
            </a:pPr>
            <a:r>
              <a:rPr lang="en-GB"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Interpretation was not reduced to mere syllogism, but was based on a plurality of criteria and also carried value-based judgements inspired by the idea of justice. Law is a science, but its reference is society, i.e. a magmatic, non scientific concept, in constant evolution.</a:t>
            </a:r>
          </a:p>
          <a:p>
            <a:pPr marL="0" indent="0" algn="just">
              <a:lnSpc>
                <a:spcPct val="100000"/>
              </a:lnSpc>
              <a:buNone/>
            </a:pPr>
            <a:endParaRPr lang="en-GB" sz="2800" b="1" dirty="0">
              <a:solidFill>
                <a:srgbClr val="323232"/>
              </a:solidFill>
              <a:latin typeface="Times New Roman" panose="02020603050405020304" pitchFamily="18" charset="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8</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CIVIL LAW: THE UNIVERSITIES &amp; THE SCIENTIA JURIS</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Legacies: </a:t>
            </a:r>
            <a:r>
              <a:rPr lang="it-IT" sz="2400" b="1" dirty="0" err="1"/>
              <a:t>different</a:t>
            </a:r>
            <a:r>
              <a:rPr lang="it-IT" sz="2400" b="1" dirty="0"/>
              <a:t> </a:t>
            </a:r>
            <a:r>
              <a:rPr lang="it-IT" sz="2400" b="1" dirty="0" err="1"/>
              <a:t>conception</a:t>
            </a:r>
            <a:r>
              <a:rPr lang="it-IT" sz="2400" b="1" dirty="0"/>
              <a:t> of </a:t>
            </a:r>
            <a:r>
              <a:rPr lang="it-IT" sz="2400" b="1" dirty="0" err="1"/>
              <a:t>jus</a:t>
            </a:r>
            <a:r>
              <a:rPr lang="it-IT" sz="2400" b="1" dirty="0"/>
              <a:t> </a:t>
            </a:r>
            <a:r>
              <a:rPr lang="it-IT" sz="2400" b="1" dirty="0" err="1"/>
              <a:t>dicere</a:t>
            </a:r>
            <a:endParaRPr lang="it-IT" sz="2400" b="1" dirty="0"/>
          </a:p>
        </p:txBody>
      </p:sp>
    </p:spTree>
    <p:extLst>
      <p:ext uri="{BB962C8B-B14F-4D97-AF65-F5344CB8AC3E}">
        <p14:creationId xmlns:p14="http://schemas.microsoft.com/office/powerpoint/2010/main" val="2162836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marL="0" indent="0" algn="just">
              <a:lnSpc>
                <a:spcPct val="100000"/>
              </a:lnSpc>
              <a:buNone/>
            </a:pPr>
            <a:endParaRPr lang="en-GB" sz="28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00000"/>
              </a:lnSpc>
              <a:buNone/>
            </a:pPr>
            <a:r>
              <a:rPr lang="en-GB" sz="2800" dirty="0">
                <a:latin typeface="Times New Roman" panose="02020603050405020304" pitchFamily="18" charset="0"/>
                <a:ea typeface="Times New Roman" panose="02020603050405020304" pitchFamily="18" charset="0"/>
                <a:cs typeface="Times New Roman" panose="02020603050405020304" pitchFamily="18" charset="0"/>
              </a:rPr>
              <a:t>It provided the model of a complex organisation grounded on legal rules and procedures, with its ecclesiastical hierarchies, division of powers between the Pope and the bishops, legal status of the clergy, liturgical and administrative apparatus…</a:t>
            </a:r>
          </a:p>
          <a:p>
            <a:pPr marL="0" indent="0" algn="just">
              <a:lnSpc>
                <a:spcPct val="100000"/>
              </a:lnSpc>
              <a:buNone/>
            </a:pPr>
            <a:endParaRPr lang="en-GB" sz="2800" dirty="0">
              <a:solidFill>
                <a:srgbClr val="323232"/>
              </a:solidFill>
              <a:latin typeface="Times New Roman" panose="02020603050405020304" pitchFamily="18" charset="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9</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CIVIL LAW: THE INFLUENCE OF THE CHURCH</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Gregorian</a:t>
            </a:r>
            <a:r>
              <a:rPr lang="it-IT" sz="2400" b="1" dirty="0"/>
              <a:t> </a:t>
            </a:r>
            <a:r>
              <a:rPr lang="it-IT" sz="2400" b="1" dirty="0" err="1"/>
              <a:t>Reform</a:t>
            </a:r>
            <a:endParaRPr lang="it-IT" sz="2400" b="1" dirty="0"/>
          </a:p>
        </p:txBody>
      </p:sp>
    </p:spTree>
    <p:extLst>
      <p:ext uri="{BB962C8B-B14F-4D97-AF65-F5344CB8AC3E}">
        <p14:creationId xmlns:p14="http://schemas.microsoft.com/office/powerpoint/2010/main" val="1677131228"/>
      </p:ext>
    </p:extLst>
  </p:cSld>
  <p:clrMapOvr>
    <a:masterClrMapping/>
  </p:clrMapOvr>
</p:sld>
</file>

<file path=ppt/theme/theme1.xml><?xml version="1.0" encoding="utf-8"?>
<a:theme xmlns:a="http://schemas.openxmlformats.org/drawingml/2006/main" name="Tema di Office">
  <a:themeElements>
    <a:clrScheme name="Università LUMSA">
      <a:dk1>
        <a:sysClr val="windowText" lastClr="000000"/>
      </a:dk1>
      <a:lt1>
        <a:sysClr val="window" lastClr="FFFFFF"/>
      </a:lt1>
      <a:dk2>
        <a:srgbClr val="A5A5A5"/>
      </a:dk2>
      <a:lt2>
        <a:srgbClr val="E7E6E6"/>
      </a:lt2>
      <a:accent1>
        <a:srgbClr val="007749"/>
      </a:accent1>
      <a:accent2>
        <a:srgbClr val="F15A22"/>
      </a:accent2>
      <a:accent3>
        <a:srgbClr val="009ED9"/>
      </a:accent3>
      <a:accent4>
        <a:srgbClr val="FFC000"/>
      </a:accent4>
      <a:accent5>
        <a:srgbClr val="4472C4"/>
      </a:accent5>
      <a:accent6>
        <a:srgbClr val="70AD47"/>
      </a:accent6>
      <a:hlink>
        <a:srgbClr val="007749"/>
      </a:hlink>
      <a:folHlink>
        <a:srgbClr val="007749"/>
      </a:folHlink>
    </a:clrScheme>
    <a:fontScheme name="Personalizzato 1">
      <a:majorFont>
        <a:latin typeface="Arial"/>
        <a:ea typeface=""/>
        <a:cs typeface=""/>
      </a:majorFont>
      <a:minorFont>
        <a:latin typeface="Arial"/>
        <a:ea typeface=""/>
        <a:cs typeface=""/>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430</TotalTime>
  <Words>1686</Words>
  <Application>Microsoft Macintosh PowerPoint</Application>
  <PresentationFormat>Presentazione su schermo (4:3)</PresentationFormat>
  <Paragraphs>137</Paragraphs>
  <Slides>25</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25</vt:i4>
      </vt:variant>
    </vt:vector>
  </HeadingPairs>
  <TitlesOfParts>
    <vt:vector size="30" baseType="lpstr">
      <vt:lpstr>Arial</vt:lpstr>
      <vt:lpstr>Calibri</vt:lpstr>
      <vt:lpstr>Times New Roman</vt:lpstr>
      <vt:lpstr>Wingdings</vt:lpstr>
      <vt:lpstr>Tema di Office</vt:lpstr>
      <vt:lpstr>Comparative Law</vt:lpstr>
      <vt:lpstr>THE COMMON ROOTS OF THE WESTERN LEGAL TRADITION</vt:lpstr>
      <vt:lpstr>The common roots of the civil law tradition</vt:lpstr>
      <vt:lpstr>CIVIL LAW: THE UNIVERSITIES &amp; THE SCIENTIA JURIS</vt:lpstr>
      <vt:lpstr>CIVIL LAW: THE UNIVERSITIES &amp; THE SCIENTIA JURIS</vt:lpstr>
      <vt:lpstr>CIVIL LAW: THE UNIVERSITIES &amp; THE SCIENTIA JURIS</vt:lpstr>
      <vt:lpstr>CIVIL LAW: THE UNIVERSITIES &amp; THE SCIENTIA JURIS</vt:lpstr>
      <vt:lpstr>CIVIL LAW: THE UNIVERSITIES &amp; THE SCIENTIA JURIS</vt:lpstr>
      <vt:lpstr>CIVIL LAW: THE INFLUENCE OF THE CHURCH</vt:lpstr>
      <vt:lpstr>CIVIL LAW: THE INFLUENCE OF THE CHURCH</vt:lpstr>
      <vt:lpstr>CIVIL LAW: THE INFLUENCE OF PHILOSOPHY</vt:lpstr>
      <vt:lpstr>CIVIL LAW: DIVERGENCE FROM THE COMMON ROOTS</vt:lpstr>
      <vt:lpstr>CIVIL LAW: DIVERGENCE FROM THE COMMON ROOTS</vt:lpstr>
      <vt:lpstr>CIVIL LAW: DIVERGENCE FROM THE COMMON ROOTS</vt:lpstr>
      <vt:lpstr>CIVIL LAW: DIVERGENCE FROM THE COMMON ROOTS</vt:lpstr>
      <vt:lpstr>The roots of the common law tradition</vt:lpstr>
      <vt:lpstr>COMMON LAW: THE MEDIEVAL PERIOD</vt:lpstr>
      <vt:lpstr>COMMON LAW: THE MEDIEVAL PERIOD</vt:lpstr>
      <vt:lpstr>COMMON LAW: THE MEDIEVAL PERIOD</vt:lpstr>
      <vt:lpstr>COMMON LAW: THE MEDIEVAL PERIOD</vt:lpstr>
      <vt:lpstr>COMMON LAW: THE MEDIEVAL PERIOD</vt:lpstr>
      <vt:lpstr>COMMON LAW: THE MEDIEVAL PERIOD</vt:lpstr>
      <vt:lpstr>COMMON LAW: THE MEDIEVAL PERIOD</vt:lpstr>
      <vt:lpstr>COMMON LAW: THE MEDIEVAL PERIOD</vt:lpstr>
      <vt:lpstr>Prof.ssa Letizia Coppo</vt:lpstr>
    </vt:vector>
  </TitlesOfParts>
  <Company>Università LUMSA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 Università LUMSA</dc:title>
  <dc:creator>Università LUMSA</dc:creator>
  <cp:lastModifiedBy>Letizia Coppo</cp:lastModifiedBy>
  <cp:revision>20</cp:revision>
  <dcterms:created xsi:type="dcterms:W3CDTF">2017-12-18T16:16:39Z</dcterms:created>
  <dcterms:modified xsi:type="dcterms:W3CDTF">2023-03-06T18:17:38Z</dcterms:modified>
</cp:coreProperties>
</file>