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handoutMasterIdLst>
    <p:handoutMasterId r:id="rId27"/>
  </p:handoutMasterIdLst>
  <p:sldIdLst>
    <p:sldId id="256" r:id="rId2"/>
    <p:sldId id="262" r:id="rId3"/>
    <p:sldId id="312" r:id="rId4"/>
    <p:sldId id="313" r:id="rId5"/>
    <p:sldId id="314" r:id="rId6"/>
    <p:sldId id="315" r:id="rId7"/>
    <p:sldId id="316" r:id="rId8"/>
    <p:sldId id="317" r:id="rId9"/>
    <p:sldId id="318" r:id="rId10"/>
    <p:sldId id="319" r:id="rId11"/>
    <p:sldId id="320" r:id="rId12"/>
    <p:sldId id="321" r:id="rId13"/>
    <p:sldId id="322" r:id="rId14"/>
    <p:sldId id="323" r:id="rId15"/>
    <p:sldId id="324" r:id="rId16"/>
    <p:sldId id="325" r:id="rId17"/>
    <p:sldId id="326" r:id="rId18"/>
    <p:sldId id="327" r:id="rId19"/>
    <p:sldId id="328" r:id="rId20"/>
    <p:sldId id="329" r:id="rId21"/>
    <p:sldId id="330" r:id="rId22"/>
    <p:sldId id="331" r:id="rId23"/>
    <p:sldId id="332" r:id="rId24"/>
    <p:sldId id="270" r:id="rId25"/>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749"/>
    <a:srgbClr val="006633"/>
    <a:srgbClr val="5A48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70" autoAdjust="0"/>
    <p:restoredTop sz="95807" autoAdjust="0"/>
  </p:normalViewPr>
  <p:slideViewPr>
    <p:cSldViewPr snapToGrid="0">
      <p:cViewPr varScale="1">
        <p:scale>
          <a:sx n="106" d="100"/>
          <a:sy n="106" d="100"/>
        </p:scale>
        <p:origin x="1544" y="18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5" d="100"/>
          <a:sy n="85" d="100"/>
        </p:scale>
        <p:origin x="380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240021A-6501-47FD-9DAD-F5D956CDC8F4}" type="datetimeFigureOut">
              <a:rPr lang="it-IT" smtClean="0"/>
              <a:t>27/03/23</a:t>
            </a:fld>
            <a:endParaRPr lang="it-IT"/>
          </a:p>
        </p:txBody>
      </p:sp>
      <p:sp>
        <p:nvSpPr>
          <p:cNvPr id="4" name="Segnaposto piè di pa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E5DCF52-9EEC-4CB6-9D56-477147C31C43}" type="slidenum">
              <a:rPr lang="it-IT" smtClean="0"/>
              <a:t>‹N›</a:t>
            </a:fld>
            <a:endParaRPr lang="it-IT"/>
          </a:p>
        </p:txBody>
      </p:sp>
    </p:spTree>
    <p:extLst>
      <p:ext uri="{BB962C8B-B14F-4D97-AF65-F5344CB8AC3E}">
        <p14:creationId xmlns:p14="http://schemas.microsoft.com/office/powerpoint/2010/main" val="30536814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4C6951-9251-4052-B621-11DCE5941F2B}" type="datetimeFigureOut">
              <a:rPr lang="it-IT" smtClean="0"/>
              <a:t>27/03/23</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738393-68B8-4440-8EF2-C3FDEB5DBDD2}" type="slidenum">
              <a:rPr lang="it-IT" smtClean="0"/>
              <a:t>‹N›</a:t>
            </a:fld>
            <a:endParaRPr lang="it-IT"/>
          </a:p>
        </p:txBody>
      </p:sp>
    </p:spTree>
    <p:extLst>
      <p:ext uri="{BB962C8B-B14F-4D97-AF65-F5344CB8AC3E}">
        <p14:creationId xmlns:p14="http://schemas.microsoft.com/office/powerpoint/2010/main" val="484115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sp>
        <p:nvSpPr>
          <p:cNvPr id="8" name="Triangolo rettangolo 7"/>
          <p:cNvSpPr/>
          <p:nvPr userDrawn="1"/>
        </p:nvSpPr>
        <p:spPr>
          <a:xfrm rot="6236280">
            <a:off x="1978923" y="613677"/>
            <a:ext cx="8549007" cy="6905936"/>
          </a:xfrm>
          <a:prstGeom prst="rtTriangle">
            <a:avLst/>
          </a:prstGeom>
          <a:gradFill>
            <a:gsLst>
              <a:gs pos="3000">
                <a:srgbClr val="007749"/>
              </a:gs>
              <a:gs pos="100000">
                <a:schemeClr val="bg1"/>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Triangolo rettangolo 6"/>
          <p:cNvSpPr/>
          <p:nvPr userDrawn="1"/>
        </p:nvSpPr>
        <p:spPr>
          <a:xfrm rot="5400000">
            <a:off x="1007706" y="-1007707"/>
            <a:ext cx="8845420" cy="10860833"/>
          </a:xfrm>
          <a:prstGeom prst="rtTriangle">
            <a:avLst/>
          </a:prstGeom>
          <a:gradFill>
            <a:gsLst>
              <a:gs pos="23000">
                <a:srgbClr val="006633"/>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8" name="Immagine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29781" y="5390607"/>
            <a:ext cx="2958783" cy="1011903"/>
          </a:xfrm>
          <a:prstGeom prst="rect">
            <a:avLst/>
          </a:prstGeom>
        </p:spPr>
      </p:pic>
      <p:sp>
        <p:nvSpPr>
          <p:cNvPr id="2" name="Title 1"/>
          <p:cNvSpPr>
            <a:spLocks noGrp="1"/>
          </p:cNvSpPr>
          <p:nvPr>
            <p:ph type="ctrTitle" hasCustomPrompt="1"/>
          </p:nvPr>
        </p:nvSpPr>
        <p:spPr>
          <a:xfrm>
            <a:off x="852099" y="1006959"/>
            <a:ext cx="5772150" cy="2506663"/>
          </a:xfrm>
        </p:spPr>
        <p:txBody>
          <a:bodyPr anchor="b">
            <a:normAutofit/>
          </a:bodyPr>
          <a:lstStyle>
            <a:lvl1pPr algn="l">
              <a:defRPr sz="4000" b="1">
                <a:solidFill>
                  <a:schemeClr val="bg1"/>
                </a:solidFill>
                <a:latin typeface="Arial" panose="020B0604020202020204" pitchFamily="34" charset="0"/>
                <a:cs typeface="Arial" panose="020B0604020202020204" pitchFamily="34" charset="0"/>
              </a:defRPr>
            </a:lvl1pPr>
          </a:lstStyle>
          <a:p>
            <a:r>
              <a:rPr lang="it-IT" dirty="0"/>
              <a:t>FARE CLIC PER MODIFICARE LO STILE DEL TITOLO</a:t>
            </a:r>
            <a:endParaRPr lang="en-US" dirty="0"/>
          </a:p>
        </p:txBody>
      </p:sp>
      <p:sp>
        <p:nvSpPr>
          <p:cNvPr id="3" name="Subtitle 2"/>
          <p:cNvSpPr>
            <a:spLocks noGrp="1"/>
          </p:cNvSpPr>
          <p:nvPr>
            <p:ph type="subTitle" idx="1"/>
          </p:nvPr>
        </p:nvSpPr>
        <p:spPr>
          <a:xfrm>
            <a:off x="852099" y="3572270"/>
            <a:ext cx="6453324" cy="1044104"/>
          </a:xfrm>
        </p:spPr>
        <p:txBody>
          <a:bodyPr>
            <a:normAutofit/>
          </a:bodyPr>
          <a:lstStyle>
            <a:lvl1pPr marL="0" indent="0" algn="l">
              <a:buNone/>
              <a:defRPr sz="200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dirty="0"/>
              <a:t>Fare clic per modificare lo stile del sottotitolo dello schema</a:t>
            </a:r>
            <a:endParaRPr lang="en-US" dirty="0"/>
          </a:p>
        </p:txBody>
      </p:sp>
    </p:spTree>
    <p:extLst>
      <p:ext uri="{BB962C8B-B14F-4D97-AF65-F5344CB8AC3E}">
        <p14:creationId xmlns:p14="http://schemas.microsoft.com/office/powerpoint/2010/main" val="2427564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sto e contenuto (50-50)">
    <p:spTree>
      <p:nvGrpSpPr>
        <p:cNvPr id="1" name=""/>
        <p:cNvGrpSpPr/>
        <p:nvPr/>
      </p:nvGrpSpPr>
      <p:grpSpPr>
        <a:xfrm>
          <a:off x="0" y="0"/>
          <a:ext cx="0" cy="0"/>
          <a:chOff x="0" y="0"/>
          <a:chExt cx="0" cy="0"/>
        </a:xfrm>
      </p:grpSpPr>
      <p:sp>
        <p:nvSpPr>
          <p:cNvPr id="4" name="Segnaposto contenuto 3"/>
          <p:cNvSpPr>
            <a:spLocks noGrp="1"/>
          </p:cNvSpPr>
          <p:nvPr>
            <p:ph sz="quarter" idx="15"/>
          </p:nvPr>
        </p:nvSpPr>
        <p:spPr>
          <a:xfrm>
            <a:off x="4572000" y="1303306"/>
            <a:ext cx="4302125" cy="4708397"/>
          </a:xfrm>
        </p:spPr>
        <p:txBody>
          <a:bodyPr>
            <a:noAutofit/>
          </a:body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25" name="Segnaposto contenuto 2"/>
          <p:cNvSpPr>
            <a:spLocks noGrp="1"/>
          </p:cNvSpPr>
          <p:nvPr>
            <p:ph idx="14" hasCustomPrompt="1"/>
          </p:nvPr>
        </p:nvSpPr>
        <p:spPr>
          <a:xfrm>
            <a:off x="269507" y="1303867"/>
            <a:ext cx="4039225" cy="4707466"/>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2764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sto e contenuto (70-30)">
    <p:spTree>
      <p:nvGrpSpPr>
        <p:cNvPr id="1" name=""/>
        <p:cNvGrpSpPr/>
        <p:nvPr/>
      </p:nvGrpSpPr>
      <p:grpSpPr>
        <a:xfrm>
          <a:off x="0" y="0"/>
          <a:ext cx="0" cy="0"/>
          <a:chOff x="0" y="0"/>
          <a:chExt cx="0" cy="0"/>
        </a:xfrm>
      </p:grpSpPr>
      <p:sp>
        <p:nvSpPr>
          <p:cNvPr id="4" name="Segnaposto contenuto 3"/>
          <p:cNvSpPr>
            <a:spLocks noGrp="1"/>
          </p:cNvSpPr>
          <p:nvPr>
            <p:ph sz="quarter" idx="15"/>
          </p:nvPr>
        </p:nvSpPr>
        <p:spPr>
          <a:xfrm>
            <a:off x="5630863" y="1303868"/>
            <a:ext cx="3243262" cy="4715932"/>
          </a:xfrm>
        </p:spPr>
        <p:txBody>
          <a:bodyPr>
            <a:no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25" name="Segnaposto contenuto 2"/>
          <p:cNvSpPr>
            <a:spLocks noGrp="1"/>
          </p:cNvSpPr>
          <p:nvPr>
            <p:ph idx="14" hasCustomPrompt="1"/>
          </p:nvPr>
        </p:nvSpPr>
        <p:spPr>
          <a:xfrm>
            <a:off x="269507" y="1304406"/>
            <a:ext cx="5159141" cy="4715380"/>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5399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uto">
    <p:spTree>
      <p:nvGrpSpPr>
        <p:cNvPr id="1" name=""/>
        <p:cNvGrpSpPr/>
        <p:nvPr/>
      </p:nvGrpSpPr>
      <p:grpSpPr>
        <a:xfrm>
          <a:off x="0" y="0"/>
          <a:ext cx="0" cy="0"/>
          <a:chOff x="0" y="0"/>
          <a:chExt cx="0" cy="0"/>
        </a:xfrm>
      </p:grpSpPr>
      <p:sp>
        <p:nvSpPr>
          <p:cNvPr id="4" name="Segnaposto contenuto 3"/>
          <p:cNvSpPr>
            <a:spLocks noGrp="1"/>
          </p:cNvSpPr>
          <p:nvPr>
            <p:ph sz="quarter" idx="14"/>
          </p:nvPr>
        </p:nvSpPr>
        <p:spPr>
          <a:xfrm>
            <a:off x="269875" y="1295399"/>
            <a:ext cx="8604250" cy="4732867"/>
          </a:xfrm>
        </p:spPr>
        <p:txBody>
          <a:bodyPr>
            <a:no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13"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5"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16" name="CasellaDiTesto 15"/>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2" name="Connettore diritto 21"/>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5" name="Connettore diritto 24"/>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0"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1"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10710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iusura">
    <p:spTree>
      <p:nvGrpSpPr>
        <p:cNvPr id="1" name=""/>
        <p:cNvGrpSpPr/>
        <p:nvPr/>
      </p:nvGrpSpPr>
      <p:grpSpPr>
        <a:xfrm>
          <a:off x="0" y="0"/>
          <a:ext cx="0" cy="0"/>
          <a:chOff x="0" y="0"/>
          <a:chExt cx="0" cy="0"/>
        </a:xfrm>
      </p:grpSpPr>
      <p:sp>
        <p:nvSpPr>
          <p:cNvPr id="9" name="Triangolo rettangolo 8"/>
          <p:cNvSpPr/>
          <p:nvPr userDrawn="1"/>
        </p:nvSpPr>
        <p:spPr>
          <a:xfrm rot="6236280">
            <a:off x="1978923" y="613677"/>
            <a:ext cx="8549007" cy="6905936"/>
          </a:xfrm>
          <a:prstGeom prst="rtTriangle">
            <a:avLst/>
          </a:prstGeom>
          <a:gradFill>
            <a:gsLst>
              <a:gs pos="3000">
                <a:srgbClr val="007749"/>
              </a:gs>
              <a:gs pos="100000">
                <a:schemeClr val="bg1"/>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Triangolo rettangolo 9"/>
          <p:cNvSpPr/>
          <p:nvPr userDrawn="1"/>
        </p:nvSpPr>
        <p:spPr>
          <a:xfrm rot="5400000">
            <a:off x="1007706" y="-1007707"/>
            <a:ext cx="8845420" cy="10860833"/>
          </a:xfrm>
          <a:prstGeom prst="rtTriangle">
            <a:avLst/>
          </a:prstGeom>
          <a:gradFill>
            <a:gsLst>
              <a:gs pos="23000">
                <a:schemeClr val="bg1"/>
              </a:gs>
              <a:gs pos="100000">
                <a:schemeClr val="bg1">
                  <a:lumMod val="85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le 1"/>
          <p:cNvSpPr>
            <a:spLocks noGrp="1"/>
          </p:cNvSpPr>
          <p:nvPr>
            <p:ph type="ctrTitle" hasCustomPrompt="1"/>
          </p:nvPr>
        </p:nvSpPr>
        <p:spPr>
          <a:xfrm>
            <a:off x="595993" y="1003300"/>
            <a:ext cx="5772150" cy="2506663"/>
          </a:xfrm>
        </p:spPr>
        <p:txBody>
          <a:bodyPr anchor="b">
            <a:normAutofit/>
          </a:bodyPr>
          <a:lstStyle>
            <a:lvl1pPr algn="l">
              <a:defRPr sz="4000" b="1" baseline="0">
                <a:solidFill>
                  <a:srgbClr val="007749"/>
                </a:solidFill>
                <a:latin typeface="Arial" panose="020B0604020202020204" pitchFamily="34" charset="0"/>
                <a:cs typeface="Arial" panose="020B0604020202020204" pitchFamily="34" charset="0"/>
              </a:defRPr>
            </a:lvl1pPr>
          </a:lstStyle>
          <a:p>
            <a:r>
              <a:rPr lang="it-IT" dirty="0"/>
              <a:t>Prof.ssa</a:t>
            </a:r>
            <a:br>
              <a:rPr lang="it-IT" dirty="0"/>
            </a:br>
            <a:r>
              <a:rPr lang="it-IT" dirty="0"/>
              <a:t>Nome</a:t>
            </a:r>
            <a:br>
              <a:rPr lang="it-IT" dirty="0"/>
            </a:br>
            <a:r>
              <a:rPr lang="it-IT" dirty="0"/>
              <a:t>Cognome</a:t>
            </a:r>
            <a:endParaRPr lang="en-US" dirty="0"/>
          </a:p>
        </p:txBody>
      </p:sp>
      <p:sp>
        <p:nvSpPr>
          <p:cNvPr id="3" name="Subtitle 2"/>
          <p:cNvSpPr>
            <a:spLocks noGrp="1"/>
          </p:cNvSpPr>
          <p:nvPr>
            <p:ph type="subTitle" idx="1" hasCustomPrompt="1"/>
          </p:nvPr>
        </p:nvSpPr>
        <p:spPr>
          <a:xfrm>
            <a:off x="595993" y="3591396"/>
            <a:ext cx="5773874" cy="1737196"/>
          </a:xfrm>
        </p:spPr>
        <p:txBody>
          <a:bodyPr>
            <a:normAutofit/>
          </a:bodyPr>
          <a:lstStyle>
            <a:lvl1pPr marL="0" marR="0" indent="0" algn="l" defTabSz="914400" rtl="0" eaLnBrk="1" fontAlgn="auto" latinLnBrk="0" hangingPunct="1">
              <a:lnSpc>
                <a:spcPct val="90000"/>
              </a:lnSpc>
              <a:spcBef>
                <a:spcPts val="600"/>
              </a:spcBef>
              <a:spcAft>
                <a:spcPts val="0"/>
              </a:spcAft>
              <a:buClr>
                <a:srgbClr val="F15A22"/>
              </a:buClr>
              <a:buSzTx/>
              <a:buFont typeface="Wingdings" panose="05000000000000000000" pitchFamily="2" charset="2"/>
              <a:buNone/>
              <a:tabLst/>
              <a:defRPr sz="180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dirty="0"/>
              <a:t>Ricevimento:</a:t>
            </a:r>
          </a:p>
          <a:p>
            <a:r>
              <a:rPr lang="it-IT" dirty="0"/>
              <a:t>Piazza delle Vaschette, 101</a:t>
            </a:r>
          </a:p>
          <a:p>
            <a:r>
              <a:rPr lang="it-IT" dirty="0"/>
              <a:t>Secondo piano, studio X</a:t>
            </a:r>
          </a:p>
          <a:p>
            <a:r>
              <a:rPr lang="it-IT" dirty="0"/>
              <a:t>Mercoledì 16.00 - 18.00</a:t>
            </a:r>
          </a:p>
          <a:p>
            <a:r>
              <a:rPr lang="it-IT" dirty="0"/>
              <a:t>nome.cognome@lumsa.it</a:t>
            </a:r>
          </a:p>
        </p:txBody>
      </p:sp>
      <p:pic>
        <p:nvPicPr>
          <p:cNvPr id="8" name="Immagin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29781" y="5390607"/>
            <a:ext cx="2958783" cy="1011903"/>
          </a:xfrm>
          <a:prstGeom prst="rect">
            <a:avLst/>
          </a:prstGeom>
        </p:spPr>
      </p:pic>
    </p:spTree>
    <p:extLst>
      <p:ext uri="{BB962C8B-B14F-4D97-AF65-F5344CB8AC3E}">
        <p14:creationId xmlns:p14="http://schemas.microsoft.com/office/powerpoint/2010/main" val="1921876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sp>
        <p:nvSpPr>
          <p:cNvPr id="6"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cxnSp>
        <p:nvCxnSpPr>
          <p:cNvPr id="8"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
        <p:nvSpPr>
          <p:cNvPr id="12" name="Segnaposto contenuto 2"/>
          <p:cNvSpPr>
            <a:spLocks noGrp="1"/>
          </p:cNvSpPr>
          <p:nvPr>
            <p:ph idx="1" hasCustomPrompt="1"/>
          </p:nvPr>
        </p:nvSpPr>
        <p:spPr>
          <a:xfrm>
            <a:off x="269507" y="1283829"/>
            <a:ext cx="8604986" cy="4752903"/>
          </a:xfrm>
        </p:spPr>
        <p:txBody>
          <a:bodyPr numCol="2"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5"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3" name="CasellaDiTesto 2"/>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5" name="Connettore diritto 4"/>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17" name="Connettore diritto 1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7094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13" name="Triangolo rettangolo 12"/>
          <p:cNvSpPr/>
          <p:nvPr userDrawn="1"/>
        </p:nvSpPr>
        <p:spPr>
          <a:xfrm rot="6236280">
            <a:off x="1978923" y="613677"/>
            <a:ext cx="8549007" cy="6905936"/>
          </a:xfrm>
          <a:prstGeom prst="rtTriangle">
            <a:avLst/>
          </a:prstGeom>
          <a:gradFill>
            <a:gsLst>
              <a:gs pos="3000">
                <a:srgbClr val="007749"/>
              </a:gs>
              <a:gs pos="100000">
                <a:schemeClr val="bg1"/>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Triangolo rettangolo 13"/>
          <p:cNvSpPr/>
          <p:nvPr userDrawn="1"/>
        </p:nvSpPr>
        <p:spPr>
          <a:xfrm rot="5400000">
            <a:off x="1007706" y="-1007707"/>
            <a:ext cx="8845420" cy="10860833"/>
          </a:xfrm>
          <a:prstGeom prst="rtTriangle">
            <a:avLst/>
          </a:prstGeom>
          <a:gradFill>
            <a:gsLst>
              <a:gs pos="23000">
                <a:schemeClr val="bg1"/>
              </a:gs>
              <a:gs pos="100000">
                <a:schemeClr val="bg2">
                  <a:lumMod val="9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le 1"/>
          <p:cNvSpPr>
            <a:spLocks noGrp="1"/>
          </p:cNvSpPr>
          <p:nvPr>
            <p:ph type="title"/>
          </p:nvPr>
        </p:nvSpPr>
        <p:spPr>
          <a:xfrm>
            <a:off x="805771" y="948680"/>
            <a:ext cx="5902142" cy="1986109"/>
          </a:xfrm>
        </p:spPr>
        <p:txBody>
          <a:bodyPr anchor="b">
            <a:normAutofit/>
          </a:bodyPr>
          <a:lstStyle>
            <a:lvl1pPr algn="l">
              <a:defRPr lang="en-US" sz="4000" b="1" kern="1200" dirty="0">
                <a:solidFill>
                  <a:schemeClr val="tx1"/>
                </a:solidFill>
                <a:latin typeface="Arial" panose="020B0604020202020204" pitchFamily="34" charset="0"/>
                <a:ea typeface="+mj-ea"/>
                <a:cs typeface="Arial" panose="020B0604020202020204" pitchFamily="34" charset="0"/>
              </a:defRPr>
            </a:lvl1pPr>
          </a:lstStyle>
          <a:p>
            <a:r>
              <a:rPr lang="it-IT" dirty="0"/>
              <a:t>Fare clic per modificare lo stile del titolo</a:t>
            </a:r>
            <a:endParaRPr lang="en-US" dirty="0"/>
          </a:p>
        </p:txBody>
      </p:sp>
      <p:sp>
        <p:nvSpPr>
          <p:cNvPr id="3" name="Text Placeholder 2"/>
          <p:cNvSpPr>
            <a:spLocks noGrp="1"/>
          </p:cNvSpPr>
          <p:nvPr>
            <p:ph type="body" idx="1"/>
          </p:nvPr>
        </p:nvSpPr>
        <p:spPr>
          <a:xfrm>
            <a:off x="805772" y="3053543"/>
            <a:ext cx="5037680" cy="1013102"/>
          </a:xfrm>
        </p:spPr>
        <p:txBody>
          <a:bodyPr/>
          <a:lstStyle>
            <a:lvl1pPr marL="0" indent="0" algn="l">
              <a:buNone/>
              <a:defRPr lang="it-IT" sz="2400" kern="1200" dirty="0" smtClean="0">
                <a:solidFill>
                  <a:schemeClr val="tx1"/>
                </a:solidFill>
                <a:latin typeface="Arial" panose="020B0604020202020204" pitchFamily="34" charset="0"/>
                <a:ea typeface="+mn-ea"/>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dirty="0"/>
              <a:t>Fare clic per modificare stili del testo dello schema</a:t>
            </a:r>
          </a:p>
        </p:txBody>
      </p:sp>
      <p:pic>
        <p:nvPicPr>
          <p:cNvPr id="8" name="Immagin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29781" y="5390607"/>
            <a:ext cx="2958783" cy="1011903"/>
          </a:xfrm>
          <a:prstGeom prst="rect">
            <a:avLst/>
          </a:prstGeom>
        </p:spPr>
      </p:pic>
    </p:spTree>
    <p:extLst>
      <p:ext uri="{BB962C8B-B14F-4D97-AF65-F5344CB8AC3E}">
        <p14:creationId xmlns:p14="http://schemas.microsoft.com/office/powerpoint/2010/main" val="1435226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uto con didascalia">
    <p:spTree>
      <p:nvGrpSpPr>
        <p:cNvPr id="1" name=""/>
        <p:cNvGrpSpPr/>
        <p:nvPr/>
      </p:nvGrpSpPr>
      <p:grpSpPr>
        <a:xfrm>
          <a:off x="0" y="0"/>
          <a:ext cx="0" cy="0"/>
          <a:chOff x="0" y="0"/>
          <a:chExt cx="0" cy="0"/>
        </a:xfrm>
      </p:grpSpPr>
      <p:sp>
        <p:nvSpPr>
          <p:cNvPr id="3" name="Content Placeholder 2"/>
          <p:cNvSpPr>
            <a:spLocks noGrp="1"/>
          </p:cNvSpPr>
          <p:nvPr>
            <p:ph idx="1"/>
          </p:nvPr>
        </p:nvSpPr>
        <p:spPr>
          <a:xfrm>
            <a:off x="3887390" y="1320800"/>
            <a:ext cx="4987101" cy="46820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6" name="Segnaposto contenuto 2"/>
          <p:cNvSpPr>
            <a:spLocks noGrp="1"/>
          </p:cNvSpPr>
          <p:nvPr>
            <p:ph idx="14" hasCustomPrompt="1"/>
          </p:nvPr>
        </p:nvSpPr>
        <p:spPr>
          <a:xfrm>
            <a:off x="269507" y="1320800"/>
            <a:ext cx="3465095" cy="4682067"/>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7"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21" name="CasellaDiTesto 20"/>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2" name="Connettore diritto 21"/>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3" name="Connettore diritto 22"/>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24"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4449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sto e immagine (40-60)">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3887390" y="1312333"/>
            <a:ext cx="4987101" cy="4698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dirty="0"/>
              <a:t>Fare clic sull'icona per inserire un'immagine</a:t>
            </a:r>
            <a:endParaRPr lang="en-US" dirty="0"/>
          </a:p>
        </p:txBody>
      </p:sp>
      <p:sp>
        <p:nvSpPr>
          <p:cNvPr id="25" name="Segnaposto contenuto 2"/>
          <p:cNvSpPr>
            <a:spLocks noGrp="1"/>
          </p:cNvSpPr>
          <p:nvPr>
            <p:ph idx="14" hasCustomPrompt="1"/>
          </p:nvPr>
        </p:nvSpPr>
        <p:spPr>
          <a:xfrm>
            <a:off x="269507" y="1312334"/>
            <a:ext cx="3465095" cy="4698998"/>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0034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sto e immagine (50-50)">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4578241" y="1320800"/>
            <a:ext cx="4296250" cy="4682067"/>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25" name="Segnaposto contenuto 2"/>
          <p:cNvSpPr>
            <a:spLocks noGrp="1"/>
          </p:cNvSpPr>
          <p:nvPr>
            <p:ph idx="14" hasCustomPrompt="1"/>
          </p:nvPr>
        </p:nvSpPr>
        <p:spPr>
          <a:xfrm>
            <a:off x="269507" y="1320801"/>
            <a:ext cx="4039225" cy="4682066"/>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501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sto e immagine (70-30)">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5630779" y="1258727"/>
            <a:ext cx="3243712" cy="4801097"/>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25" name="Segnaposto contenuto 2"/>
          <p:cNvSpPr>
            <a:spLocks noGrp="1"/>
          </p:cNvSpPr>
          <p:nvPr>
            <p:ph idx="14" hasCustomPrompt="1"/>
          </p:nvPr>
        </p:nvSpPr>
        <p:spPr>
          <a:xfrm>
            <a:off x="269507" y="1258728"/>
            <a:ext cx="5159141" cy="4801096"/>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1490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mmagine">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69507" y="1312333"/>
            <a:ext cx="8604984" cy="4698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3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3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37" name="CasellaDiTesto 36"/>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38" name="Connettore diritto 37"/>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39" name="Connettore diritto 38"/>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0"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1"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4360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sto e contenuto (40-60)">
    <p:spTree>
      <p:nvGrpSpPr>
        <p:cNvPr id="1" name=""/>
        <p:cNvGrpSpPr/>
        <p:nvPr/>
      </p:nvGrpSpPr>
      <p:grpSpPr>
        <a:xfrm>
          <a:off x="0" y="0"/>
          <a:ext cx="0" cy="0"/>
          <a:chOff x="0" y="0"/>
          <a:chExt cx="0" cy="0"/>
        </a:xfrm>
      </p:grpSpPr>
      <p:sp>
        <p:nvSpPr>
          <p:cNvPr id="4" name="Segnaposto contenuto 3"/>
          <p:cNvSpPr>
            <a:spLocks noGrp="1"/>
          </p:cNvSpPr>
          <p:nvPr>
            <p:ph sz="quarter" idx="15"/>
          </p:nvPr>
        </p:nvSpPr>
        <p:spPr>
          <a:xfrm>
            <a:off x="3889375" y="1278467"/>
            <a:ext cx="4984750" cy="4775199"/>
          </a:xfrm>
        </p:spPr>
        <p:txBody>
          <a:bodyPr>
            <a:no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25" name="Segnaposto contenuto 2"/>
          <p:cNvSpPr>
            <a:spLocks noGrp="1"/>
          </p:cNvSpPr>
          <p:nvPr>
            <p:ph idx="14" hasCustomPrompt="1"/>
          </p:nvPr>
        </p:nvSpPr>
        <p:spPr>
          <a:xfrm>
            <a:off x="269507" y="1279032"/>
            <a:ext cx="3465095" cy="4774255"/>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9549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it-IT"/>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lumMod val="95000"/>
                  </a:schemeClr>
                </a:solidFill>
              </a:defRPr>
            </a:lvl1pPr>
          </a:lstStyle>
          <a:p>
            <a:fld id="{1DED2A74-3D0D-49B8-89BC-D2C6E902C5B9}" type="slidenum">
              <a:rPr lang="it-IT" smtClean="0"/>
              <a:pPr/>
              <a:t>‹N›</a:t>
            </a:fld>
            <a:endParaRPr lang="it-IT"/>
          </a:p>
        </p:txBody>
      </p:sp>
    </p:spTree>
    <p:extLst>
      <p:ext uri="{BB962C8B-B14F-4D97-AF65-F5344CB8AC3E}">
        <p14:creationId xmlns:p14="http://schemas.microsoft.com/office/powerpoint/2010/main" val="33880862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77"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006633"/>
        </a:buClr>
        <a:buFont typeface="Wingdings" panose="05000000000000000000" pitchFamily="2" charset="2"/>
        <a:buChar char="§"/>
        <a:defRPr sz="1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006633"/>
        </a:buClr>
        <a:buFont typeface="Wingdings" panose="05000000000000000000" pitchFamily="2" charset="2"/>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006633"/>
        </a:buClr>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006633"/>
        </a:buClr>
        <a:buFont typeface="Wingdings" panose="05000000000000000000" pitchFamily="2" charset="2"/>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006633"/>
        </a:buClr>
        <a:buFont typeface="Wingdings" panose="05000000000000000000" pitchFamily="2" charset="2"/>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mailto:lcoppo@univ-catholyon.f" TargetMode="External"/><Relationship Id="rId2" Type="http://schemas.openxmlformats.org/officeDocument/2006/relationships/hyperlink" Target="mailto:lcoppo1@lumsa.it" TargetMode="Externa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02476" y="678032"/>
            <a:ext cx="5772150" cy="1790029"/>
          </a:xfrm>
        </p:spPr>
        <p:txBody>
          <a:bodyPr anchor="b">
            <a:normAutofit/>
          </a:bodyPr>
          <a:lstStyle/>
          <a:p>
            <a:r>
              <a:rPr lang="it-IT" dirty="0"/>
              <a:t>Comparative </a:t>
            </a:r>
            <a:r>
              <a:rPr lang="it-IT" dirty="0" err="1"/>
              <a:t>Law</a:t>
            </a:r>
            <a:endParaRPr lang="it-IT" dirty="0"/>
          </a:p>
        </p:txBody>
      </p:sp>
      <p:sp>
        <p:nvSpPr>
          <p:cNvPr id="3" name="Sottotitolo 2"/>
          <p:cNvSpPr>
            <a:spLocks noGrp="1"/>
          </p:cNvSpPr>
          <p:nvPr>
            <p:ph type="subTitle" idx="1"/>
          </p:nvPr>
        </p:nvSpPr>
        <p:spPr>
          <a:xfrm>
            <a:off x="502476" y="2531434"/>
            <a:ext cx="4885313" cy="1044104"/>
          </a:xfrm>
        </p:spPr>
        <p:txBody>
          <a:bodyPr/>
          <a:lstStyle/>
          <a:p>
            <a:endParaRPr lang="it-IT" dirty="0"/>
          </a:p>
        </p:txBody>
      </p:sp>
      <p:sp>
        <p:nvSpPr>
          <p:cNvPr id="10" name="CasellaDiTesto 9"/>
          <p:cNvSpPr txBox="1"/>
          <p:nvPr/>
        </p:nvSpPr>
        <p:spPr>
          <a:xfrm>
            <a:off x="502476" y="4323341"/>
            <a:ext cx="4140200" cy="355600"/>
          </a:xfrm>
          <a:prstGeom prst="rect">
            <a:avLst/>
          </a:prstGeom>
          <a:noFill/>
        </p:spPr>
        <p:txBody>
          <a:bodyPr wrap="square" rtlCol="0">
            <a:noAutofit/>
          </a:bodyPr>
          <a:lstStyle/>
          <a:p>
            <a:r>
              <a:rPr lang="it-IT" sz="1600" dirty="0">
                <a:solidFill>
                  <a:schemeClr val="bg1"/>
                </a:solidFill>
                <a:latin typeface="Arial" panose="020B0604020202020204" pitchFamily="34" charset="0"/>
                <a:cs typeface="Arial" panose="020B0604020202020204" pitchFamily="34" charset="0"/>
              </a:rPr>
              <a:t>Prof.ssa Letizia Coppo</a:t>
            </a:r>
          </a:p>
        </p:txBody>
      </p:sp>
      <p:sp>
        <p:nvSpPr>
          <p:cNvPr id="11" name="CasellaDiTesto 10"/>
          <p:cNvSpPr txBox="1"/>
          <p:nvPr/>
        </p:nvSpPr>
        <p:spPr>
          <a:xfrm>
            <a:off x="502476" y="6137945"/>
            <a:ext cx="4140200" cy="355600"/>
          </a:xfrm>
          <a:prstGeom prst="rect">
            <a:avLst/>
          </a:prstGeom>
          <a:noFill/>
        </p:spPr>
        <p:txBody>
          <a:bodyPr wrap="square" rtlCol="0">
            <a:noAutofit/>
          </a:bodyPr>
          <a:lstStyle/>
          <a:p>
            <a:r>
              <a:rPr lang="it-IT" sz="1200" dirty="0">
                <a:solidFill>
                  <a:schemeClr val="bg1"/>
                </a:solidFill>
                <a:latin typeface="Arial" panose="020B0604020202020204" pitchFamily="34" charset="0"/>
                <a:cs typeface="Arial" panose="020B0604020202020204" pitchFamily="34" charset="0"/>
              </a:rPr>
              <a:t>A.A. 2022-2023</a:t>
            </a:r>
          </a:p>
        </p:txBody>
      </p:sp>
      <p:sp>
        <p:nvSpPr>
          <p:cNvPr id="12" name="CasellaDiTesto 11"/>
          <p:cNvSpPr txBox="1"/>
          <p:nvPr/>
        </p:nvSpPr>
        <p:spPr>
          <a:xfrm>
            <a:off x="502476" y="4638751"/>
            <a:ext cx="3083407" cy="601368"/>
          </a:xfrm>
          <a:prstGeom prst="rect">
            <a:avLst/>
          </a:prstGeom>
          <a:noFill/>
        </p:spPr>
        <p:txBody>
          <a:bodyPr wrap="square" rtlCol="0">
            <a:noAutofit/>
          </a:bodyPr>
          <a:lstStyle/>
          <a:p>
            <a:r>
              <a:rPr lang="it-IT" sz="1200" dirty="0">
                <a:solidFill>
                  <a:schemeClr val="bg1"/>
                </a:solidFill>
                <a:latin typeface="Arial" panose="020B0604020202020204" pitchFamily="34" charset="0"/>
                <a:cs typeface="Arial" panose="020B0604020202020204" pitchFamily="34" charset="0"/>
              </a:rPr>
              <a:t>Cattedra di Diritto comparato</a:t>
            </a:r>
          </a:p>
        </p:txBody>
      </p:sp>
    </p:spTree>
    <p:extLst>
      <p:ext uri="{BB962C8B-B14F-4D97-AF65-F5344CB8AC3E}">
        <p14:creationId xmlns:p14="http://schemas.microsoft.com/office/powerpoint/2010/main" val="12616395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r>
              <a:rPr lang="en-GB" sz="2300" dirty="0">
                <a:cs typeface="Times New Roman" panose="02020603050405020304" pitchFamily="18" charset="0"/>
              </a:rPr>
              <a:t>The Germanic systems confirmed the Roman principle for which the title alone is not enough to transfer property and, therefore, the principle of the necessary separation between </a:t>
            </a:r>
            <a:r>
              <a:rPr lang="en-GB" sz="2300" i="1" dirty="0">
                <a:cs typeface="Times New Roman" panose="02020603050405020304" pitchFamily="18" charset="0"/>
              </a:rPr>
              <a:t>titulus</a:t>
            </a:r>
            <a:r>
              <a:rPr lang="en-GB" sz="2300" dirty="0">
                <a:cs typeface="Times New Roman" panose="02020603050405020304" pitchFamily="18" charset="0"/>
              </a:rPr>
              <a:t> and </a:t>
            </a:r>
            <a:r>
              <a:rPr lang="en-GB" sz="2300" i="1" dirty="0">
                <a:cs typeface="Times New Roman" panose="02020603050405020304" pitchFamily="18" charset="0"/>
              </a:rPr>
              <a:t>modus</a:t>
            </a:r>
            <a:r>
              <a:rPr lang="en-GB" sz="2300" dirty="0">
                <a:cs typeface="Times New Roman" panose="02020603050405020304" pitchFamily="18" charset="0"/>
              </a:rPr>
              <a:t> (</a:t>
            </a:r>
            <a:r>
              <a:rPr lang="en-GB" sz="2300" i="1" dirty="0" err="1">
                <a:cs typeface="Times New Roman" panose="02020603050405020304" pitchFamily="18" charset="0"/>
              </a:rPr>
              <a:t>principe</a:t>
            </a:r>
            <a:r>
              <a:rPr lang="en-GB" sz="2300" i="1" dirty="0">
                <a:cs typeface="Times New Roman" panose="02020603050405020304" pitchFamily="18" charset="0"/>
              </a:rPr>
              <a:t> de </a:t>
            </a:r>
            <a:r>
              <a:rPr lang="en-GB" sz="2300" i="1" dirty="0" err="1">
                <a:cs typeface="Times New Roman" panose="02020603050405020304" pitchFamily="18" charset="0"/>
              </a:rPr>
              <a:t>séparation</a:t>
            </a:r>
            <a:r>
              <a:rPr lang="en-GB" sz="2300" dirty="0">
                <a:cs typeface="Times New Roman" panose="02020603050405020304" pitchFamily="18" charset="0"/>
              </a:rPr>
              <a:t>; </a:t>
            </a:r>
            <a:r>
              <a:rPr lang="en-GB" sz="2300" i="1" dirty="0" err="1">
                <a:cs typeface="Times New Roman" panose="02020603050405020304" pitchFamily="18" charset="0"/>
              </a:rPr>
              <a:t>Trennungsgrundsatz</a:t>
            </a:r>
            <a:r>
              <a:rPr lang="en-GB" sz="2300" dirty="0">
                <a:cs typeface="Times New Roman" panose="02020603050405020304" pitchFamily="18" charset="0"/>
              </a:rPr>
              <a:t>).</a:t>
            </a:r>
          </a:p>
          <a:p>
            <a:pPr marL="0" indent="0" algn="just">
              <a:buNone/>
            </a:pPr>
            <a:r>
              <a:rPr lang="en-GB" sz="2300" dirty="0">
                <a:cs typeface="Times New Roman" panose="02020603050405020304" pitchFamily="18" charset="0"/>
              </a:rPr>
              <a:t>The perpetuation of the Roman tradition did not depend upon the faithfulness to Roman law or upon the ignorance of the </a:t>
            </a:r>
            <a:r>
              <a:rPr lang="en-GB" sz="2300" dirty="0" err="1">
                <a:cs typeface="Times New Roman" panose="02020603050405020304" pitchFamily="18" charset="0"/>
              </a:rPr>
              <a:t>consensualistic</a:t>
            </a:r>
            <a:r>
              <a:rPr lang="en-GB" sz="2300" dirty="0">
                <a:cs typeface="Times New Roman" panose="02020603050405020304" pitchFamily="18" charset="0"/>
              </a:rPr>
              <a:t> principle adopted by the Napoleonic code, but was justified by operational reasons. Scholarship believed that the </a:t>
            </a:r>
            <a:r>
              <a:rPr lang="en-GB" sz="2300" dirty="0" err="1">
                <a:cs typeface="Times New Roman" panose="02020603050405020304" pitchFamily="18" charset="0"/>
              </a:rPr>
              <a:t>consensualistic</a:t>
            </a:r>
            <a:r>
              <a:rPr lang="en-GB" sz="2300" dirty="0">
                <a:cs typeface="Times New Roman" panose="02020603050405020304" pitchFamily="18" charset="0"/>
              </a:rPr>
              <a:t> principle was incapable of adequately protecting the circulation of goods.</a:t>
            </a:r>
          </a:p>
          <a:p>
            <a:pPr marL="0" indent="0" algn="just">
              <a:buNone/>
            </a:pPr>
            <a:endParaRPr lang="en-GB" sz="2400" u="sng" dirty="0">
              <a:latin typeface="Times New Roman" panose="02020603050405020304" pitchFamily="18" charset="0"/>
              <a:cs typeface="Times New Roman" panose="02020603050405020304" pitchFamily="18" charset="0"/>
            </a:endParaRPr>
          </a:p>
          <a:p>
            <a:pPr marL="0" indent="0" algn="just">
              <a:buNone/>
            </a:pPr>
            <a:endParaRPr lang="en-GB" sz="2400" u="sng" dirty="0">
              <a:latin typeface="Times New Roman" panose="02020603050405020304" pitchFamily="18" charset="0"/>
              <a:cs typeface="Times New Roman" panose="02020603050405020304" pitchFamily="18" charset="0"/>
            </a:endParaRPr>
          </a:p>
          <a:p>
            <a:pPr marL="0" indent="0" algn="just">
              <a:buNone/>
            </a:pPr>
            <a:endParaRPr lang="en-GB" sz="2400" u="sng" dirty="0">
              <a:latin typeface="Times New Roman" panose="02020603050405020304" pitchFamily="18" charset="0"/>
              <a:cs typeface="Times New Roman" panose="02020603050405020304" pitchFamily="18" charset="0"/>
            </a:endParaRPr>
          </a:p>
          <a:p>
            <a:pPr marL="0" indent="0" algn="just">
              <a:buNone/>
            </a:pPr>
            <a:endParaRPr lang="en-GB" sz="2400" u="sng" dirty="0">
              <a:latin typeface="Times New Roman" panose="02020603050405020304" pitchFamily="18" charset="0"/>
              <a:cs typeface="Times New Roman" panose="02020603050405020304" pitchFamily="18" charset="0"/>
            </a:endParaRPr>
          </a:p>
          <a:p>
            <a:pPr marL="0" indent="0" algn="just">
              <a:buNone/>
            </a:pPr>
            <a:endParaRPr lang="en-GB" sz="2400" u="sng" dirty="0">
              <a:latin typeface="Times New Roman" panose="02020603050405020304" pitchFamily="18" charset="0"/>
              <a:cs typeface="Times New Roman" panose="02020603050405020304" pitchFamily="18" charset="0"/>
            </a:endParaRPr>
          </a:p>
          <a:p>
            <a:pPr marL="0" indent="0" algn="just">
              <a:buNone/>
            </a:pPr>
            <a:endParaRPr lang="en-GB" sz="2400" u="sng" dirty="0">
              <a:latin typeface="Times New Roman" panose="02020603050405020304" pitchFamily="18" charset="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10</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transfer of </a:t>
            </a:r>
            <a:r>
              <a:rPr lang="it-IT" sz="2400" b="1" dirty="0" err="1"/>
              <a:t>property</a:t>
            </a:r>
            <a:r>
              <a:rPr lang="it-IT" sz="2400" b="1" dirty="0"/>
              <a:t> in the </a:t>
            </a:r>
            <a:r>
              <a:rPr lang="it-IT" sz="2400" b="1" dirty="0" err="1"/>
              <a:t>Germanic</a:t>
            </a:r>
            <a:r>
              <a:rPr lang="it-IT" sz="2400" b="1" dirty="0"/>
              <a:t> systems</a:t>
            </a:r>
          </a:p>
        </p:txBody>
      </p:sp>
    </p:spTree>
    <p:extLst>
      <p:ext uri="{BB962C8B-B14F-4D97-AF65-F5344CB8AC3E}">
        <p14:creationId xmlns:p14="http://schemas.microsoft.com/office/powerpoint/2010/main" val="13830740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endParaRPr lang="en-GB" sz="2400" dirty="0">
              <a:cs typeface="Times New Roman" panose="02020603050405020304" pitchFamily="18" charset="0"/>
            </a:endParaRPr>
          </a:p>
          <a:p>
            <a:pPr marL="0" indent="0" algn="just">
              <a:buNone/>
            </a:pPr>
            <a:r>
              <a:rPr lang="en-GB" sz="2400" dirty="0">
                <a:cs typeface="Times New Roman" panose="02020603050405020304" pitchFamily="18" charset="0"/>
              </a:rPr>
              <a:t>The Prussian Code already distinguished between the consensual contract that entitled the buyer to acquire property (</a:t>
            </a:r>
            <a:r>
              <a:rPr lang="en-GB" sz="2400" i="1" dirty="0" err="1">
                <a:cs typeface="Times New Roman" panose="02020603050405020304" pitchFamily="18" charset="0"/>
              </a:rPr>
              <a:t>Recht</a:t>
            </a:r>
            <a:r>
              <a:rPr lang="en-GB" sz="2400" i="1" dirty="0">
                <a:cs typeface="Times New Roman" panose="02020603050405020304" pitchFamily="18" charset="0"/>
              </a:rPr>
              <a:t> </a:t>
            </a:r>
            <a:r>
              <a:rPr lang="en-GB" sz="2400" i="1" dirty="0" err="1">
                <a:cs typeface="Times New Roman" panose="02020603050405020304" pitchFamily="18" charset="0"/>
              </a:rPr>
              <a:t>zur</a:t>
            </a:r>
            <a:r>
              <a:rPr lang="en-GB" sz="2400" i="1" dirty="0">
                <a:cs typeface="Times New Roman" panose="02020603050405020304" pitchFamily="18" charset="0"/>
              </a:rPr>
              <a:t> </a:t>
            </a:r>
            <a:r>
              <a:rPr lang="en-GB" sz="2400" i="1" dirty="0" err="1">
                <a:cs typeface="Times New Roman" panose="02020603050405020304" pitchFamily="18" charset="0"/>
              </a:rPr>
              <a:t>Sache</a:t>
            </a:r>
            <a:r>
              <a:rPr lang="en-GB" sz="2400" dirty="0">
                <a:cs typeface="Times New Roman" panose="02020603050405020304" pitchFamily="18" charset="0"/>
              </a:rPr>
              <a:t>) and the real act of alienation, which was the only way to perform the translative obligation. </a:t>
            </a:r>
          </a:p>
          <a:p>
            <a:pPr marL="0" indent="0" algn="just">
              <a:buNone/>
            </a:pPr>
            <a:endParaRPr lang="en-GB" sz="2400" dirty="0">
              <a:cs typeface="Times New Roman" panose="02020603050405020304" pitchFamily="18" charset="0"/>
            </a:endParaRPr>
          </a:p>
          <a:p>
            <a:pPr marL="0" indent="0" algn="just">
              <a:buNone/>
            </a:pPr>
            <a:r>
              <a:rPr lang="en-GB" sz="2400" dirty="0">
                <a:cs typeface="Times New Roman" panose="02020603050405020304" pitchFamily="18" charset="0"/>
              </a:rPr>
              <a:t>The act of alienation was causal.</a:t>
            </a:r>
          </a:p>
          <a:p>
            <a:pPr marL="0" indent="0" algn="just">
              <a:buNone/>
            </a:pPr>
            <a:endParaRPr lang="en-GB" sz="2400" u="sng" dirty="0">
              <a:latin typeface="Times New Roman" panose="02020603050405020304" pitchFamily="18" charset="0"/>
              <a:cs typeface="Times New Roman" panose="02020603050405020304" pitchFamily="18" charset="0"/>
            </a:endParaRPr>
          </a:p>
          <a:p>
            <a:pPr marL="0" indent="0" algn="just">
              <a:buNone/>
            </a:pPr>
            <a:endParaRPr lang="en-GB" sz="2400" u="sng" dirty="0">
              <a:latin typeface="Times New Roman" panose="02020603050405020304" pitchFamily="18" charset="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11</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transfer of </a:t>
            </a:r>
            <a:r>
              <a:rPr lang="it-IT" sz="2400" b="1" dirty="0" err="1"/>
              <a:t>property</a:t>
            </a:r>
            <a:r>
              <a:rPr lang="it-IT" sz="2400" b="1" dirty="0"/>
              <a:t> in the </a:t>
            </a:r>
            <a:r>
              <a:rPr lang="it-IT" sz="2400" b="1" dirty="0" err="1"/>
              <a:t>Germanic</a:t>
            </a:r>
            <a:r>
              <a:rPr lang="it-IT" sz="2400" b="1" dirty="0"/>
              <a:t> systems</a:t>
            </a:r>
          </a:p>
        </p:txBody>
      </p:sp>
    </p:spTree>
    <p:extLst>
      <p:ext uri="{BB962C8B-B14F-4D97-AF65-F5344CB8AC3E}">
        <p14:creationId xmlns:p14="http://schemas.microsoft.com/office/powerpoint/2010/main" val="42851357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r>
              <a:rPr lang="en-GB" sz="2200" dirty="0">
                <a:cs typeface="Times New Roman" panose="02020603050405020304" pitchFamily="18" charset="0"/>
              </a:rPr>
              <a:t>The Austrian code (ABGB) of 1811 also adopted the Roman solution: the consensual contract (</a:t>
            </a:r>
            <a:r>
              <a:rPr lang="en-GB" sz="2200" i="1" dirty="0" err="1">
                <a:cs typeface="Times New Roman" panose="02020603050405020304" pitchFamily="18" charset="0"/>
              </a:rPr>
              <a:t>Verpflichtungsgeschäft</a:t>
            </a:r>
            <a:r>
              <a:rPr lang="en-GB" sz="2200" dirty="0">
                <a:cs typeface="Times New Roman" panose="02020603050405020304" pitchFamily="18" charset="0"/>
              </a:rPr>
              <a:t>) creates the obligation to give the goods, i.e. to transfer property, while the performance of such obligation consists of an act which has its cause in the title (</a:t>
            </a:r>
            <a:r>
              <a:rPr lang="en-GB" sz="2200" i="1" dirty="0" err="1">
                <a:cs typeface="Times New Roman" panose="02020603050405020304" pitchFamily="18" charset="0"/>
              </a:rPr>
              <a:t>Verfügungsgeschäft</a:t>
            </a:r>
            <a:r>
              <a:rPr lang="en-GB" sz="2200" dirty="0">
                <a:cs typeface="Times New Roman" panose="02020603050405020304" pitchFamily="18" charset="0"/>
              </a:rPr>
              <a:t>). Such act of performance is a material act: for movables it is delivery; for immovables is the inscription in the register. </a:t>
            </a:r>
          </a:p>
          <a:p>
            <a:pPr marL="0" indent="0" algn="just">
              <a:buNone/>
            </a:pPr>
            <a:r>
              <a:rPr lang="en-GB" sz="2200" dirty="0">
                <a:cs typeface="Times New Roman" panose="02020603050405020304" pitchFamily="18" charset="0"/>
              </a:rPr>
              <a:t>The act of performance (</a:t>
            </a:r>
            <a:r>
              <a:rPr lang="en-GB" sz="2200" i="1" dirty="0">
                <a:cs typeface="Times New Roman" panose="02020603050405020304" pitchFamily="18" charset="0"/>
              </a:rPr>
              <a:t>modus</a:t>
            </a:r>
            <a:r>
              <a:rPr lang="en-GB" sz="2200" dirty="0">
                <a:cs typeface="Times New Roman" panose="02020603050405020304" pitchFamily="18" charset="0"/>
              </a:rPr>
              <a:t>), though, is a real, </a:t>
            </a:r>
            <a:r>
              <a:rPr lang="en-GB" sz="2200" dirty="0" err="1">
                <a:cs typeface="Times New Roman" panose="02020603050405020304" pitchFamily="18" charset="0"/>
              </a:rPr>
              <a:t>negotial</a:t>
            </a:r>
            <a:r>
              <a:rPr lang="en-GB" sz="2200" dirty="0">
                <a:cs typeface="Times New Roman" panose="02020603050405020304" pitchFamily="18" charset="0"/>
              </a:rPr>
              <a:t>, causal and </a:t>
            </a:r>
            <a:r>
              <a:rPr lang="en-GB" sz="2200" dirty="0" err="1">
                <a:cs typeface="Times New Roman" panose="02020603050405020304" pitchFamily="18" charset="0"/>
              </a:rPr>
              <a:t>solutory</a:t>
            </a:r>
            <a:r>
              <a:rPr lang="en-GB" sz="2200" dirty="0">
                <a:cs typeface="Times New Roman" panose="02020603050405020304" pitchFamily="18" charset="0"/>
              </a:rPr>
              <a:t> act like the Roman </a:t>
            </a:r>
            <a:r>
              <a:rPr lang="en-GB" sz="2200" i="1" dirty="0" err="1">
                <a:cs typeface="Times New Roman" panose="02020603050405020304" pitchFamily="18" charset="0"/>
              </a:rPr>
              <a:t>traditio</a:t>
            </a:r>
            <a:r>
              <a:rPr lang="en-GB" sz="2200" dirty="0">
                <a:cs typeface="Times New Roman" panose="02020603050405020304" pitchFamily="18" charset="0"/>
              </a:rPr>
              <a:t>.</a:t>
            </a:r>
          </a:p>
          <a:p>
            <a:pPr marL="0" indent="0" algn="just">
              <a:buNone/>
            </a:pPr>
            <a:r>
              <a:rPr lang="en-GB" sz="2200" dirty="0">
                <a:cs typeface="Times New Roman" panose="02020603050405020304" pitchFamily="18" charset="0"/>
              </a:rPr>
              <a:t>The Austrian model has been adopted by the Swiss, Dutch and Spanish models.</a:t>
            </a:r>
          </a:p>
          <a:p>
            <a:pPr marL="0" indent="0" algn="just">
              <a:buNone/>
            </a:pPr>
            <a:endParaRPr lang="en-GB" sz="2400" u="sng" dirty="0">
              <a:latin typeface="Times New Roman" panose="02020603050405020304" pitchFamily="18" charset="0"/>
              <a:cs typeface="Times New Roman" panose="02020603050405020304" pitchFamily="18" charset="0"/>
            </a:endParaRPr>
          </a:p>
          <a:p>
            <a:pPr marL="0" indent="0" algn="just">
              <a:buNone/>
            </a:pPr>
            <a:endParaRPr lang="en-GB" sz="2400" u="sng" dirty="0">
              <a:latin typeface="Times New Roman" panose="02020603050405020304" pitchFamily="18" charset="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12</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transfer of </a:t>
            </a:r>
            <a:r>
              <a:rPr lang="it-IT" sz="2400" b="1" dirty="0" err="1"/>
              <a:t>property</a:t>
            </a:r>
            <a:r>
              <a:rPr lang="it-IT" sz="2400" b="1" dirty="0"/>
              <a:t>: the </a:t>
            </a:r>
            <a:r>
              <a:rPr lang="it-IT" sz="2400" b="1" dirty="0" err="1"/>
              <a:t>Austrian</a:t>
            </a:r>
            <a:r>
              <a:rPr lang="it-IT" sz="2400" b="1" dirty="0"/>
              <a:t> model</a:t>
            </a:r>
          </a:p>
        </p:txBody>
      </p:sp>
    </p:spTree>
    <p:extLst>
      <p:ext uri="{BB962C8B-B14F-4D97-AF65-F5344CB8AC3E}">
        <p14:creationId xmlns:p14="http://schemas.microsoft.com/office/powerpoint/2010/main" val="17526456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r>
              <a:rPr lang="en-GB" sz="2000" dirty="0">
                <a:cs typeface="Times New Roman" panose="02020603050405020304" pitchFamily="18" charset="0"/>
              </a:rPr>
              <a:t>The German civil code (BGB) refused both the Austrian model (i.e. the combination between a title and  a causal modus) and the French model (i.e. the </a:t>
            </a:r>
            <a:r>
              <a:rPr lang="en-GB" sz="2000" dirty="0" err="1">
                <a:cs typeface="Times New Roman" panose="02020603050405020304" pitchFamily="18" charset="0"/>
              </a:rPr>
              <a:t>consensualistic</a:t>
            </a:r>
            <a:r>
              <a:rPr lang="en-GB" sz="2000" dirty="0">
                <a:cs typeface="Times New Roman" panose="02020603050405020304" pitchFamily="18" charset="0"/>
              </a:rPr>
              <a:t> principle).</a:t>
            </a:r>
          </a:p>
          <a:p>
            <a:pPr marL="0" indent="0" algn="just">
              <a:buNone/>
            </a:pPr>
            <a:r>
              <a:rPr lang="en-GB" sz="2000" dirty="0">
                <a:cs typeface="Times New Roman" panose="02020603050405020304" pitchFamily="18" charset="0"/>
              </a:rPr>
              <a:t>Instead, it upheld the principle according to which the modus is enough for the transfer of property (the equal and opposite solution compared to the French one). Translated into legal words, this means that </a:t>
            </a:r>
            <a:r>
              <a:rPr lang="en-GB" sz="2000">
                <a:cs typeface="Times New Roman" panose="02020603050405020304" pitchFamily="18" charset="0"/>
              </a:rPr>
              <a:t>the modus </a:t>
            </a:r>
            <a:r>
              <a:rPr lang="en-GB" sz="2000" dirty="0">
                <a:cs typeface="Times New Roman" panose="02020603050405020304" pitchFamily="18" charset="0"/>
              </a:rPr>
              <a:t>is abstract (</a:t>
            </a:r>
            <a:r>
              <a:rPr lang="en-GB" sz="2000" i="1" dirty="0" err="1">
                <a:cs typeface="Times New Roman" panose="02020603050405020304" pitchFamily="18" charset="0"/>
              </a:rPr>
              <a:t>Abstraktionsprinzip</a:t>
            </a:r>
            <a:r>
              <a:rPr lang="en-GB" sz="2000" dirty="0">
                <a:cs typeface="Times New Roman" panose="02020603050405020304" pitchFamily="18" charset="0"/>
              </a:rPr>
              <a:t>), the modus (</a:t>
            </a:r>
            <a:r>
              <a:rPr lang="en-GB" sz="2000" i="1" dirty="0" err="1">
                <a:cs typeface="Times New Roman" panose="02020603050405020304" pitchFamily="18" charset="0"/>
              </a:rPr>
              <a:t>Verfugungsgeschäft</a:t>
            </a:r>
            <a:r>
              <a:rPr lang="en-GB" sz="2000" dirty="0">
                <a:cs typeface="Times New Roman" panose="02020603050405020304" pitchFamily="18" charset="0"/>
              </a:rPr>
              <a:t>) is an effective tool for transferring property even in the absence of a prior title or when the prior title exists but is invalid.</a:t>
            </a:r>
          </a:p>
          <a:p>
            <a:pPr marL="0" indent="0" algn="just">
              <a:buNone/>
            </a:pPr>
            <a:r>
              <a:rPr lang="en-GB" sz="2000" dirty="0">
                <a:cs typeface="Times New Roman" panose="02020603050405020304" pitchFamily="18" charset="0"/>
              </a:rPr>
              <a:t>The </a:t>
            </a:r>
            <a:r>
              <a:rPr lang="en-GB" sz="2000" i="1" dirty="0" err="1">
                <a:cs typeface="Times New Roman" panose="02020603050405020304" pitchFamily="18" charset="0"/>
              </a:rPr>
              <a:t>Verfugungsgeschäft</a:t>
            </a:r>
            <a:r>
              <a:rPr lang="en-GB" sz="2000" dirty="0">
                <a:cs typeface="Times New Roman" panose="02020603050405020304" pitchFamily="18" charset="0"/>
              </a:rPr>
              <a:t> is similar to the Roman </a:t>
            </a:r>
            <a:r>
              <a:rPr lang="en-GB" sz="2000" i="1" dirty="0" err="1">
                <a:cs typeface="Times New Roman" panose="02020603050405020304" pitchFamily="18" charset="0"/>
              </a:rPr>
              <a:t>mancipatio</a:t>
            </a:r>
            <a:r>
              <a:rPr lang="en-GB" sz="2000" dirty="0">
                <a:cs typeface="Times New Roman" panose="02020603050405020304" pitchFamily="18" charset="0"/>
              </a:rPr>
              <a:t>: a real and abstract act of will (</a:t>
            </a:r>
            <a:r>
              <a:rPr lang="en-GB" sz="2000" i="1" dirty="0" err="1">
                <a:cs typeface="Times New Roman" panose="02020603050405020304" pitchFamily="18" charset="0"/>
              </a:rPr>
              <a:t>negozio</a:t>
            </a:r>
            <a:r>
              <a:rPr lang="en-GB" sz="2000" i="1" dirty="0">
                <a:cs typeface="Times New Roman" panose="02020603050405020304" pitchFamily="18" charset="0"/>
              </a:rPr>
              <a:t> </a:t>
            </a:r>
            <a:r>
              <a:rPr lang="en-GB" sz="2000" i="1" dirty="0" err="1">
                <a:cs typeface="Times New Roman" panose="02020603050405020304" pitchFamily="18" charset="0"/>
              </a:rPr>
              <a:t>giuridico</a:t>
            </a:r>
            <a:r>
              <a:rPr lang="en-GB" sz="2000" dirty="0">
                <a:cs typeface="Times New Roman" panose="02020603050405020304" pitchFamily="18" charset="0"/>
              </a:rPr>
              <a:t>) provided with translative effects.</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13</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transfer of </a:t>
            </a:r>
            <a:r>
              <a:rPr lang="it-IT" sz="2400" b="1" dirty="0" err="1"/>
              <a:t>property</a:t>
            </a:r>
            <a:r>
              <a:rPr lang="it-IT" sz="2400" b="1" dirty="0"/>
              <a:t>: the German model</a:t>
            </a:r>
          </a:p>
        </p:txBody>
      </p:sp>
    </p:spTree>
    <p:extLst>
      <p:ext uri="{BB962C8B-B14F-4D97-AF65-F5344CB8AC3E}">
        <p14:creationId xmlns:p14="http://schemas.microsoft.com/office/powerpoint/2010/main" val="367628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r>
              <a:rPr lang="en-GB" sz="2000" b="1" dirty="0">
                <a:cs typeface="Times New Roman" panose="02020603050405020304" pitchFamily="18" charset="0"/>
              </a:rPr>
              <a:t>Beware:</a:t>
            </a:r>
            <a:r>
              <a:rPr lang="en-GB" sz="2000" dirty="0">
                <a:cs typeface="Times New Roman" panose="02020603050405020304" pitchFamily="18" charset="0"/>
              </a:rPr>
              <a:t> the </a:t>
            </a:r>
            <a:r>
              <a:rPr lang="en-GB" sz="2000" i="1" dirty="0">
                <a:cs typeface="Times New Roman" panose="02020603050405020304" pitchFamily="18" charset="0"/>
              </a:rPr>
              <a:t>modus</a:t>
            </a:r>
            <a:r>
              <a:rPr lang="en-GB" sz="2000" dirty="0">
                <a:cs typeface="Times New Roman" panose="02020603050405020304" pitchFamily="18" charset="0"/>
              </a:rPr>
              <a:t> is abstract towards third parties but not towards the parties which formed the title. </a:t>
            </a:r>
          </a:p>
          <a:p>
            <a:pPr marL="0" indent="0" algn="just">
              <a:buNone/>
            </a:pPr>
            <a:r>
              <a:rPr lang="en-GB" sz="2000" dirty="0">
                <a:cs typeface="Times New Roman" panose="02020603050405020304" pitchFamily="18" charset="0"/>
              </a:rPr>
              <a:t>If the title does not exist or is invalid, the buyer has acquired property (because the modus is enough) but will bear a </a:t>
            </a:r>
            <a:r>
              <a:rPr lang="en-GB" sz="2000" dirty="0" err="1">
                <a:cs typeface="Times New Roman" panose="02020603050405020304" pitchFamily="18" charset="0"/>
              </a:rPr>
              <a:t>restitutionary</a:t>
            </a:r>
            <a:r>
              <a:rPr lang="en-GB" sz="2000" dirty="0">
                <a:cs typeface="Times New Roman" panose="02020603050405020304" pitchFamily="18" charset="0"/>
              </a:rPr>
              <a:t> obligation, i.e. the buyer cannot retain property but must return it to the seller. So, if the existence or validity of the title is not necessary to acquire property, it is nevertheless necessary to retain it.</a:t>
            </a:r>
          </a:p>
          <a:p>
            <a:pPr marL="0" indent="0" algn="just">
              <a:buNone/>
            </a:pPr>
            <a:r>
              <a:rPr lang="en-GB" sz="2000" dirty="0">
                <a:cs typeface="Times New Roman" panose="02020603050405020304" pitchFamily="18" charset="0"/>
              </a:rPr>
              <a:t>If the buyer has already sold the goods to a third party, though, this latter will be entitled to retain the property by virtue of the principle of abstraction. The buyer’s obligation to give the property back to the seller will be converted into a monetary obligation: he will have to pay the value of the property.</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14</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transfer of </a:t>
            </a:r>
            <a:r>
              <a:rPr lang="it-IT" sz="2400" b="1" dirty="0" err="1"/>
              <a:t>property</a:t>
            </a:r>
            <a:r>
              <a:rPr lang="it-IT" sz="2400" b="1" dirty="0"/>
              <a:t>: the German model</a:t>
            </a:r>
          </a:p>
        </p:txBody>
      </p:sp>
    </p:spTree>
    <p:extLst>
      <p:ext uri="{BB962C8B-B14F-4D97-AF65-F5344CB8AC3E}">
        <p14:creationId xmlns:p14="http://schemas.microsoft.com/office/powerpoint/2010/main" val="10762343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r>
              <a:rPr lang="en-GB" sz="2000" b="1" dirty="0">
                <a:cs typeface="Times New Roman" panose="02020603050405020304" pitchFamily="18" charset="0"/>
              </a:rPr>
              <a:t>Further remarks: </a:t>
            </a:r>
            <a:r>
              <a:rPr lang="en-GB" sz="2000" dirty="0">
                <a:cs typeface="Times New Roman" panose="02020603050405020304" pitchFamily="18" charset="0"/>
              </a:rPr>
              <a:t>mitigations of the abstraction principle</a:t>
            </a:r>
          </a:p>
          <a:p>
            <a:pPr marL="0" indent="0" algn="just">
              <a:buNone/>
            </a:pPr>
            <a:r>
              <a:rPr lang="en-GB" sz="2000" dirty="0">
                <a:cs typeface="Times New Roman" panose="02020603050405020304" pitchFamily="18" charset="0"/>
              </a:rPr>
              <a:t>In the sales of movables normally the separation of </a:t>
            </a:r>
            <a:r>
              <a:rPr lang="en-GB" sz="2000" i="1" dirty="0">
                <a:cs typeface="Times New Roman" panose="02020603050405020304" pitchFamily="18" charset="0"/>
              </a:rPr>
              <a:t>titulus</a:t>
            </a:r>
            <a:r>
              <a:rPr lang="en-GB" sz="2000" dirty="0">
                <a:cs typeface="Times New Roman" panose="02020603050405020304" pitchFamily="18" charset="0"/>
              </a:rPr>
              <a:t> and </a:t>
            </a:r>
            <a:r>
              <a:rPr lang="en-GB" sz="2000" i="1" dirty="0">
                <a:cs typeface="Times New Roman" panose="02020603050405020304" pitchFamily="18" charset="0"/>
              </a:rPr>
              <a:t>modus</a:t>
            </a:r>
            <a:r>
              <a:rPr lang="en-GB" sz="2000" dirty="0">
                <a:cs typeface="Times New Roman" panose="02020603050405020304" pitchFamily="18" charset="0"/>
              </a:rPr>
              <a:t> is not apparent, as the two acts are performed in the same time (agreement and delivery of the goods).</a:t>
            </a:r>
          </a:p>
          <a:p>
            <a:pPr marL="0" indent="0" algn="just">
              <a:buNone/>
            </a:pPr>
            <a:r>
              <a:rPr lang="en-GB" sz="2000" dirty="0">
                <a:cs typeface="Times New Roman" panose="02020603050405020304" pitchFamily="18" charset="0"/>
              </a:rPr>
              <a:t>In case the seller was not the owner of the goods, there is a provision in the BGB protecting the right of property of third parties having acquired property from the buyer in good faith.</a:t>
            </a:r>
          </a:p>
          <a:p>
            <a:pPr marL="0" indent="0" algn="just">
              <a:buNone/>
            </a:pPr>
            <a:r>
              <a:rPr lang="en-GB" sz="2000" dirty="0">
                <a:cs typeface="Times New Roman" panose="02020603050405020304" pitchFamily="18" charset="0"/>
              </a:rPr>
              <a:t>In the sales of immovables it is the notary who drafts the modus and he must ascertain the existence of the title, but this only to ascertain that the seller was the owner (thus to avoid </a:t>
            </a:r>
            <a:r>
              <a:rPr lang="en-GB" sz="2000" dirty="0" err="1">
                <a:cs typeface="Times New Roman" panose="02020603050405020304" pitchFamily="18" charset="0"/>
              </a:rPr>
              <a:t>restitutionary</a:t>
            </a:r>
            <a:r>
              <a:rPr lang="en-GB" sz="2000" dirty="0">
                <a:cs typeface="Times New Roman" panose="02020603050405020304" pitchFamily="18" charset="0"/>
              </a:rPr>
              <a:t> obligations). Such ascertainment is not extended to the validity of the title.</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15</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transfer of </a:t>
            </a:r>
            <a:r>
              <a:rPr lang="it-IT" sz="2400" b="1" dirty="0" err="1"/>
              <a:t>property</a:t>
            </a:r>
            <a:r>
              <a:rPr lang="it-IT" sz="2400" b="1" dirty="0"/>
              <a:t>: the German model</a:t>
            </a:r>
          </a:p>
        </p:txBody>
      </p:sp>
    </p:spTree>
    <p:extLst>
      <p:ext uri="{BB962C8B-B14F-4D97-AF65-F5344CB8AC3E}">
        <p14:creationId xmlns:p14="http://schemas.microsoft.com/office/powerpoint/2010/main" val="15301842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r>
              <a:rPr lang="en-GB" sz="2000" dirty="0">
                <a:cs typeface="Times New Roman" panose="02020603050405020304" pitchFamily="18" charset="0"/>
              </a:rPr>
              <a:t>The English real property or property in land comes from the Medieval Norman feudal model. The pillar is the principle according to which the land (and all that is attached to it) belongs to the king exclusively and absolutely (ownership). Consequently, the rights of enjoyment of individuals on the land are just the product of a royal grant (tenure).</a:t>
            </a:r>
          </a:p>
          <a:p>
            <a:pPr algn="just"/>
            <a:r>
              <a:rPr lang="en-GB" sz="2000" b="1" dirty="0">
                <a:cs typeface="Times New Roman" panose="02020603050405020304" pitchFamily="18" charset="0"/>
              </a:rPr>
              <a:t>Free tenure or freehold:</a:t>
            </a:r>
            <a:r>
              <a:rPr lang="en-GB" sz="2000" dirty="0">
                <a:cs typeface="Times New Roman" panose="02020603050405020304" pitchFamily="18" charset="0"/>
              </a:rPr>
              <a:t> it was the tenure granted by the king to a nobleman</a:t>
            </a:r>
          </a:p>
          <a:p>
            <a:pPr algn="just"/>
            <a:r>
              <a:rPr lang="en-GB" sz="2000" b="1" dirty="0">
                <a:cs typeface="Times New Roman" panose="02020603050405020304" pitchFamily="18" charset="0"/>
              </a:rPr>
              <a:t>Unfree tenure: </a:t>
            </a:r>
            <a:r>
              <a:rPr lang="en-GB" sz="2000" dirty="0">
                <a:cs typeface="Times New Roman" panose="02020603050405020304" pitchFamily="18" charset="0"/>
              </a:rPr>
              <a:t>it was the tenure granted by a landlord to a vassal who was under a condition of servitude. It was the case for peasants, who were obliged to cultivate the lands belonging to the lord of the manor and could receive from him in exchange a piece of land for their own profit.</a:t>
            </a:r>
          </a:p>
          <a:p>
            <a:pPr marL="0" indent="0" algn="just">
              <a:buNone/>
            </a:pPr>
            <a:endParaRPr lang="en-GB" sz="2000" dirty="0">
              <a:cs typeface="Times New Roman" panose="02020603050405020304" pitchFamily="18" charset="0"/>
            </a:endParaRPr>
          </a:p>
          <a:p>
            <a:pPr marL="0" indent="0" algn="just">
              <a:buNone/>
            </a:pPr>
            <a:endParaRPr lang="en-GB" sz="2000" dirty="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16</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err="1"/>
              <a:t>Property</a:t>
            </a:r>
            <a:r>
              <a:rPr lang="it-IT" sz="2400" b="1" dirty="0"/>
              <a:t> in common </a:t>
            </a:r>
            <a:r>
              <a:rPr lang="it-IT" sz="2400" b="1" dirty="0" err="1"/>
              <a:t>law</a:t>
            </a:r>
            <a:r>
              <a:rPr lang="it-IT" sz="2400" b="1" dirty="0"/>
              <a:t>: the English model</a:t>
            </a:r>
          </a:p>
        </p:txBody>
      </p:sp>
    </p:spTree>
    <p:extLst>
      <p:ext uri="{BB962C8B-B14F-4D97-AF65-F5344CB8AC3E}">
        <p14:creationId xmlns:p14="http://schemas.microsoft.com/office/powerpoint/2010/main" val="41049391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endParaRPr lang="en-GB" sz="2000" dirty="0">
              <a:cs typeface="Times New Roman" panose="02020603050405020304" pitchFamily="18" charset="0"/>
            </a:endParaRPr>
          </a:p>
          <a:p>
            <a:pPr marL="0" indent="0" algn="just">
              <a:buNone/>
            </a:pPr>
            <a:r>
              <a:rPr lang="en-GB" sz="2000" dirty="0">
                <a:cs typeface="Times New Roman" panose="02020603050405020304" pitchFamily="18" charset="0"/>
              </a:rPr>
              <a:t>The fundamental element of the tenure was and is the duration and the content of the faculties and rights of enjoyment granted to the tenant. Such duration, which could vary but is normally indefinite, is named estate. </a:t>
            </a:r>
          </a:p>
          <a:p>
            <a:pPr marL="0" indent="0" algn="just">
              <a:buNone/>
            </a:pPr>
            <a:endParaRPr lang="en-GB" sz="2000" dirty="0">
              <a:cs typeface="Times New Roman" panose="02020603050405020304" pitchFamily="18" charset="0"/>
            </a:endParaRPr>
          </a:p>
          <a:p>
            <a:pPr marL="0" indent="0" algn="just">
              <a:buNone/>
            </a:pPr>
            <a:r>
              <a:rPr lang="en-GB" sz="2000" dirty="0">
                <a:cs typeface="Times New Roman" panose="02020603050405020304" pitchFamily="18" charset="0"/>
              </a:rPr>
              <a:t>Also nowadays the regime of real estate revolves around a plurality of estates with different contents and durations and on the conception that the possession of goods does not imply absolute legal rights, but rather relative legal situations.</a:t>
            </a:r>
          </a:p>
          <a:p>
            <a:pPr marL="0" indent="0" algn="just">
              <a:buNone/>
            </a:pPr>
            <a:endParaRPr lang="en-GB" sz="2000" dirty="0">
              <a:cs typeface="Times New Roman" panose="02020603050405020304" pitchFamily="18" charset="0"/>
            </a:endParaRPr>
          </a:p>
          <a:p>
            <a:pPr marL="0" indent="0" algn="just">
              <a:buNone/>
            </a:pPr>
            <a:endParaRPr lang="en-GB" sz="2000" dirty="0">
              <a:cs typeface="Times New Roman" panose="02020603050405020304" pitchFamily="18" charset="0"/>
            </a:endParaRPr>
          </a:p>
          <a:p>
            <a:pPr marL="0" indent="0" algn="just">
              <a:buNone/>
            </a:pPr>
            <a:endParaRPr lang="en-GB" sz="2000" dirty="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17</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err="1"/>
              <a:t>Property</a:t>
            </a:r>
            <a:r>
              <a:rPr lang="it-IT" sz="2400" b="1" dirty="0"/>
              <a:t> in common </a:t>
            </a:r>
            <a:r>
              <a:rPr lang="it-IT" sz="2400" b="1" dirty="0" err="1"/>
              <a:t>law</a:t>
            </a:r>
            <a:r>
              <a:rPr lang="it-IT" sz="2400" b="1" dirty="0"/>
              <a:t>: the English model</a:t>
            </a:r>
          </a:p>
        </p:txBody>
      </p:sp>
    </p:spTree>
    <p:extLst>
      <p:ext uri="{BB962C8B-B14F-4D97-AF65-F5344CB8AC3E}">
        <p14:creationId xmlns:p14="http://schemas.microsoft.com/office/powerpoint/2010/main" val="26880585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r>
              <a:rPr lang="en-GB" sz="2200" dirty="0">
                <a:cs typeface="Times New Roman" panose="02020603050405020304" pitchFamily="18" charset="0"/>
              </a:rPr>
              <a:t>Movables (chattels) and immovables (real estates) follow different regimes:</a:t>
            </a:r>
          </a:p>
          <a:p>
            <a:pPr marL="0" indent="0" algn="just">
              <a:buNone/>
            </a:pPr>
            <a:endParaRPr lang="en-GB" sz="2200" dirty="0">
              <a:cs typeface="Times New Roman" panose="02020603050405020304" pitchFamily="18" charset="0"/>
            </a:endParaRPr>
          </a:p>
          <a:p>
            <a:pPr algn="just"/>
            <a:r>
              <a:rPr lang="en-GB" sz="2200" dirty="0">
                <a:cs typeface="Times New Roman" panose="02020603050405020304" pitchFamily="18" charset="0"/>
              </a:rPr>
              <a:t>the transfer of property on movables follows, at least from an applicative viewpoint, the </a:t>
            </a:r>
            <a:r>
              <a:rPr lang="en-GB" sz="2200" dirty="0" err="1">
                <a:cs typeface="Times New Roman" panose="02020603050405020304" pitchFamily="18" charset="0"/>
              </a:rPr>
              <a:t>consensualistic</a:t>
            </a:r>
            <a:r>
              <a:rPr lang="en-GB" sz="2200" dirty="0">
                <a:cs typeface="Times New Roman" panose="02020603050405020304" pitchFamily="18" charset="0"/>
              </a:rPr>
              <a:t> model;</a:t>
            </a:r>
          </a:p>
          <a:p>
            <a:pPr algn="just"/>
            <a:endParaRPr lang="en-GB" sz="2200" dirty="0">
              <a:cs typeface="Times New Roman" panose="02020603050405020304" pitchFamily="18" charset="0"/>
            </a:endParaRPr>
          </a:p>
          <a:p>
            <a:pPr algn="just"/>
            <a:r>
              <a:rPr lang="en-GB" sz="2200" dirty="0">
                <a:cs typeface="Times New Roman" panose="02020603050405020304" pitchFamily="18" charset="0"/>
              </a:rPr>
              <a:t>the transfer of property on immovables, at least at law, consists of two steps: the conclusion of a contract of sale (or other), which obliges to a further translative act; and the conclusion of a deed (i.e. solemn act) called conveyance in favour of the buyer.</a:t>
            </a:r>
          </a:p>
          <a:p>
            <a:pPr marL="0" indent="0" algn="just">
              <a:buNone/>
            </a:pPr>
            <a:endParaRPr lang="en-GB" sz="2000" dirty="0">
              <a:cs typeface="Times New Roman" panose="02020603050405020304" pitchFamily="18" charset="0"/>
            </a:endParaRPr>
          </a:p>
          <a:p>
            <a:pPr marL="0" indent="0" algn="just">
              <a:buNone/>
            </a:pPr>
            <a:endParaRPr lang="en-GB" sz="2000" dirty="0">
              <a:cs typeface="Times New Roman" panose="02020603050405020304" pitchFamily="18" charset="0"/>
            </a:endParaRPr>
          </a:p>
          <a:p>
            <a:pPr marL="0" indent="0" algn="just">
              <a:buNone/>
            </a:pPr>
            <a:endParaRPr lang="en-GB" sz="2000" dirty="0">
              <a:cs typeface="Times New Roman" panose="02020603050405020304" pitchFamily="18" charset="0"/>
            </a:endParaRPr>
          </a:p>
          <a:p>
            <a:pPr marL="0" indent="0" algn="just">
              <a:buNone/>
            </a:pPr>
            <a:endParaRPr lang="en-GB" sz="2000" dirty="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18</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transfer of </a:t>
            </a:r>
            <a:r>
              <a:rPr lang="it-IT" sz="2400" b="1" dirty="0" err="1"/>
              <a:t>property</a:t>
            </a:r>
            <a:r>
              <a:rPr lang="it-IT" sz="2400" b="1" dirty="0"/>
              <a:t> in the English model</a:t>
            </a:r>
          </a:p>
        </p:txBody>
      </p:sp>
    </p:spTree>
    <p:extLst>
      <p:ext uri="{BB962C8B-B14F-4D97-AF65-F5344CB8AC3E}">
        <p14:creationId xmlns:p14="http://schemas.microsoft.com/office/powerpoint/2010/main" val="4258707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endParaRPr lang="en-GB" sz="2300" dirty="0">
              <a:cs typeface="Times New Roman" panose="02020603050405020304" pitchFamily="18" charset="0"/>
            </a:endParaRPr>
          </a:p>
          <a:p>
            <a:pPr marL="0" indent="0" algn="just">
              <a:buNone/>
            </a:pPr>
            <a:r>
              <a:rPr lang="en-GB" sz="2300" dirty="0">
                <a:cs typeface="Times New Roman" panose="02020603050405020304" pitchFamily="18" charset="0"/>
              </a:rPr>
              <a:t>It may seem that the English regime for the transfer of immovables follows the separation </a:t>
            </a:r>
            <a:r>
              <a:rPr lang="en-GB" sz="2300" i="1" dirty="0">
                <a:cs typeface="Times New Roman" panose="02020603050405020304" pitchFamily="18" charset="0"/>
              </a:rPr>
              <a:t>titulus</a:t>
            </a:r>
            <a:r>
              <a:rPr lang="en-GB" sz="2300" dirty="0">
                <a:cs typeface="Times New Roman" panose="02020603050405020304" pitchFamily="18" charset="0"/>
              </a:rPr>
              <a:t> and </a:t>
            </a:r>
            <a:r>
              <a:rPr lang="en-GB" sz="2300" i="1" dirty="0">
                <a:cs typeface="Times New Roman" panose="02020603050405020304" pitchFamily="18" charset="0"/>
              </a:rPr>
              <a:t>modus</a:t>
            </a:r>
            <a:r>
              <a:rPr lang="en-GB" sz="2300" dirty="0">
                <a:cs typeface="Times New Roman" panose="02020603050405020304" pitchFamily="18" charset="0"/>
              </a:rPr>
              <a:t>. What needs to be ascertained is whether this is only apparent because the modus is abstract like in the German model) or if it is real because the modus is causal like in the Austrian model.</a:t>
            </a:r>
          </a:p>
          <a:p>
            <a:pPr marL="0" indent="0" algn="just">
              <a:buNone/>
            </a:pPr>
            <a:endParaRPr lang="en-GB" sz="2300" dirty="0">
              <a:cs typeface="Times New Roman" panose="02020603050405020304" pitchFamily="18" charset="0"/>
            </a:endParaRPr>
          </a:p>
          <a:p>
            <a:pPr marL="0" indent="0" algn="just">
              <a:buNone/>
            </a:pPr>
            <a:r>
              <a:rPr lang="en-GB" sz="2300" dirty="0">
                <a:cs typeface="Times New Roman" panose="02020603050405020304" pitchFamily="18" charset="0"/>
              </a:rPr>
              <a:t>But, before, we should add that, following the Land registration act of 1925, a third step is required for immovables, i.e. the registration of the deed. It is a constitutive publicity.</a:t>
            </a:r>
          </a:p>
          <a:p>
            <a:pPr marL="0" indent="0" algn="just">
              <a:buNone/>
            </a:pPr>
            <a:endParaRPr lang="en-GB" sz="2000" dirty="0">
              <a:cs typeface="Times New Roman" panose="02020603050405020304" pitchFamily="18" charset="0"/>
            </a:endParaRPr>
          </a:p>
          <a:p>
            <a:pPr marL="0" indent="0" algn="just">
              <a:buNone/>
            </a:pPr>
            <a:endParaRPr lang="en-GB" sz="2000" dirty="0">
              <a:cs typeface="Times New Roman" panose="02020603050405020304" pitchFamily="18" charset="0"/>
            </a:endParaRPr>
          </a:p>
          <a:p>
            <a:pPr marL="0" indent="0" algn="just">
              <a:buNone/>
            </a:pPr>
            <a:endParaRPr lang="en-GB" sz="2000" dirty="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19</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transfer of </a:t>
            </a:r>
            <a:r>
              <a:rPr lang="it-IT" sz="2400" b="1" dirty="0" err="1"/>
              <a:t>property</a:t>
            </a:r>
            <a:r>
              <a:rPr lang="it-IT" sz="2400" b="1" dirty="0"/>
              <a:t> in the English model</a:t>
            </a:r>
          </a:p>
        </p:txBody>
      </p:sp>
    </p:spTree>
    <p:extLst>
      <p:ext uri="{BB962C8B-B14F-4D97-AF65-F5344CB8AC3E}">
        <p14:creationId xmlns:p14="http://schemas.microsoft.com/office/powerpoint/2010/main" val="3437290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Comparative </a:t>
            </a:r>
            <a:r>
              <a:rPr lang="it-IT" dirty="0" err="1"/>
              <a:t>property</a:t>
            </a:r>
            <a:r>
              <a:rPr lang="it-IT" dirty="0"/>
              <a:t> </a:t>
            </a:r>
            <a:r>
              <a:rPr lang="it-IT" dirty="0" err="1"/>
              <a:t>law</a:t>
            </a:r>
            <a:endParaRPr lang="it-IT" dirty="0"/>
          </a:p>
        </p:txBody>
      </p:sp>
      <p:sp>
        <p:nvSpPr>
          <p:cNvPr id="3" name="Segnaposto testo 2"/>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5534971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r>
              <a:rPr lang="en-GB" sz="2200" dirty="0">
                <a:cs typeface="Times New Roman" panose="02020603050405020304" pitchFamily="18" charset="0"/>
              </a:rPr>
              <a:t>At law, they apply the merger doctrine: the contract of sale only creates the the obligation to transfer property through an act of conveyance; it is after this deed and its registration that the real estate is transferred and the buyer becomes the owner (owner at law).</a:t>
            </a:r>
          </a:p>
          <a:p>
            <a:pPr marL="0" indent="0" algn="just">
              <a:buNone/>
            </a:pPr>
            <a:endParaRPr lang="en-GB" sz="2200" dirty="0">
              <a:cs typeface="Times New Roman" panose="02020603050405020304" pitchFamily="18" charset="0"/>
            </a:endParaRPr>
          </a:p>
          <a:p>
            <a:pPr marL="0" indent="0" algn="just">
              <a:buNone/>
            </a:pPr>
            <a:r>
              <a:rPr lang="en-GB" sz="2200" dirty="0">
                <a:cs typeface="Times New Roman" panose="02020603050405020304" pitchFamily="18" charset="0"/>
              </a:rPr>
              <a:t>At equity, they apply the doctrine of conversion: the title does not yet transfer property (the real estate) to the buyer but it transfers an equitable interest to him. Thus, he becomes owner at equity and he can benefit from a certain protection of his position.</a:t>
            </a:r>
          </a:p>
          <a:p>
            <a:pPr marL="0" indent="0" algn="just">
              <a:buNone/>
            </a:pPr>
            <a:endParaRPr lang="en-GB" sz="2000" dirty="0">
              <a:cs typeface="Times New Roman" panose="02020603050405020304" pitchFamily="18" charset="0"/>
            </a:endParaRPr>
          </a:p>
          <a:p>
            <a:pPr marL="0" indent="0" algn="just">
              <a:buNone/>
            </a:pPr>
            <a:endParaRPr lang="en-GB" sz="2000" dirty="0">
              <a:cs typeface="Times New Roman" panose="02020603050405020304" pitchFamily="18" charset="0"/>
            </a:endParaRPr>
          </a:p>
          <a:p>
            <a:pPr marL="0" indent="0" algn="just">
              <a:buNone/>
            </a:pPr>
            <a:endParaRPr lang="en-GB" sz="2000" dirty="0">
              <a:cs typeface="Times New Roman" panose="02020603050405020304" pitchFamily="18" charset="0"/>
            </a:endParaRPr>
          </a:p>
          <a:p>
            <a:pPr marL="0" indent="0" algn="just">
              <a:buNone/>
            </a:pPr>
            <a:endParaRPr lang="en-GB" sz="2000" dirty="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20</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transfer of </a:t>
            </a:r>
            <a:r>
              <a:rPr lang="it-IT" sz="2400" b="1" dirty="0" err="1"/>
              <a:t>property</a:t>
            </a:r>
            <a:r>
              <a:rPr lang="it-IT" sz="2400" b="1" dirty="0"/>
              <a:t> in the English model</a:t>
            </a:r>
          </a:p>
        </p:txBody>
      </p:sp>
    </p:spTree>
    <p:extLst>
      <p:ext uri="{BB962C8B-B14F-4D97-AF65-F5344CB8AC3E}">
        <p14:creationId xmlns:p14="http://schemas.microsoft.com/office/powerpoint/2010/main" val="30622078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endParaRPr lang="en-GB" sz="2000" dirty="0">
              <a:cs typeface="Times New Roman" panose="02020603050405020304" pitchFamily="18" charset="0"/>
            </a:endParaRPr>
          </a:p>
          <a:p>
            <a:pPr marL="0" indent="0" algn="just">
              <a:buNone/>
            </a:pPr>
            <a:r>
              <a:rPr lang="en-GB" sz="2600" dirty="0">
                <a:cs typeface="Times New Roman" panose="02020603050405020304" pitchFamily="18" charset="0"/>
              </a:rPr>
              <a:t>Such separation between equitable property and legal property results in a constructive trust: </a:t>
            </a:r>
          </a:p>
          <a:p>
            <a:pPr marL="0" indent="0" algn="just">
              <a:buNone/>
            </a:pPr>
            <a:endParaRPr lang="en-GB" sz="2600" dirty="0">
              <a:cs typeface="Times New Roman" panose="02020603050405020304" pitchFamily="18" charset="0"/>
            </a:endParaRPr>
          </a:p>
          <a:p>
            <a:pPr algn="just"/>
            <a:r>
              <a:rPr lang="en-GB" sz="2600" dirty="0">
                <a:cs typeface="Times New Roman" panose="02020603050405020304" pitchFamily="18" charset="0"/>
              </a:rPr>
              <a:t>the seller who has concluded the sale but has not yet concluded the deed and therefore still detains the legal title is considered to be a trustee to the benefit of the buyer, who, in this moment, has an equitable interest.</a:t>
            </a:r>
          </a:p>
          <a:p>
            <a:pPr marL="0" indent="0" algn="just">
              <a:buNone/>
            </a:pPr>
            <a:endParaRPr lang="en-GB" sz="2000" dirty="0">
              <a:cs typeface="Times New Roman" panose="02020603050405020304" pitchFamily="18" charset="0"/>
            </a:endParaRPr>
          </a:p>
          <a:p>
            <a:pPr marL="0" indent="0" algn="just">
              <a:buNone/>
            </a:pPr>
            <a:endParaRPr lang="en-GB" sz="2000" dirty="0">
              <a:cs typeface="Times New Roman" panose="02020603050405020304" pitchFamily="18" charset="0"/>
            </a:endParaRPr>
          </a:p>
          <a:p>
            <a:pPr marL="0" indent="0" algn="just">
              <a:buNone/>
            </a:pPr>
            <a:endParaRPr lang="en-GB" sz="2000" dirty="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21</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transfer of </a:t>
            </a:r>
            <a:r>
              <a:rPr lang="it-IT" sz="2400" b="1" dirty="0" err="1"/>
              <a:t>property</a:t>
            </a:r>
            <a:r>
              <a:rPr lang="it-IT" sz="2400" b="1" dirty="0"/>
              <a:t> in the English model</a:t>
            </a:r>
          </a:p>
        </p:txBody>
      </p:sp>
    </p:spTree>
    <p:extLst>
      <p:ext uri="{BB962C8B-B14F-4D97-AF65-F5344CB8AC3E}">
        <p14:creationId xmlns:p14="http://schemas.microsoft.com/office/powerpoint/2010/main" val="23148335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endParaRPr lang="en-GB" sz="2000" dirty="0">
              <a:cs typeface="Times New Roman" panose="02020603050405020304" pitchFamily="18" charset="0"/>
            </a:endParaRPr>
          </a:p>
          <a:p>
            <a:pPr marL="0" indent="0" algn="just">
              <a:buNone/>
            </a:pPr>
            <a:r>
              <a:rPr lang="en-GB" sz="2400" dirty="0">
                <a:cs typeface="Times New Roman" panose="02020603050405020304" pitchFamily="18" charset="0"/>
              </a:rPr>
              <a:t>As a matter of principle, means of production must belong to the State (socialist State ownership). Their management is committed to State enterprises provided with legal personality and established for that specific purpose.</a:t>
            </a:r>
          </a:p>
          <a:p>
            <a:pPr marL="0" indent="0" algn="just">
              <a:buNone/>
            </a:pPr>
            <a:endParaRPr lang="en-GB" sz="2400" dirty="0">
              <a:cs typeface="Times New Roman" panose="02020603050405020304" pitchFamily="18" charset="0"/>
            </a:endParaRPr>
          </a:p>
          <a:p>
            <a:pPr marL="0" indent="0" algn="just">
              <a:buNone/>
            </a:pPr>
            <a:r>
              <a:rPr lang="en-GB" sz="2400" dirty="0">
                <a:cs typeface="Times New Roman" panose="02020603050405020304" pitchFamily="18" charset="0"/>
              </a:rPr>
              <a:t>The main exception are agricultural means, the permanent and free use of which has been granted to cooperatives of peasants (socialist cooperative ownership).</a:t>
            </a:r>
          </a:p>
          <a:p>
            <a:pPr marL="0" indent="0" algn="just">
              <a:buNone/>
            </a:pPr>
            <a:endParaRPr lang="en-GB" sz="2000" dirty="0">
              <a:cs typeface="Times New Roman" panose="02020603050405020304" pitchFamily="18" charset="0"/>
            </a:endParaRPr>
          </a:p>
          <a:p>
            <a:pPr marL="0" indent="0" algn="just">
              <a:buNone/>
            </a:pPr>
            <a:endParaRPr lang="en-GB" sz="2000" dirty="0">
              <a:cs typeface="Times New Roman" panose="02020603050405020304" pitchFamily="18" charset="0"/>
            </a:endParaRPr>
          </a:p>
          <a:p>
            <a:pPr marL="0" indent="0" algn="just">
              <a:buNone/>
            </a:pPr>
            <a:endParaRPr lang="en-GB" sz="2000" dirty="0">
              <a:cs typeface="Times New Roman" panose="02020603050405020304" pitchFamily="18" charset="0"/>
            </a:endParaRPr>
          </a:p>
          <a:p>
            <a:pPr marL="0" indent="0" algn="just">
              <a:buNone/>
            </a:pPr>
            <a:endParaRPr lang="en-GB" sz="2000" dirty="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22</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concept of </a:t>
            </a:r>
            <a:r>
              <a:rPr lang="it-IT" sz="2400" b="1" dirty="0" err="1"/>
              <a:t>property</a:t>
            </a:r>
            <a:r>
              <a:rPr lang="it-IT" sz="2400" b="1" dirty="0"/>
              <a:t> in the </a:t>
            </a:r>
            <a:r>
              <a:rPr lang="it-IT" sz="2400" b="1" dirty="0" err="1"/>
              <a:t>socialist</a:t>
            </a:r>
            <a:r>
              <a:rPr lang="it-IT" sz="2400" b="1" dirty="0"/>
              <a:t> model</a:t>
            </a:r>
          </a:p>
        </p:txBody>
      </p:sp>
    </p:spTree>
    <p:extLst>
      <p:ext uri="{BB962C8B-B14F-4D97-AF65-F5344CB8AC3E}">
        <p14:creationId xmlns:p14="http://schemas.microsoft.com/office/powerpoint/2010/main" val="10202504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endParaRPr lang="en-GB" sz="2000" dirty="0">
              <a:cs typeface="Times New Roman" panose="02020603050405020304" pitchFamily="18" charset="0"/>
            </a:endParaRPr>
          </a:p>
          <a:p>
            <a:pPr marL="0" indent="0" algn="just">
              <a:buNone/>
            </a:pPr>
            <a:r>
              <a:rPr lang="en-GB" sz="2400" dirty="0">
                <a:cs typeface="Times New Roman" panose="02020603050405020304" pitchFamily="18" charset="0"/>
              </a:rPr>
              <a:t>The goods produced by socialist cooperatives were individual property of the peasants.</a:t>
            </a:r>
          </a:p>
          <a:p>
            <a:pPr marL="0" indent="0" algn="just">
              <a:buNone/>
            </a:pPr>
            <a:endParaRPr lang="en-GB" sz="2400" dirty="0">
              <a:cs typeface="Times New Roman" panose="02020603050405020304" pitchFamily="18" charset="0"/>
            </a:endParaRPr>
          </a:p>
          <a:p>
            <a:pPr marL="0" indent="0" algn="just">
              <a:buNone/>
            </a:pPr>
            <a:r>
              <a:rPr lang="en-GB" sz="2400" dirty="0">
                <a:cs typeface="Times New Roman" panose="02020603050405020304" pitchFamily="18" charset="0"/>
              </a:rPr>
              <a:t>Houses could be the object of individual property, but the widespread trend was that even the house was State property and the inhabitants were just tenants. Multi-families tenancies were also encouraged as it was a widespread belief that individual families segregate persons from the rest of society.</a:t>
            </a:r>
          </a:p>
          <a:p>
            <a:pPr marL="0" indent="0" algn="just">
              <a:buNone/>
            </a:pPr>
            <a:endParaRPr lang="en-GB" sz="2000" dirty="0">
              <a:cs typeface="Times New Roman" panose="02020603050405020304" pitchFamily="18" charset="0"/>
            </a:endParaRPr>
          </a:p>
          <a:p>
            <a:pPr marL="0" indent="0" algn="just">
              <a:buNone/>
            </a:pPr>
            <a:endParaRPr lang="en-GB" sz="2000" dirty="0">
              <a:cs typeface="Times New Roman" panose="02020603050405020304" pitchFamily="18" charset="0"/>
            </a:endParaRPr>
          </a:p>
          <a:p>
            <a:pPr marL="0" indent="0" algn="just">
              <a:buNone/>
            </a:pPr>
            <a:endParaRPr lang="en-GB" sz="2000" dirty="0">
              <a:cs typeface="Times New Roman" panose="02020603050405020304" pitchFamily="18" charset="0"/>
            </a:endParaRPr>
          </a:p>
          <a:p>
            <a:pPr marL="0" indent="0" algn="just">
              <a:buNone/>
            </a:pPr>
            <a:endParaRPr lang="en-GB" sz="2000" dirty="0">
              <a:cs typeface="Times New Roman" panose="02020603050405020304" pitchFamily="18" charset="0"/>
            </a:endParaRPr>
          </a:p>
          <a:p>
            <a:pPr marL="0" indent="0" algn="just">
              <a:buNone/>
            </a:pPr>
            <a:endParaRPr lang="en-GB" sz="2000" dirty="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23</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concept of </a:t>
            </a:r>
            <a:r>
              <a:rPr lang="it-IT" sz="2400" b="1" dirty="0" err="1"/>
              <a:t>property</a:t>
            </a:r>
            <a:r>
              <a:rPr lang="it-IT" sz="2400" b="1" dirty="0"/>
              <a:t> in the </a:t>
            </a:r>
            <a:r>
              <a:rPr lang="it-IT" sz="2400" b="1" dirty="0" err="1"/>
              <a:t>socialist</a:t>
            </a:r>
            <a:r>
              <a:rPr lang="it-IT" sz="2400" b="1" dirty="0"/>
              <a:t> model</a:t>
            </a:r>
          </a:p>
        </p:txBody>
      </p:sp>
    </p:spTree>
    <p:extLst>
      <p:ext uri="{BB962C8B-B14F-4D97-AF65-F5344CB8AC3E}">
        <p14:creationId xmlns:p14="http://schemas.microsoft.com/office/powerpoint/2010/main" val="23427862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Prof.ssa</a:t>
            </a:r>
            <a:br>
              <a:rPr lang="it-IT" dirty="0"/>
            </a:br>
            <a:r>
              <a:rPr lang="it-IT" dirty="0"/>
              <a:t>Letizia</a:t>
            </a:r>
            <a:br>
              <a:rPr lang="it-IT" dirty="0"/>
            </a:br>
            <a:r>
              <a:rPr lang="it-IT" dirty="0"/>
              <a:t>Coppo</a:t>
            </a:r>
          </a:p>
        </p:txBody>
      </p:sp>
      <p:sp>
        <p:nvSpPr>
          <p:cNvPr id="3" name="Sottotitolo 2"/>
          <p:cNvSpPr>
            <a:spLocks noGrp="1"/>
          </p:cNvSpPr>
          <p:nvPr>
            <p:ph type="subTitle" idx="1"/>
          </p:nvPr>
        </p:nvSpPr>
        <p:spPr>
          <a:xfrm>
            <a:off x="336884" y="3591396"/>
            <a:ext cx="7471612" cy="1737196"/>
          </a:xfrm>
        </p:spPr>
        <p:txBody>
          <a:bodyPr/>
          <a:lstStyle/>
          <a:p>
            <a:r>
              <a:rPr lang="it-IT" dirty="0"/>
              <a:t>Email: </a:t>
            </a:r>
            <a:r>
              <a:rPr lang="it-IT" dirty="0">
                <a:hlinkClick r:id="rId2"/>
              </a:rPr>
              <a:t>l.coppo1@lumsa.it</a:t>
            </a:r>
            <a:endParaRPr lang="it-IT" dirty="0"/>
          </a:p>
          <a:p>
            <a:r>
              <a:rPr lang="it-IT" dirty="0" err="1">
                <a:hlinkClick r:id="rId3"/>
              </a:rPr>
              <a:t>lcoppo@univ-catholyon.f</a:t>
            </a:r>
            <a:r>
              <a:rPr lang="it-IT" dirty="0" err="1"/>
              <a:t>r</a:t>
            </a:r>
            <a:endParaRPr lang="it-IT" dirty="0"/>
          </a:p>
        </p:txBody>
      </p:sp>
    </p:spTree>
    <p:extLst>
      <p:ext uri="{BB962C8B-B14F-4D97-AF65-F5344CB8AC3E}">
        <p14:creationId xmlns:p14="http://schemas.microsoft.com/office/powerpoint/2010/main" val="2046733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r>
              <a:rPr lang="en-GB" sz="2300" dirty="0">
                <a:cs typeface="Times New Roman" panose="02020603050405020304" pitchFamily="18" charset="0"/>
              </a:rPr>
              <a:t>The principle of translative consent was fully unknown to classical Roman law, where the transfer of property could not take place without an external and separate act of delivery.</a:t>
            </a:r>
          </a:p>
          <a:p>
            <a:pPr marL="0" indent="0" algn="just">
              <a:buNone/>
            </a:pPr>
            <a:r>
              <a:rPr lang="en-GB" sz="2300" b="1" i="1" dirty="0" err="1">
                <a:cs typeface="Times New Roman" panose="02020603050405020304" pitchFamily="18" charset="0"/>
              </a:rPr>
              <a:t>Emptio</a:t>
            </a:r>
            <a:r>
              <a:rPr lang="en-GB" sz="2300" b="1" i="1" dirty="0">
                <a:cs typeface="Times New Roman" panose="02020603050405020304" pitchFamily="18" charset="0"/>
              </a:rPr>
              <a:t> </a:t>
            </a:r>
            <a:r>
              <a:rPr lang="en-GB" sz="2300" b="1" i="1" dirty="0" err="1">
                <a:cs typeface="Times New Roman" panose="02020603050405020304" pitchFamily="18" charset="0"/>
              </a:rPr>
              <a:t>venditio</a:t>
            </a:r>
            <a:r>
              <a:rPr lang="en-GB" sz="2300" b="1" i="1" dirty="0">
                <a:cs typeface="Times New Roman" panose="02020603050405020304" pitchFamily="18" charset="0"/>
              </a:rPr>
              <a:t> </a:t>
            </a:r>
            <a:r>
              <a:rPr lang="en-GB" sz="2300" dirty="0">
                <a:cs typeface="Times New Roman" panose="02020603050405020304" pitchFamily="18" charset="0"/>
              </a:rPr>
              <a:t>(contract of sale) only produced obligatory effects, but those latter did not include the obligation to procure the acquisition of property. The only obligations arising from it were to transfer the mere possession of the goods (</a:t>
            </a:r>
            <a:r>
              <a:rPr lang="en-GB" sz="2300" i="1" dirty="0">
                <a:cs typeface="Times New Roman" panose="02020603050405020304" pitchFamily="18" charset="0"/>
              </a:rPr>
              <a:t>vacuum possessionem </a:t>
            </a:r>
            <a:r>
              <a:rPr lang="en-GB" sz="2300" i="1" dirty="0" err="1">
                <a:cs typeface="Times New Roman" panose="02020603050405020304" pitchFamily="18" charset="0"/>
              </a:rPr>
              <a:t>tradere</a:t>
            </a:r>
            <a:r>
              <a:rPr lang="en-GB" sz="2300" dirty="0">
                <a:cs typeface="Times New Roman" panose="02020603050405020304" pitchFamily="18" charset="0"/>
              </a:rPr>
              <a:t>) and to grant the buyer from eviction. Thus, this contract was just a title (</a:t>
            </a:r>
            <a:r>
              <a:rPr lang="en-GB" sz="2300" i="1" dirty="0">
                <a:cs typeface="Times New Roman" panose="02020603050405020304" pitchFamily="18" charset="0"/>
              </a:rPr>
              <a:t>titulus</a:t>
            </a:r>
            <a:r>
              <a:rPr lang="en-GB" sz="2300" dirty="0">
                <a:cs typeface="Times New Roman" panose="02020603050405020304" pitchFamily="18" charset="0"/>
              </a:rPr>
              <a:t>) for the transfer of property, but not a mode of transfer (</a:t>
            </a:r>
            <a:r>
              <a:rPr lang="en-GB" sz="2300" i="1" dirty="0">
                <a:cs typeface="Times New Roman" panose="02020603050405020304" pitchFamily="18" charset="0"/>
              </a:rPr>
              <a:t>modus</a:t>
            </a:r>
            <a:r>
              <a:rPr lang="en-GB" sz="2300" dirty="0">
                <a:cs typeface="Times New Roman" panose="02020603050405020304" pitchFamily="18" charset="0"/>
              </a:rPr>
              <a:t>).</a:t>
            </a:r>
            <a:endParaRPr lang="en-GB" sz="2400" u="sng" dirty="0">
              <a:latin typeface="Times New Roman" panose="02020603050405020304" pitchFamily="18" charset="0"/>
              <a:cs typeface="Times New Roman" panose="02020603050405020304" pitchFamily="18" charset="0"/>
            </a:endParaRPr>
          </a:p>
          <a:p>
            <a:pPr marL="0" indent="0" algn="just">
              <a:buNone/>
            </a:pPr>
            <a:endParaRPr lang="en-GB" sz="2400" u="sng" dirty="0">
              <a:latin typeface="Times New Roman" panose="02020603050405020304" pitchFamily="18" charset="0"/>
              <a:cs typeface="Times New Roman" panose="02020603050405020304" pitchFamily="18" charset="0"/>
            </a:endParaRPr>
          </a:p>
          <a:p>
            <a:pPr marL="0" indent="0" algn="just">
              <a:buNone/>
            </a:pPr>
            <a:endParaRPr lang="en-GB" sz="2400" u="sng" dirty="0">
              <a:latin typeface="Times New Roman" panose="02020603050405020304" pitchFamily="18" charset="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3</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transfer of </a:t>
            </a:r>
            <a:r>
              <a:rPr lang="it-IT" sz="2400" b="1" dirty="0" err="1"/>
              <a:t>property</a:t>
            </a:r>
            <a:r>
              <a:rPr lang="it-IT" sz="2400" b="1" dirty="0"/>
              <a:t> in the Roman </a:t>
            </a:r>
            <a:r>
              <a:rPr lang="it-IT" sz="2400" b="1" dirty="0" err="1"/>
              <a:t>law</a:t>
            </a:r>
            <a:r>
              <a:rPr lang="it-IT" sz="2400" b="1" dirty="0"/>
              <a:t> system</a:t>
            </a:r>
          </a:p>
        </p:txBody>
      </p:sp>
    </p:spTree>
    <p:extLst>
      <p:ext uri="{BB962C8B-B14F-4D97-AF65-F5344CB8AC3E}">
        <p14:creationId xmlns:p14="http://schemas.microsoft.com/office/powerpoint/2010/main" val="3251513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r>
              <a:rPr lang="en-GB" sz="2400" dirty="0">
                <a:cs typeface="Times New Roman" panose="02020603050405020304" pitchFamily="18" charset="0"/>
              </a:rPr>
              <a:t>The translative effect followed from the performance of a formal act (modus), which had a different form depending on the different kind of goods at stake:</a:t>
            </a:r>
          </a:p>
          <a:p>
            <a:pPr algn="just"/>
            <a:r>
              <a:rPr lang="en-GB" sz="2400" b="1" i="1" dirty="0" err="1">
                <a:cs typeface="Times New Roman" panose="02020603050405020304" pitchFamily="18" charset="0"/>
              </a:rPr>
              <a:t>mancipatio</a:t>
            </a:r>
            <a:r>
              <a:rPr lang="en-GB" sz="2400" b="1" dirty="0">
                <a:cs typeface="Times New Roman" panose="02020603050405020304" pitchFamily="18" charset="0"/>
              </a:rPr>
              <a:t>: </a:t>
            </a:r>
            <a:r>
              <a:rPr lang="en-GB" sz="2400" dirty="0">
                <a:cs typeface="Times New Roman" panose="02020603050405020304" pitchFamily="18" charset="0"/>
              </a:rPr>
              <a:t>abstract and formal deed for transferring property on </a:t>
            </a:r>
            <a:r>
              <a:rPr lang="en-GB" sz="2400" i="1" dirty="0">
                <a:cs typeface="Times New Roman" panose="02020603050405020304" pitchFamily="18" charset="0"/>
              </a:rPr>
              <a:t>res </a:t>
            </a:r>
            <a:r>
              <a:rPr lang="en-GB" sz="2400" i="1" dirty="0" err="1">
                <a:cs typeface="Times New Roman" panose="02020603050405020304" pitchFamily="18" charset="0"/>
              </a:rPr>
              <a:t>mancipi</a:t>
            </a:r>
            <a:r>
              <a:rPr lang="en-GB" sz="2400" dirty="0">
                <a:cs typeface="Times New Roman" panose="02020603050405020304" pitchFamily="18" charset="0"/>
              </a:rPr>
              <a:t>;</a:t>
            </a:r>
          </a:p>
          <a:p>
            <a:pPr algn="just"/>
            <a:r>
              <a:rPr lang="en-GB" sz="2400" b="1" i="1" dirty="0">
                <a:cs typeface="Times New Roman" panose="02020603050405020304" pitchFamily="18" charset="0"/>
              </a:rPr>
              <a:t>in jure </a:t>
            </a:r>
            <a:r>
              <a:rPr lang="en-GB" sz="2400" b="1" i="1" dirty="0" err="1">
                <a:cs typeface="Times New Roman" panose="02020603050405020304" pitchFamily="18" charset="0"/>
              </a:rPr>
              <a:t>cessio</a:t>
            </a:r>
            <a:r>
              <a:rPr lang="en-GB" sz="2400" b="1" dirty="0">
                <a:cs typeface="Times New Roman" panose="02020603050405020304" pitchFamily="18" charset="0"/>
              </a:rPr>
              <a:t>: </a:t>
            </a:r>
            <a:r>
              <a:rPr lang="en-GB" sz="2400" dirty="0">
                <a:cs typeface="Times New Roman" panose="02020603050405020304" pitchFamily="18" charset="0"/>
              </a:rPr>
              <a:t>the same but also applicable to res </a:t>
            </a:r>
            <a:r>
              <a:rPr lang="en-GB" sz="2400" dirty="0" err="1">
                <a:cs typeface="Times New Roman" panose="02020603050405020304" pitchFamily="18" charset="0"/>
              </a:rPr>
              <a:t>nec</a:t>
            </a:r>
            <a:r>
              <a:rPr lang="en-GB" sz="2400" dirty="0">
                <a:cs typeface="Times New Roman" panose="02020603050405020304" pitchFamily="18" charset="0"/>
              </a:rPr>
              <a:t> </a:t>
            </a:r>
            <a:r>
              <a:rPr lang="en-GB" sz="2400" dirty="0" err="1">
                <a:cs typeface="Times New Roman" panose="02020603050405020304" pitchFamily="18" charset="0"/>
              </a:rPr>
              <a:t>mancipi</a:t>
            </a:r>
            <a:endParaRPr lang="en-GB" sz="2400" dirty="0">
              <a:cs typeface="Times New Roman" panose="02020603050405020304" pitchFamily="18" charset="0"/>
            </a:endParaRPr>
          </a:p>
          <a:p>
            <a:pPr algn="just"/>
            <a:r>
              <a:rPr lang="en-GB" sz="2400" b="1" i="1" dirty="0" err="1">
                <a:cs typeface="Times New Roman" panose="02020603050405020304" pitchFamily="18" charset="0"/>
              </a:rPr>
              <a:t>traditio</a:t>
            </a:r>
            <a:r>
              <a:rPr lang="en-GB" sz="2400" b="1" dirty="0">
                <a:cs typeface="Times New Roman" panose="02020603050405020304" pitchFamily="18" charset="0"/>
              </a:rPr>
              <a:t>:</a:t>
            </a:r>
            <a:r>
              <a:rPr lang="en-GB" sz="2400" dirty="0">
                <a:cs typeface="Times New Roman" panose="02020603050405020304" pitchFamily="18" charset="0"/>
              </a:rPr>
              <a:t> causal and informal act for transferring the </a:t>
            </a:r>
            <a:r>
              <a:rPr lang="en-GB" sz="2400" i="1" dirty="0">
                <a:cs typeface="Times New Roman" panose="02020603050405020304" pitchFamily="18" charset="0"/>
              </a:rPr>
              <a:t>ex jure </a:t>
            </a:r>
            <a:r>
              <a:rPr lang="en-GB" sz="2400" i="1" dirty="0" err="1">
                <a:cs typeface="Times New Roman" panose="02020603050405020304" pitchFamily="18" charset="0"/>
              </a:rPr>
              <a:t>Quiritium</a:t>
            </a:r>
            <a:r>
              <a:rPr lang="en-GB" sz="2400" dirty="0">
                <a:cs typeface="Times New Roman" panose="02020603050405020304" pitchFamily="18" charset="0"/>
              </a:rPr>
              <a:t> property of </a:t>
            </a:r>
            <a:r>
              <a:rPr lang="en-GB" sz="2400" i="1" dirty="0">
                <a:cs typeface="Times New Roman" panose="02020603050405020304" pitchFamily="18" charset="0"/>
              </a:rPr>
              <a:t>res </a:t>
            </a:r>
            <a:r>
              <a:rPr lang="en-GB" sz="2400" i="1" dirty="0" err="1">
                <a:cs typeface="Times New Roman" panose="02020603050405020304" pitchFamily="18" charset="0"/>
              </a:rPr>
              <a:t>nec</a:t>
            </a:r>
            <a:r>
              <a:rPr lang="en-GB" sz="2400" i="1" dirty="0">
                <a:cs typeface="Times New Roman" panose="02020603050405020304" pitchFamily="18" charset="0"/>
              </a:rPr>
              <a:t> </a:t>
            </a:r>
            <a:r>
              <a:rPr lang="en-GB" sz="2400" i="1" dirty="0" err="1">
                <a:cs typeface="Times New Roman" panose="02020603050405020304" pitchFamily="18" charset="0"/>
              </a:rPr>
              <a:t>manicipi</a:t>
            </a:r>
            <a:r>
              <a:rPr lang="en-GB" sz="2400" i="1" dirty="0">
                <a:cs typeface="Times New Roman" panose="02020603050405020304" pitchFamily="18" charset="0"/>
              </a:rPr>
              <a:t> </a:t>
            </a:r>
            <a:r>
              <a:rPr lang="en-GB" sz="2400" dirty="0">
                <a:cs typeface="Times New Roman" panose="02020603050405020304" pitchFamily="18" charset="0"/>
              </a:rPr>
              <a:t>and praetorian property of </a:t>
            </a:r>
            <a:r>
              <a:rPr lang="en-GB" sz="2400" i="1" dirty="0">
                <a:cs typeface="Times New Roman" panose="02020603050405020304" pitchFamily="18" charset="0"/>
              </a:rPr>
              <a:t>res </a:t>
            </a:r>
            <a:r>
              <a:rPr lang="en-GB" sz="2400" i="1" dirty="0" err="1">
                <a:cs typeface="Times New Roman" panose="02020603050405020304" pitchFamily="18" charset="0"/>
              </a:rPr>
              <a:t>mancipi</a:t>
            </a:r>
            <a:r>
              <a:rPr lang="en-GB" sz="2400" dirty="0">
                <a:cs typeface="Times New Roman" panose="02020603050405020304" pitchFamily="18" charset="0"/>
              </a:rPr>
              <a:t>.</a:t>
            </a:r>
          </a:p>
          <a:p>
            <a:pPr marL="0" indent="0" algn="just">
              <a:buNone/>
            </a:pPr>
            <a:endParaRPr lang="en-GB" sz="2400" u="sng" dirty="0">
              <a:latin typeface="Times New Roman" panose="02020603050405020304" pitchFamily="18" charset="0"/>
              <a:cs typeface="Times New Roman" panose="02020603050405020304" pitchFamily="18" charset="0"/>
            </a:endParaRPr>
          </a:p>
          <a:p>
            <a:pPr marL="0" indent="0" algn="just">
              <a:buNone/>
            </a:pPr>
            <a:endParaRPr lang="en-GB" sz="2400" u="sng" dirty="0">
              <a:latin typeface="Times New Roman" panose="02020603050405020304" pitchFamily="18" charset="0"/>
              <a:cs typeface="Times New Roman" panose="02020603050405020304" pitchFamily="18" charset="0"/>
            </a:endParaRPr>
          </a:p>
          <a:p>
            <a:pPr marL="0" indent="0" algn="just">
              <a:buNone/>
            </a:pPr>
            <a:endParaRPr lang="en-GB" sz="2400" u="sng" dirty="0">
              <a:latin typeface="Times New Roman" panose="02020603050405020304" pitchFamily="18" charset="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4</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transfer of </a:t>
            </a:r>
            <a:r>
              <a:rPr lang="it-IT" sz="2400" b="1" dirty="0" err="1"/>
              <a:t>property</a:t>
            </a:r>
            <a:r>
              <a:rPr lang="it-IT" sz="2400" b="1" dirty="0"/>
              <a:t> in the Roman </a:t>
            </a:r>
            <a:r>
              <a:rPr lang="it-IT" sz="2400" b="1" dirty="0" err="1"/>
              <a:t>law</a:t>
            </a:r>
            <a:r>
              <a:rPr lang="it-IT" sz="2400" b="1" dirty="0"/>
              <a:t> system</a:t>
            </a:r>
          </a:p>
        </p:txBody>
      </p:sp>
    </p:spTree>
    <p:extLst>
      <p:ext uri="{BB962C8B-B14F-4D97-AF65-F5344CB8AC3E}">
        <p14:creationId xmlns:p14="http://schemas.microsoft.com/office/powerpoint/2010/main" val="27441566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r>
              <a:rPr lang="en-GB" sz="2300" dirty="0">
                <a:cs typeface="Times New Roman" panose="02020603050405020304" pitchFamily="18" charset="0"/>
              </a:rPr>
              <a:t>The mentioned formal acts just eventually followed the sale contract: as we said, the only obligation of the seller was to transfer the possession of the good, not to perform such acts.</a:t>
            </a:r>
          </a:p>
          <a:p>
            <a:pPr marL="0" indent="0" algn="just">
              <a:buNone/>
            </a:pPr>
            <a:r>
              <a:rPr lang="en-GB" sz="2300" dirty="0">
                <a:cs typeface="Times New Roman" panose="02020603050405020304" pitchFamily="18" charset="0"/>
              </a:rPr>
              <a:t>So, the buyer could acquire property:</a:t>
            </a:r>
          </a:p>
          <a:p>
            <a:pPr algn="just"/>
            <a:r>
              <a:rPr lang="en-GB" sz="2300" dirty="0">
                <a:cs typeface="Times New Roman" panose="02020603050405020304" pitchFamily="18" charset="0"/>
              </a:rPr>
              <a:t>either by one of those formal acts, which could transfer property also in the absence of a prior title or when this latter was invalid</a:t>
            </a:r>
          </a:p>
          <a:p>
            <a:pPr algn="just"/>
            <a:r>
              <a:rPr lang="en-GB" sz="2300" dirty="0">
                <a:cs typeface="Times New Roman" panose="02020603050405020304" pitchFamily="18" charset="0"/>
              </a:rPr>
              <a:t>or, following the title, through the continuous possession of the goods until the expiry date of usucapion, meanwhile relying on the warranty against eviction for the protection of its position.</a:t>
            </a:r>
          </a:p>
          <a:p>
            <a:pPr marL="0" indent="0" algn="just">
              <a:buNone/>
            </a:pPr>
            <a:endParaRPr lang="en-GB" sz="2400" u="sng" dirty="0">
              <a:latin typeface="Times New Roman" panose="02020603050405020304" pitchFamily="18" charset="0"/>
              <a:cs typeface="Times New Roman" panose="02020603050405020304" pitchFamily="18" charset="0"/>
            </a:endParaRPr>
          </a:p>
          <a:p>
            <a:pPr marL="0" indent="0" algn="just">
              <a:buNone/>
            </a:pPr>
            <a:endParaRPr lang="en-GB" sz="2400" u="sng" dirty="0">
              <a:latin typeface="Times New Roman" panose="02020603050405020304" pitchFamily="18" charset="0"/>
              <a:cs typeface="Times New Roman" panose="02020603050405020304" pitchFamily="18" charset="0"/>
            </a:endParaRPr>
          </a:p>
          <a:p>
            <a:pPr marL="0" indent="0" algn="just">
              <a:buNone/>
            </a:pPr>
            <a:endParaRPr lang="en-GB" sz="2400" u="sng" dirty="0">
              <a:latin typeface="Times New Roman" panose="02020603050405020304" pitchFamily="18" charset="0"/>
              <a:cs typeface="Times New Roman" panose="02020603050405020304" pitchFamily="18" charset="0"/>
            </a:endParaRPr>
          </a:p>
          <a:p>
            <a:pPr marL="0" indent="0" algn="just">
              <a:buNone/>
            </a:pPr>
            <a:endParaRPr lang="en-GB" sz="2400" u="sng" dirty="0">
              <a:latin typeface="Times New Roman" panose="02020603050405020304" pitchFamily="18" charset="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5</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transfer of </a:t>
            </a:r>
            <a:r>
              <a:rPr lang="it-IT" sz="2400" b="1" dirty="0" err="1"/>
              <a:t>property</a:t>
            </a:r>
            <a:r>
              <a:rPr lang="it-IT" sz="2400" b="1" dirty="0"/>
              <a:t> in the Roman </a:t>
            </a:r>
            <a:r>
              <a:rPr lang="it-IT" sz="2400" b="1" dirty="0" err="1"/>
              <a:t>law</a:t>
            </a:r>
            <a:r>
              <a:rPr lang="it-IT" sz="2400" b="1" dirty="0"/>
              <a:t> system</a:t>
            </a:r>
          </a:p>
        </p:txBody>
      </p:sp>
    </p:spTree>
    <p:extLst>
      <p:ext uri="{BB962C8B-B14F-4D97-AF65-F5344CB8AC3E}">
        <p14:creationId xmlns:p14="http://schemas.microsoft.com/office/powerpoint/2010/main" val="3939519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endParaRPr lang="en-GB" sz="2300" dirty="0">
              <a:cs typeface="Times New Roman" panose="02020603050405020304" pitchFamily="18" charset="0"/>
            </a:endParaRPr>
          </a:p>
          <a:p>
            <a:pPr marL="0" indent="0" algn="just">
              <a:buNone/>
            </a:pPr>
            <a:r>
              <a:rPr lang="en-GB" sz="2300" b="1" dirty="0">
                <a:cs typeface="Times New Roman" panose="02020603050405020304" pitchFamily="18" charset="0"/>
              </a:rPr>
              <a:t>The Justinian period</a:t>
            </a:r>
          </a:p>
          <a:p>
            <a:pPr algn="just"/>
            <a:r>
              <a:rPr lang="en-GB" sz="2300" dirty="0">
                <a:cs typeface="Times New Roman" panose="02020603050405020304" pitchFamily="18" charset="0"/>
              </a:rPr>
              <a:t>Gradually the </a:t>
            </a:r>
            <a:r>
              <a:rPr lang="en-GB" sz="2300" i="1" dirty="0" err="1">
                <a:cs typeface="Times New Roman" panose="02020603050405020304" pitchFamily="18" charset="0"/>
              </a:rPr>
              <a:t>traditio</a:t>
            </a:r>
            <a:r>
              <a:rPr lang="en-GB" sz="2300" dirty="0">
                <a:cs typeface="Times New Roman" panose="02020603050405020304" pitchFamily="18" charset="0"/>
              </a:rPr>
              <a:t> became the general way of acquiring property and it was spiritualised (</a:t>
            </a:r>
            <a:r>
              <a:rPr lang="en-GB" sz="2300" i="1" dirty="0" err="1">
                <a:cs typeface="Times New Roman" panose="02020603050405020304" pitchFamily="18" charset="0"/>
              </a:rPr>
              <a:t>traditio</a:t>
            </a:r>
            <a:r>
              <a:rPr lang="en-GB" sz="2300" i="1" dirty="0">
                <a:cs typeface="Times New Roman" panose="02020603050405020304" pitchFamily="18" charset="0"/>
              </a:rPr>
              <a:t> </a:t>
            </a:r>
            <a:r>
              <a:rPr lang="en-GB" sz="2300" i="1" dirty="0" err="1">
                <a:cs typeface="Times New Roman" panose="02020603050405020304" pitchFamily="18" charset="0"/>
              </a:rPr>
              <a:t>ficta</a:t>
            </a:r>
            <a:r>
              <a:rPr lang="en-GB" sz="2300" dirty="0">
                <a:cs typeface="Times New Roman" panose="02020603050405020304" pitchFamily="18" charset="0"/>
              </a:rPr>
              <a:t>), i.e. the physical delivery of the good was not necessary anymore for the transfer of property.</a:t>
            </a:r>
          </a:p>
          <a:p>
            <a:pPr algn="just"/>
            <a:r>
              <a:rPr lang="en-GB" sz="2300" dirty="0">
                <a:cs typeface="Times New Roman" panose="02020603050405020304" pitchFamily="18" charset="0"/>
              </a:rPr>
              <a:t>The </a:t>
            </a:r>
            <a:r>
              <a:rPr lang="en-GB" sz="2300" i="1" dirty="0">
                <a:cs typeface="Times New Roman" panose="02020603050405020304" pitchFamily="18" charset="0"/>
              </a:rPr>
              <a:t>Corpus Juris </a:t>
            </a:r>
            <a:r>
              <a:rPr lang="en-GB" sz="2300" dirty="0">
                <a:cs typeface="Times New Roman" panose="02020603050405020304" pitchFamily="18" charset="0"/>
              </a:rPr>
              <a:t>codified the principle that the contract of sale is a simple title or cause for the acquisition of property but not the mode of acquisition.</a:t>
            </a:r>
          </a:p>
          <a:p>
            <a:pPr marL="0" indent="0" algn="just">
              <a:buNone/>
            </a:pPr>
            <a:endParaRPr lang="en-GB" sz="2400" u="sng" dirty="0">
              <a:latin typeface="Times New Roman" panose="02020603050405020304" pitchFamily="18" charset="0"/>
              <a:cs typeface="Times New Roman" panose="02020603050405020304" pitchFamily="18" charset="0"/>
            </a:endParaRPr>
          </a:p>
          <a:p>
            <a:pPr marL="0" indent="0" algn="just">
              <a:buNone/>
            </a:pPr>
            <a:endParaRPr lang="en-GB" sz="2400" u="sng" dirty="0">
              <a:latin typeface="Times New Roman" panose="02020603050405020304" pitchFamily="18" charset="0"/>
              <a:cs typeface="Times New Roman" panose="02020603050405020304" pitchFamily="18" charset="0"/>
            </a:endParaRPr>
          </a:p>
          <a:p>
            <a:pPr marL="0" indent="0" algn="just">
              <a:buNone/>
            </a:pPr>
            <a:endParaRPr lang="en-GB" sz="2400" u="sng" dirty="0">
              <a:latin typeface="Times New Roman" panose="02020603050405020304" pitchFamily="18" charset="0"/>
              <a:cs typeface="Times New Roman" panose="02020603050405020304" pitchFamily="18" charset="0"/>
            </a:endParaRPr>
          </a:p>
          <a:p>
            <a:pPr marL="0" indent="0" algn="just">
              <a:buNone/>
            </a:pPr>
            <a:endParaRPr lang="en-GB" sz="2400" u="sng" dirty="0">
              <a:latin typeface="Times New Roman" panose="02020603050405020304" pitchFamily="18" charset="0"/>
              <a:cs typeface="Times New Roman" panose="02020603050405020304" pitchFamily="18" charset="0"/>
            </a:endParaRPr>
          </a:p>
          <a:p>
            <a:pPr marL="0" indent="0" algn="just">
              <a:buNone/>
            </a:pPr>
            <a:endParaRPr lang="en-GB" sz="2400" u="sng" dirty="0">
              <a:latin typeface="Times New Roman" panose="02020603050405020304" pitchFamily="18" charset="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6</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transfer of </a:t>
            </a:r>
            <a:r>
              <a:rPr lang="it-IT" sz="2400" b="1" dirty="0" err="1"/>
              <a:t>property</a:t>
            </a:r>
            <a:r>
              <a:rPr lang="it-IT" sz="2400" b="1" dirty="0"/>
              <a:t> in the Roman </a:t>
            </a:r>
            <a:r>
              <a:rPr lang="it-IT" sz="2400" b="1" dirty="0" err="1"/>
              <a:t>law</a:t>
            </a:r>
            <a:r>
              <a:rPr lang="it-IT" sz="2400" b="1" dirty="0"/>
              <a:t> system</a:t>
            </a:r>
          </a:p>
        </p:txBody>
      </p:sp>
    </p:spTree>
    <p:extLst>
      <p:ext uri="{BB962C8B-B14F-4D97-AF65-F5344CB8AC3E}">
        <p14:creationId xmlns:p14="http://schemas.microsoft.com/office/powerpoint/2010/main" val="31298170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endParaRPr lang="en-GB" sz="2400" u="sng" dirty="0">
              <a:latin typeface="Times New Roman" panose="02020603050405020304" pitchFamily="18" charset="0"/>
              <a:cs typeface="Times New Roman" panose="02020603050405020304" pitchFamily="18" charset="0"/>
            </a:endParaRPr>
          </a:p>
          <a:p>
            <a:pPr marL="0" indent="0" algn="just">
              <a:buNone/>
            </a:pPr>
            <a:r>
              <a:rPr lang="en-GB" sz="2400" dirty="0">
                <a:cs typeface="Times New Roman" panose="02020603050405020304" pitchFamily="18" charset="0"/>
              </a:rPr>
              <a:t>Intermediate law maintained the principle of the insufficiency of the title and the separation between title and modus.</a:t>
            </a:r>
          </a:p>
          <a:p>
            <a:pPr marL="0" indent="0" algn="just">
              <a:buNone/>
            </a:pPr>
            <a:endParaRPr lang="en-GB" sz="2400" dirty="0">
              <a:cs typeface="Times New Roman" panose="02020603050405020304" pitchFamily="18" charset="0"/>
            </a:endParaRPr>
          </a:p>
          <a:p>
            <a:pPr marL="0" indent="0" algn="just">
              <a:buNone/>
            </a:pPr>
            <a:r>
              <a:rPr lang="en-GB" sz="2400" dirty="0">
                <a:cs typeface="Times New Roman" panose="02020603050405020304" pitchFamily="18" charset="0"/>
              </a:rPr>
              <a:t>It analysed more in depth the relationship between the two and held that the title (i.e. the contract of sale or donation or exchange) creates and obligation to perform the </a:t>
            </a:r>
            <a:r>
              <a:rPr lang="en-GB" sz="2400" i="1" dirty="0">
                <a:cs typeface="Times New Roman" panose="02020603050405020304" pitchFamily="18" charset="0"/>
              </a:rPr>
              <a:t>modus</a:t>
            </a:r>
            <a:r>
              <a:rPr lang="en-GB" sz="2400" dirty="0">
                <a:cs typeface="Times New Roman" panose="02020603050405020304" pitchFamily="18" charset="0"/>
              </a:rPr>
              <a:t>.</a:t>
            </a:r>
          </a:p>
          <a:p>
            <a:pPr marL="0" indent="0" algn="just">
              <a:buNone/>
            </a:pPr>
            <a:endParaRPr lang="en-GB" sz="2400" u="sng" dirty="0">
              <a:latin typeface="Times New Roman" panose="02020603050405020304" pitchFamily="18" charset="0"/>
              <a:cs typeface="Times New Roman" panose="02020603050405020304" pitchFamily="18" charset="0"/>
            </a:endParaRPr>
          </a:p>
          <a:p>
            <a:pPr marL="0" indent="0" algn="just">
              <a:buNone/>
            </a:pPr>
            <a:endParaRPr lang="en-GB" sz="2400" u="sng" dirty="0">
              <a:latin typeface="Times New Roman" panose="02020603050405020304" pitchFamily="18" charset="0"/>
              <a:cs typeface="Times New Roman" panose="02020603050405020304" pitchFamily="18" charset="0"/>
            </a:endParaRPr>
          </a:p>
          <a:p>
            <a:pPr marL="0" indent="0" algn="just">
              <a:buNone/>
            </a:pPr>
            <a:endParaRPr lang="en-GB" sz="2400" u="sng" dirty="0">
              <a:latin typeface="Times New Roman" panose="02020603050405020304" pitchFamily="18" charset="0"/>
              <a:cs typeface="Times New Roman" panose="02020603050405020304" pitchFamily="18" charset="0"/>
            </a:endParaRPr>
          </a:p>
          <a:p>
            <a:pPr marL="0" indent="0" algn="just">
              <a:buNone/>
            </a:pPr>
            <a:endParaRPr lang="en-GB" sz="2400" u="sng" dirty="0">
              <a:latin typeface="Times New Roman" panose="02020603050405020304" pitchFamily="18" charset="0"/>
              <a:cs typeface="Times New Roman" panose="02020603050405020304" pitchFamily="18" charset="0"/>
            </a:endParaRPr>
          </a:p>
          <a:p>
            <a:pPr marL="0" indent="0" algn="just">
              <a:buNone/>
            </a:pPr>
            <a:endParaRPr lang="en-GB" sz="2400" u="sng" dirty="0">
              <a:latin typeface="Times New Roman" panose="02020603050405020304" pitchFamily="18" charset="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7</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transfer of </a:t>
            </a:r>
            <a:r>
              <a:rPr lang="it-IT" sz="2400" b="1" dirty="0" err="1"/>
              <a:t>property</a:t>
            </a:r>
            <a:r>
              <a:rPr lang="it-IT" sz="2400" b="1" dirty="0"/>
              <a:t> under intermediate </a:t>
            </a:r>
            <a:r>
              <a:rPr lang="it-IT" sz="2400" b="1" dirty="0" err="1"/>
              <a:t>law</a:t>
            </a:r>
            <a:endParaRPr lang="it-IT" sz="2400" b="1" dirty="0"/>
          </a:p>
        </p:txBody>
      </p:sp>
    </p:spTree>
    <p:extLst>
      <p:ext uri="{BB962C8B-B14F-4D97-AF65-F5344CB8AC3E}">
        <p14:creationId xmlns:p14="http://schemas.microsoft.com/office/powerpoint/2010/main" val="1121645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r>
              <a:rPr lang="en-GB" sz="2400" dirty="0">
                <a:cs typeface="Times New Roman" panose="02020603050405020304" pitchFamily="18" charset="0"/>
              </a:rPr>
              <a:t>In the period of </a:t>
            </a:r>
            <a:r>
              <a:rPr lang="en-GB" sz="2400" dirty="0" err="1">
                <a:cs typeface="Times New Roman" panose="02020603050405020304" pitchFamily="18" charset="0"/>
              </a:rPr>
              <a:t>jusnaturalism</a:t>
            </a:r>
            <a:r>
              <a:rPr lang="en-GB" sz="2400" dirty="0">
                <a:cs typeface="Times New Roman" panose="02020603050405020304" pitchFamily="18" charset="0"/>
              </a:rPr>
              <a:t>, France had developed a real estate practice according to which the physical delivery of the goods was not necessary anymore for the transfer of property and was replaced with clauses providing that the contract entailed the transfer of possession from the seller to the buyer.</a:t>
            </a:r>
          </a:p>
          <a:p>
            <a:pPr marL="0" indent="0" algn="just">
              <a:buNone/>
            </a:pPr>
            <a:r>
              <a:rPr lang="en-GB" sz="2400" dirty="0">
                <a:cs typeface="Times New Roman" panose="02020603050405020304" pitchFamily="18" charset="0"/>
              </a:rPr>
              <a:t>The </a:t>
            </a:r>
            <a:r>
              <a:rPr lang="en-GB" sz="2400" dirty="0" err="1">
                <a:cs typeface="Times New Roman" panose="02020603050405020304" pitchFamily="18" charset="0"/>
              </a:rPr>
              <a:t>jusnaturalists</a:t>
            </a:r>
            <a:r>
              <a:rPr lang="en-GB" sz="2400" dirty="0">
                <a:cs typeface="Times New Roman" panose="02020603050405020304" pitchFamily="18" charset="0"/>
              </a:rPr>
              <a:t>, with their dogma of will, theorised this by claiming that the mere expression of will contained in the agreement was enough to transfer property. This marks the birth of the </a:t>
            </a:r>
            <a:r>
              <a:rPr lang="en-GB" sz="2400" dirty="0" err="1">
                <a:cs typeface="Times New Roman" panose="02020603050405020304" pitchFamily="18" charset="0"/>
              </a:rPr>
              <a:t>consensualistic</a:t>
            </a:r>
            <a:r>
              <a:rPr lang="en-GB" sz="2400" dirty="0">
                <a:cs typeface="Times New Roman" panose="02020603050405020304" pitchFamily="18" charset="0"/>
              </a:rPr>
              <a:t> principle.</a:t>
            </a:r>
          </a:p>
          <a:p>
            <a:pPr marL="0" indent="0" algn="just">
              <a:buNone/>
            </a:pPr>
            <a:endParaRPr lang="en-GB" sz="2400" u="sng" dirty="0">
              <a:latin typeface="Times New Roman" panose="02020603050405020304" pitchFamily="18" charset="0"/>
              <a:cs typeface="Times New Roman" panose="02020603050405020304" pitchFamily="18" charset="0"/>
            </a:endParaRPr>
          </a:p>
          <a:p>
            <a:pPr marL="0" indent="0" algn="just">
              <a:buNone/>
            </a:pPr>
            <a:endParaRPr lang="en-GB" sz="2400" u="sng" dirty="0">
              <a:latin typeface="Times New Roman" panose="02020603050405020304" pitchFamily="18" charset="0"/>
              <a:cs typeface="Times New Roman" panose="02020603050405020304" pitchFamily="18" charset="0"/>
            </a:endParaRPr>
          </a:p>
          <a:p>
            <a:pPr marL="0" indent="0" algn="just">
              <a:buNone/>
            </a:pPr>
            <a:endParaRPr lang="en-GB" sz="2400" u="sng" dirty="0">
              <a:latin typeface="Times New Roman" panose="02020603050405020304" pitchFamily="18" charset="0"/>
              <a:cs typeface="Times New Roman" panose="02020603050405020304" pitchFamily="18" charset="0"/>
            </a:endParaRPr>
          </a:p>
          <a:p>
            <a:pPr marL="0" indent="0" algn="just">
              <a:buNone/>
            </a:pPr>
            <a:endParaRPr lang="en-GB" sz="2400" u="sng" dirty="0">
              <a:latin typeface="Times New Roman" panose="02020603050405020304" pitchFamily="18" charset="0"/>
              <a:cs typeface="Times New Roman" panose="02020603050405020304" pitchFamily="18" charset="0"/>
            </a:endParaRPr>
          </a:p>
          <a:p>
            <a:pPr marL="0" indent="0" algn="just">
              <a:buNone/>
            </a:pPr>
            <a:endParaRPr lang="en-GB" sz="2400" u="sng" dirty="0">
              <a:latin typeface="Times New Roman" panose="02020603050405020304" pitchFamily="18" charset="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8</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transfer of </a:t>
            </a:r>
            <a:r>
              <a:rPr lang="it-IT" sz="2400" b="1" dirty="0" err="1"/>
              <a:t>property</a:t>
            </a:r>
            <a:r>
              <a:rPr lang="it-IT" sz="2400" b="1" dirty="0"/>
              <a:t>: the French model</a:t>
            </a:r>
          </a:p>
        </p:txBody>
      </p:sp>
    </p:spTree>
    <p:extLst>
      <p:ext uri="{BB962C8B-B14F-4D97-AF65-F5344CB8AC3E}">
        <p14:creationId xmlns:p14="http://schemas.microsoft.com/office/powerpoint/2010/main" val="2482909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r>
              <a:rPr lang="en-GB" sz="2600" dirty="0" err="1">
                <a:cs typeface="Times New Roman" panose="02020603050405020304" pitchFamily="18" charset="0"/>
              </a:rPr>
              <a:t>Jusnaturalism</a:t>
            </a:r>
            <a:r>
              <a:rPr lang="en-GB" sz="2600" dirty="0">
                <a:cs typeface="Times New Roman" panose="02020603050405020304" pitchFamily="18" charset="0"/>
              </a:rPr>
              <a:t> has influenced the Napoleon Code, which codified the principle according to which the titulus is also the modus for the transfer of property (</a:t>
            </a:r>
            <a:r>
              <a:rPr lang="en-GB" sz="2600" dirty="0" err="1">
                <a:cs typeface="Times New Roman" panose="02020603050405020304" pitchFamily="18" charset="0"/>
              </a:rPr>
              <a:t>consensualistic</a:t>
            </a:r>
            <a:r>
              <a:rPr lang="en-GB" sz="2600" dirty="0">
                <a:cs typeface="Times New Roman" panose="02020603050405020304" pitchFamily="18" charset="0"/>
              </a:rPr>
              <a:t> principle), though with a rather ambiguous formula (replaced with a clearer one after the 2016 reform).</a:t>
            </a:r>
          </a:p>
          <a:p>
            <a:pPr marL="0" indent="0" algn="just">
              <a:buNone/>
            </a:pPr>
            <a:r>
              <a:rPr lang="en-GB" sz="2600" dirty="0">
                <a:cs typeface="Times New Roman" panose="02020603050405020304" pitchFamily="18" charset="0"/>
              </a:rPr>
              <a:t>This marks a divergence from Roman law.</a:t>
            </a:r>
          </a:p>
          <a:p>
            <a:pPr marL="0" indent="0" algn="just">
              <a:buNone/>
            </a:pPr>
            <a:r>
              <a:rPr lang="en-GB" sz="2600" dirty="0">
                <a:cs typeface="Times New Roman" panose="02020603050405020304" pitchFamily="18" charset="0"/>
              </a:rPr>
              <a:t>The Napoleonic model was followed in Italy, Belgium, Luxemburg, Portugal and Poland.</a:t>
            </a:r>
          </a:p>
          <a:p>
            <a:pPr marL="0" indent="0" algn="just">
              <a:buNone/>
            </a:pPr>
            <a:endParaRPr lang="en-GB" sz="2400" u="sng" dirty="0">
              <a:latin typeface="Times New Roman" panose="02020603050405020304" pitchFamily="18" charset="0"/>
              <a:cs typeface="Times New Roman" panose="02020603050405020304" pitchFamily="18" charset="0"/>
            </a:endParaRPr>
          </a:p>
          <a:p>
            <a:pPr marL="0" indent="0" algn="just">
              <a:buNone/>
            </a:pPr>
            <a:endParaRPr lang="en-GB" sz="2400" u="sng" dirty="0">
              <a:latin typeface="Times New Roman" panose="02020603050405020304" pitchFamily="18" charset="0"/>
              <a:cs typeface="Times New Roman" panose="02020603050405020304" pitchFamily="18" charset="0"/>
            </a:endParaRPr>
          </a:p>
          <a:p>
            <a:pPr marL="0" indent="0" algn="just">
              <a:buNone/>
            </a:pPr>
            <a:endParaRPr lang="en-GB" sz="2400" u="sng" dirty="0">
              <a:latin typeface="Times New Roman" panose="02020603050405020304" pitchFamily="18" charset="0"/>
              <a:cs typeface="Times New Roman" panose="02020603050405020304" pitchFamily="18" charset="0"/>
            </a:endParaRPr>
          </a:p>
          <a:p>
            <a:pPr marL="0" indent="0" algn="just">
              <a:buNone/>
            </a:pPr>
            <a:endParaRPr lang="en-GB" sz="2400" u="sng" dirty="0">
              <a:latin typeface="Times New Roman" panose="02020603050405020304" pitchFamily="18" charset="0"/>
              <a:cs typeface="Times New Roman" panose="02020603050405020304" pitchFamily="18" charset="0"/>
            </a:endParaRPr>
          </a:p>
          <a:p>
            <a:pPr marL="0" indent="0" algn="just">
              <a:buNone/>
            </a:pPr>
            <a:endParaRPr lang="en-GB" sz="2400" u="sng" dirty="0">
              <a:latin typeface="Times New Roman" panose="02020603050405020304" pitchFamily="18" charset="0"/>
              <a:cs typeface="Times New Roman" panose="02020603050405020304" pitchFamily="18" charset="0"/>
            </a:endParaRPr>
          </a:p>
          <a:p>
            <a:pPr marL="0" indent="0" algn="just">
              <a:buNone/>
            </a:pPr>
            <a:endParaRPr lang="en-GB" sz="2400" u="sng" dirty="0">
              <a:latin typeface="Times New Roman" panose="02020603050405020304" pitchFamily="18" charset="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9</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transfer of </a:t>
            </a:r>
            <a:r>
              <a:rPr lang="it-IT" sz="2400" b="1" dirty="0" err="1"/>
              <a:t>property</a:t>
            </a:r>
            <a:r>
              <a:rPr lang="it-IT" sz="2400" b="1" dirty="0"/>
              <a:t>: the French model</a:t>
            </a:r>
          </a:p>
        </p:txBody>
      </p:sp>
    </p:spTree>
    <p:extLst>
      <p:ext uri="{BB962C8B-B14F-4D97-AF65-F5344CB8AC3E}">
        <p14:creationId xmlns:p14="http://schemas.microsoft.com/office/powerpoint/2010/main" val="2833211007"/>
      </p:ext>
    </p:extLst>
  </p:cSld>
  <p:clrMapOvr>
    <a:masterClrMapping/>
  </p:clrMapOvr>
</p:sld>
</file>

<file path=ppt/theme/theme1.xml><?xml version="1.0" encoding="utf-8"?>
<a:theme xmlns:a="http://schemas.openxmlformats.org/drawingml/2006/main" name="Tema di Office">
  <a:themeElements>
    <a:clrScheme name="Università LUMSA">
      <a:dk1>
        <a:sysClr val="windowText" lastClr="000000"/>
      </a:dk1>
      <a:lt1>
        <a:sysClr val="window" lastClr="FFFFFF"/>
      </a:lt1>
      <a:dk2>
        <a:srgbClr val="A5A5A5"/>
      </a:dk2>
      <a:lt2>
        <a:srgbClr val="E7E6E6"/>
      </a:lt2>
      <a:accent1>
        <a:srgbClr val="007749"/>
      </a:accent1>
      <a:accent2>
        <a:srgbClr val="F15A22"/>
      </a:accent2>
      <a:accent3>
        <a:srgbClr val="009ED9"/>
      </a:accent3>
      <a:accent4>
        <a:srgbClr val="FFC000"/>
      </a:accent4>
      <a:accent5>
        <a:srgbClr val="4472C4"/>
      </a:accent5>
      <a:accent6>
        <a:srgbClr val="70AD47"/>
      </a:accent6>
      <a:hlink>
        <a:srgbClr val="007749"/>
      </a:hlink>
      <a:folHlink>
        <a:srgbClr val="007749"/>
      </a:folHlink>
    </a:clrScheme>
    <a:fontScheme name="Personalizzato 1">
      <a:majorFont>
        <a:latin typeface="Arial"/>
        <a:ea typeface=""/>
        <a:cs typeface=""/>
      </a:majorFont>
      <a:minorFont>
        <a:latin typeface="Arial"/>
        <a:ea typeface=""/>
        <a:cs typeface=""/>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569</TotalTime>
  <Words>2258</Words>
  <Application>Microsoft Macintosh PowerPoint</Application>
  <PresentationFormat>Presentazione su schermo (4:3)</PresentationFormat>
  <Paragraphs>176</Paragraphs>
  <Slides>24</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24</vt:i4>
      </vt:variant>
    </vt:vector>
  </HeadingPairs>
  <TitlesOfParts>
    <vt:vector size="29" baseType="lpstr">
      <vt:lpstr>Arial</vt:lpstr>
      <vt:lpstr>Calibri</vt:lpstr>
      <vt:lpstr>Times New Roman</vt:lpstr>
      <vt:lpstr>Wingdings</vt:lpstr>
      <vt:lpstr>Tema di Office</vt:lpstr>
      <vt:lpstr>Comparative Law</vt:lpstr>
      <vt:lpstr>Comparative property law</vt:lpstr>
      <vt:lpstr>COMPARATIVE PROPERTY LAW</vt:lpstr>
      <vt:lpstr>COMPARATIVE PROPERTY LAW</vt:lpstr>
      <vt:lpstr>COMPARATIVE PROPERTY LAW</vt:lpstr>
      <vt:lpstr>COMPARATIVE PROPERTY LAW</vt:lpstr>
      <vt:lpstr>COMPARATIVE PROPERTY LAW</vt:lpstr>
      <vt:lpstr>COMPARATIVE PROPERTY LAW</vt:lpstr>
      <vt:lpstr>COMPARATIVE PROPERTY LAW</vt:lpstr>
      <vt:lpstr>COMPARATIVE PROPERTY LAW</vt:lpstr>
      <vt:lpstr>COMPARATIVE PROPERTY LAW</vt:lpstr>
      <vt:lpstr>COMPARATIVE PROPERTY LAW</vt:lpstr>
      <vt:lpstr>COMPARATIVE PROPERTY LAW</vt:lpstr>
      <vt:lpstr>COMPARATIVE PROPERTY LAW</vt:lpstr>
      <vt:lpstr>COMPARATIVE PROPERTY LAW</vt:lpstr>
      <vt:lpstr>COMPARATIVE PROPERTY LAW</vt:lpstr>
      <vt:lpstr>COMPARATIVE PROPERTY LAW</vt:lpstr>
      <vt:lpstr>COMPARATIVE PROPERTY LAW</vt:lpstr>
      <vt:lpstr>COMPARATIVE PROPERTY LAW</vt:lpstr>
      <vt:lpstr>COMPARATIVE PROPERTY LAW</vt:lpstr>
      <vt:lpstr>COMPARATIVE PROPERTY LAW</vt:lpstr>
      <vt:lpstr>COMPARATIVE PROPERTY LAW</vt:lpstr>
      <vt:lpstr>COMPARATIVE PROPERTY LAW</vt:lpstr>
      <vt:lpstr>Prof.ssa Letizia Coppo</vt:lpstr>
    </vt:vector>
  </TitlesOfParts>
  <Company>Università LUMSA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 Università LUMSA</dc:title>
  <dc:creator>Università LUMSA</dc:creator>
  <cp:lastModifiedBy>Letizia Coppo</cp:lastModifiedBy>
  <cp:revision>36</cp:revision>
  <dcterms:created xsi:type="dcterms:W3CDTF">2017-12-18T16:16:39Z</dcterms:created>
  <dcterms:modified xsi:type="dcterms:W3CDTF">2023-03-27T15:48:52Z</dcterms:modified>
</cp:coreProperties>
</file>