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handoutMasterIdLst>
    <p:handoutMasterId r:id="rId38"/>
  </p:handoutMasterIdLst>
  <p:sldIdLst>
    <p:sldId id="256" r:id="rId2"/>
    <p:sldId id="288" r:id="rId3"/>
    <p:sldId id="262" r:id="rId4"/>
    <p:sldId id="311" r:id="rId5"/>
    <p:sldId id="312" r:id="rId6"/>
    <p:sldId id="313" r:id="rId7"/>
    <p:sldId id="314" r:id="rId8"/>
    <p:sldId id="315" r:id="rId9"/>
    <p:sldId id="316" r:id="rId10"/>
    <p:sldId id="317" r:id="rId11"/>
    <p:sldId id="318" r:id="rId12"/>
    <p:sldId id="319" r:id="rId13"/>
    <p:sldId id="320" r:id="rId14"/>
    <p:sldId id="321" r:id="rId15"/>
    <p:sldId id="341" r:id="rId16"/>
    <p:sldId id="322" r:id="rId17"/>
    <p:sldId id="323" r:id="rId18"/>
    <p:sldId id="324" r:id="rId19"/>
    <p:sldId id="325" r:id="rId20"/>
    <p:sldId id="326" r:id="rId21"/>
    <p:sldId id="327" r:id="rId22"/>
    <p:sldId id="328" r:id="rId23"/>
    <p:sldId id="329" r:id="rId24"/>
    <p:sldId id="330" r:id="rId25"/>
    <p:sldId id="331" r:id="rId26"/>
    <p:sldId id="332" r:id="rId27"/>
    <p:sldId id="333" r:id="rId28"/>
    <p:sldId id="334" r:id="rId29"/>
    <p:sldId id="335" r:id="rId30"/>
    <p:sldId id="336" r:id="rId31"/>
    <p:sldId id="337" r:id="rId32"/>
    <p:sldId id="338" r:id="rId33"/>
    <p:sldId id="339" r:id="rId34"/>
    <p:sldId id="340" r:id="rId35"/>
    <p:sldId id="270" r:id="rId3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749"/>
    <a:srgbClr val="006633"/>
    <a:srgbClr val="5A48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70" autoAdjust="0"/>
    <p:restoredTop sz="95807" autoAdjust="0"/>
  </p:normalViewPr>
  <p:slideViewPr>
    <p:cSldViewPr snapToGrid="0">
      <p:cViewPr varScale="1">
        <p:scale>
          <a:sx n="106" d="100"/>
          <a:sy n="106" d="100"/>
        </p:scale>
        <p:origin x="1544" y="18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5" d="100"/>
          <a:sy n="85" d="100"/>
        </p:scale>
        <p:origin x="3804" y="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240021A-6501-47FD-9DAD-F5D956CDC8F4}" type="datetimeFigureOut">
              <a:rPr lang="it-IT" smtClean="0"/>
              <a:t>21/03/23</a:t>
            </a:fld>
            <a:endParaRPr lang="it-IT"/>
          </a:p>
        </p:txBody>
      </p:sp>
      <p:sp>
        <p:nvSpPr>
          <p:cNvPr id="4" name="Segnaposto piè di pa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E5DCF52-9EEC-4CB6-9D56-477147C31C43}" type="slidenum">
              <a:rPr lang="it-IT" smtClean="0"/>
              <a:t>‹N›</a:t>
            </a:fld>
            <a:endParaRPr lang="it-IT"/>
          </a:p>
        </p:txBody>
      </p:sp>
    </p:spTree>
    <p:extLst>
      <p:ext uri="{BB962C8B-B14F-4D97-AF65-F5344CB8AC3E}">
        <p14:creationId xmlns:p14="http://schemas.microsoft.com/office/powerpoint/2010/main" val="30536814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4C6951-9251-4052-B621-11DCE5941F2B}" type="datetimeFigureOut">
              <a:rPr lang="it-IT" smtClean="0"/>
              <a:t>21/03/23</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738393-68B8-4440-8EF2-C3FDEB5DBDD2}" type="slidenum">
              <a:rPr lang="it-IT" smtClean="0"/>
              <a:t>‹N›</a:t>
            </a:fld>
            <a:endParaRPr lang="it-IT"/>
          </a:p>
        </p:txBody>
      </p:sp>
    </p:spTree>
    <p:extLst>
      <p:ext uri="{BB962C8B-B14F-4D97-AF65-F5344CB8AC3E}">
        <p14:creationId xmlns:p14="http://schemas.microsoft.com/office/powerpoint/2010/main" val="484115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
        <p:nvSpPr>
          <p:cNvPr id="8" name="Triangolo rettangolo 7"/>
          <p:cNvSpPr/>
          <p:nvPr userDrawn="1"/>
        </p:nvSpPr>
        <p:spPr>
          <a:xfrm rot="6236280">
            <a:off x="1978923" y="613677"/>
            <a:ext cx="8549007" cy="6905936"/>
          </a:xfrm>
          <a:prstGeom prst="rtTriangle">
            <a:avLst/>
          </a:prstGeom>
          <a:gradFill>
            <a:gsLst>
              <a:gs pos="3000">
                <a:srgbClr val="007749"/>
              </a:gs>
              <a:gs pos="100000">
                <a:schemeClr val="bg1"/>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Triangolo rettangolo 6"/>
          <p:cNvSpPr/>
          <p:nvPr userDrawn="1"/>
        </p:nvSpPr>
        <p:spPr>
          <a:xfrm rot="5400000">
            <a:off x="1007706" y="-1007707"/>
            <a:ext cx="8845420" cy="10860833"/>
          </a:xfrm>
          <a:prstGeom prst="rtTriangle">
            <a:avLst/>
          </a:prstGeom>
          <a:gradFill>
            <a:gsLst>
              <a:gs pos="23000">
                <a:srgbClr val="006633"/>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8" name="Immagine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29781" y="5390607"/>
            <a:ext cx="2958783" cy="1011903"/>
          </a:xfrm>
          <a:prstGeom prst="rect">
            <a:avLst/>
          </a:prstGeom>
        </p:spPr>
      </p:pic>
      <p:sp>
        <p:nvSpPr>
          <p:cNvPr id="2" name="Title 1"/>
          <p:cNvSpPr>
            <a:spLocks noGrp="1"/>
          </p:cNvSpPr>
          <p:nvPr>
            <p:ph type="ctrTitle" hasCustomPrompt="1"/>
          </p:nvPr>
        </p:nvSpPr>
        <p:spPr>
          <a:xfrm>
            <a:off x="852099" y="1006959"/>
            <a:ext cx="5772150" cy="2506663"/>
          </a:xfrm>
        </p:spPr>
        <p:txBody>
          <a:bodyPr anchor="b">
            <a:normAutofit/>
          </a:bodyPr>
          <a:lstStyle>
            <a:lvl1pPr algn="l">
              <a:defRPr sz="4000" b="1">
                <a:solidFill>
                  <a:schemeClr val="bg1"/>
                </a:solidFill>
                <a:latin typeface="Arial" panose="020B0604020202020204" pitchFamily="34" charset="0"/>
                <a:cs typeface="Arial" panose="020B0604020202020204" pitchFamily="34" charset="0"/>
              </a:defRPr>
            </a:lvl1pPr>
          </a:lstStyle>
          <a:p>
            <a:r>
              <a:rPr lang="it-IT" dirty="0"/>
              <a:t>FARE CLIC PER MODIFICARE LO STILE DEL TITOLO</a:t>
            </a:r>
            <a:endParaRPr lang="en-US" dirty="0"/>
          </a:p>
        </p:txBody>
      </p:sp>
      <p:sp>
        <p:nvSpPr>
          <p:cNvPr id="3" name="Subtitle 2"/>
          <p:cNvSpPr>
            <a:spLocks noGrp="1"/>
          </p:cNvSpPr>
          <p:nvPr>
            <p:ph type="subTitle" idx="1"/>
          </p:nvPr>
        </p:nvSpPr>
        <p:spPr>
          <a:xfrm>
            <a:off x="852099" y="3572270"/>
            <a:ext cx="6453324" cy="1044104"/>
          </a:xfrm>
        </p:spPr>
        <p:txBody>
          <a:bodyPr>
            <a:normAutofit/>
          </a:bodyPr>
          <a:lstStyle>
            <a:lvl1pPr marL="0" indent="0" algn="l">
              <a:buNone/>
              <a:defRPr sz="200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Fare clic per modificare lo stile del sottotitolo dello schema</a:t>
            </a:r>
            <a:endParaRPr lang="en-US" dirty="0"/>
          </a:p>
        </p:txBody>
      </p:sp>
    </p:spTree>
    <p:extLst>
      <p:ext uri="{BB962C8B-B14F-4D97-AF65-F5344CB8AC3E}">
        <p14:creationId xmlns:p14="http://schemas.microsoft.com/office/powerpoint/2010/main" val="2427564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sto e contenuto (50-50)">
    <p:spTree>
      <p:nvGrpSpPr>
        <p:cNvPr id="1" name=""/>
        <p:cNvGrpSpPr/>
        <p:nvPr/>
      </p:nvGrpSpPr>
      <p:grpSpPr>
        <a:xfrm>
          <a:off x="0" y="0"/>
          <a:ext cx="0" cy="0"/>
          <a:chOff x="0" y="0"/>
          <a:chExt cx="0" cy="0"/>
        </a:xfrm>
      </p:grpSpPr>
      <p:sp>
        <p:nvSpPr>
          <p:cNvPr id="4" name="Segnaposto contenuto 3"/>
          <p:cNvSpPr>
            <a:spLocks noGrp="1"/>
          </p:cNvSpPr>
          <p:nvPr>
            <p:ph sz="quarter" idx="15"/>
          </p:nvPr>
        </p:nvSpPr>
        <p:spPr>
          <a:xfrm>
            <a:off x="4572000" y="1303306"/>
            <a:ext cx="4302125" cy="4708397"/>
          </a:xfrm>
        </p:spPr>
        <p:txBody>
          <a:bodyPr>
            <a:noAutofit/>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25" name="Segnaposto contenuto 2"/>
          <p:cNvSpPr>
            <a:spLocks noGrp="1"/>
          </p:cNvSpPr>
          <p:nvPr>
            <p:ph idx="14" hasCustomPrompt="1"/>
          </p:nvPr>
        </p:nvSpPr>
        <p:spPr>
          <a:xfrm>
            <a:off x="269507" y="1303867"/>
            <a:ext cx="4039225" cy="4707466"/>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2764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sto e contenuto (70-30)">
    <p:spTree>
      <p:nvGrpSpPr>
        <p:cNvPr id="1" name=""/>
        <p:cNvGrpSpPr/>
        <p:nvPr/>
      </p:nvGrpSpPr>
      <p:grpSpPr>
        <a:xfrm>
          <a:off x="0" y="0"/>
          <a:ext cx="0" cy="0"/>
          <a:chOff x="0" y="0"/>
          <a:chExt cx="0" cy="0"/>
        </a:xfrm>
      </p:grpSpPr>
      <p:sp>
        <p:nvSpPr>
          <p:cNvPr id="4" name="Segnaposto contenuto 3"/>
          <p:cNvSpPr>
            <a:spLocks noGrp="1"/>
          </p:cNvSpPr>
          <p:nvPr>
            <p:ph sz="quarter" idx="15"/>
          </p:nvPr>
        </p:nvSpPr>
        <p:spPr>
          <a:xfrm>
            <a:off x="5630863" y="1303868"/>
            <a:ext cx="3243262" cy="4715932"/>
          </a:xfrm>
        </p:spPr>
        <p:txBody>
          <a:bodyPr>
            <a:no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25" name="Segnaposto contenuto 2"/>
          <p:cNvSpPr>
            <a:spLocks noGrp="1"/>
          </p:cNvSpPr>
          <p:nvPr>
            <p:ph idx="14" hasCustomPrompt="1"/>
          </p:nvPr>
        </p:nvSpPr>
        <p:spPr>
          <a:xfrm>
            <a:off x="269507" y="1304406"/>
            <a:ext cx="5159141" cy="4715380"/>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5399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uto">
    <p:spTree>
      <p:nvGrpSpPr>
        <p:cNvPr id="1" name=""/>
        <p:cNvGrpSpPr/>
        <p:nvPr/>
      </p:nvGrpSpPr>
      <p:grpSpPr>
        <a:xfrm>
          <a:off x="0" y="0"/>
          <a:ext cx="0" cy="0"/>
          <a:chOff x="0" y="0"/>
          <a:chExt cx="0" cy="0"/>
        </a:xfrm>
      </p:grpSpPr>
      <p:sp>
        <p:nvSpPr>
          <p:cNvPr id="4" name="Segnaposto contenuto 3"/>
          <p:cNvSpPr>
            <a:spLocks noGrp="1"/>
          </p:cNvSpPr>
          <p:nvPr>
            <p:ph sz="quarter" idx="14"/>
          </p:nvPr>
        </p:nvSpPr>
        <p:spPr>
          <a:xfrm>
            <a:off x="269875" y="1295399"/>
            <a:ext cx="8604250" cy="4732867"/>
          </a:xfrm>
        </p:spPr>
        <p:txBody>
          <a:bodyPr>
            <a:no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13"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5"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16" name="CasellaDiTesto 15"/>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2" name="Connettore diritto 21"/>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5" name="Connettore diritto 24"/>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1"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10710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iusura">
    <p:spTree>
      <p:nvGrpSpPr>
        <p:cNvPr id="1" name=""/>
        <p:cNvGrpSpPr/>
        <p:nvPr/>
      </p:nvGrpSpPr>
      <p:grpSpPr>
        <a:xfrm>
          <a:off x="0" y="0"/>
          <a:ext cx="0" cy="0"/>
          <a:chOff x="0" y="0"/>
          <a:chExt cx="0" cy="0"/>
        </a:xfrm>
      </p:grpSpPr>
      <p:sp>
        <p:nvSpPr>
          <p:cNvPr id="9" name="Triangolo rettangolo 8"/>
          <p:cNvSpPr/>
          <p:nvPr userDrawn="1"/>
        </p:nvSpPr>
        <p:spPr>
          <a:xfrm rot="6236280">
            <a:off x="1978923" y="613677"/>
            <a:ext cx="8549007" cy="6905936"/>
          </a:xfrm>
          <a:prstGeom prst="rtTriangle">
            <a:avLst/>
          </a:prstGeom>
          <a:gradFill>
            <a:gsLst>
              <a:gs pos="3000">
                <a:srgbClr val="007749"/>
              </a:gs>
              <a:gs pos="100000">
                <a:schemeClr val="bg1"/>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Triangolo rettangolo 9"/>
          <p:cNvSpPr/>
          <p:nvPr userDrawn="1"/>
        </p:nvSpPr>
        <p:spPr>
          <a:xfrm rot="5400000">
            <a:off x="1007706" y="-1007707"/>
            <a:ext cx="8845420" cy="10860833"/>
          </a:xfrm>
          <a:prstGeom prst="rtTriangle">
            <a:avLst/>
          </a:prstGeom>
          <a:gradFill>
            <a:gsLst>
              <a:gs pos="23000">
                <a:schemeClr val="bg1"/>
              </a:gs>
              <a:gs pos="100000">
                <a:schemeClr val="bg1">
                  <a:lumMod val="85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le 1"/>
          <p:cNvSpPr>
            <a:spLocks noGrp="1"/>
          </p:cNvSpPr>
          <p:nvPr>
            <p:ph type="ctrTitle" hasCustomPrompt="1"/>
          </p:nvPr>
        </p:nvSpPr>
        <p:spPr>
          <a:xfrm>
            <a:off x="595993" y="1003300"/>
            <a:ext cx="5772150" cy="2506663"/>
          </a:xfrm>
        </p:spPr>
        <p:txBody>
          <a:bodyPr anchor="b">
            <a:normAutofit/>
          </a:bodyPr>
          <a:lstStyle>
            <a:lvl1pPr algn="l">
              <a:defRPr sz="4000" b="1" baseline="0">
                <a:solidFill>
                  <a:srgbClr val="007749"/>
                </a:solidFill>
                <a:latin typeface="Arial" panose="020B0604020202020204" pitchFamily="34" charset="0"/>
                <a:cs typeface="Arial" panose="020B0604020202020204" pitchFamily="34" charset="0"/>
              </a:defRPr>
            </a:lvl1pPr>
          </a:lstStyle>
          <a:p>
            <a:r>
              <a:rPr lang="it-IT" dirty="0"/>
              <a:t>Prof.ssa</a:t>
            </a:r>
            <a:br>
              <a:rPr lang="it-IT" dirty="0"/>
            </a:br>
            <a:r>
              <a:rPr lang="it-IT" dirty="0"/>
              <a:t>Nome</a:t>
            </a:r>
            <a:br>
              <a:rPr lang="it-IT" dirty="0"/>
            </a:br>
            <a:r>
              <a:rPr lang="it-IT" dirty="0"/>
              <a:t>Cognome</a:t>
            </a:r>
            <a:endParaRPr lang="en-US" dirty="0"/>
          </a:p>
        </p:txBody>
      </p:sp>
      <p:sp>
        <p:nvSpPr>
          <p:cNvPr id="3" name="Subtitle 2"/>
          <p:cNvSpPr>
            <a:spLocks noGrp="1"/>
          </p:cNvSpPr>
          <p:nvPr>
            <p:ph type="subTitle" idx="1" hasCustomPrompt="1"/>
          </p:nvPr>
        </p:nvSpPr>
        <p:spPr>
          <a:xfrm>
            <a:off x="595993" y="3591396"/>
            <a:ext cx="5773874" cy="1737196"/>
          </a:xfrm>
        </p:spPr>
        <p:txBody>
          <a:bodyPr>
            <a:normAutofit/>
          </a:bodyPr>
          <a:lstStyle>
            <a:lvl1pPr marL="0" marR="0" indent="0" algn="l" defTabSz="914400" rtl="0" eaLnBrk="1" fontAlgn="auto" latinLnBrk="0" hangingPunct="1">
              <a:lnSpc>
                <a:spcPct val="90000"/>
              </a:lnSpc>
              <a:spcBef>
                <a:spcPts val="600"/>
              </a:spcBef>
              <a:spcAft>
                <a:spcPts val="0"/>
              </a:spcAft>
              <a:buClr>
                <a:srgbClr val="F15A22"/>
              </a:buClr>
              <a:buSzTx/>
              <a:buFont typeface="Wingdings" panose="05000000000000000000" pitchFamily="2" charset="2"/>
              <a:buNone/>
              <a:tabLst/>
              <a:defRPr sz="180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Ricevimento:</a:t>
            </a:r>
          </a:p>
          <a:p>
            <a:r>
              <a:rPr lang="it-IT" dirty="0"/>
              <a:t>Piazza delle Vaschette, 101</a:t>
            </a:r>
          </a:p>
          <a:p>
            <a:r>
              <a:rPr lang="it-IT" dirty="0"/>
              <a:t>Secondo piano, studio X</a:t>
            </a:r>
          </a:p>
          <a:p>
            <a:r>
              <a:rPr lang="it-IT" dirty="0"/>
              <a:t>Mercoledì 16.00 - 18.00</a:t>
            </a:r>
          </a:p>
          <a:p>
            <a:r>
              <a:rPr lang="it-IT" dirty="0"/>
              <a:t>nome.cognome@lumsa.it</a:t>
            </a:r>
          </a:p>
        </p:txBody>
      </p:sp>
      <p:pic>
        <p:nvPicPr>
          <p:cNvPr id="8" name="Immagin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29781" y="5390607"/>
            <a:ext cx="2958783" cy="1011903"/>
          </a:xfrm>
          <a:prstGeom prst="rect">
            <a:avLst/>
          </a:prstGeom>
        </p:spPr>
      </p:pic>
    </p:spTree>
    <p:extLst>
      <p:ext uri="{BB962C8B-B14F-4D97-AF65-F5344CB8AC3E}">
        <p14:creationId xmlns:p14="http://schemas.microsoft.com/office/powerpoint/2010/main" val="1921876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sp>
        <p:nvSpPr>
          <p:cNvPr id="6"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cxnSp>
        <p:nvCxnSpPr>
          <p:cNvPr id="8"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
        <p:nvSpPr>
          <p:cNvPr id="12" name="Segnaposto contenuto 2"/>
          <p:cNvSpPr>
            <a:spLocks noGrp="1"/>
          </p:cNvSpPr>
          <p:nvPr>
            <p:ph idx="1" hasCustomPrompt="1"/>
          </p:nvPr>
        </p:nvSpPr>
        <p:spPr>
          <a:xfrm>
            <a:off x="269507" y="1283829"/>
            <a:ext cx="8604986" cy="4752903"/>
          </a:xfrm>
        </p:spPr>
        <p:txBody>
          <a:bodyPr numCol="2"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5"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3" name="CasellaDiTesto 2"/>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5" name="Connettore diritto 4"/>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17" name="Connettore diritto 1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7094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13" name="Triangolo rettangolo 12"/>
          <p:cNvSpPr/>
          <p:nvPr userDrawn="1"/>
        </p:nvSpPr>
        <p:spPr>
          <a:xfrm rot="6236280">
            <a:off x="1978923" y="613677"/>
            <a:ext cx="8549007" cy="6905936"/>
          </a:xfrm>
          <a:prstGeom prst="rtTriangle">
            <a:avLst/>
          </a:prstGeom>
          <a:gradFill>
            <a:gsLst>
              <a:gs pos="3000">
                <a:srgbClr val="007749"/>
              </a:gs>
              <a:gs pos="100000">
                <a:schemeClr val="bg1"/>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Triangolo rettangolo 13"/>
          <p:cNvSpPr/>
          <p:nvPr userDrawn="1"/>
        </p:nvSpPr>
        <p:spPr>
          <a:xfrm rot="5400000">
            <a:off x="1007706" y="-1007707"/>
            <a:ext cx="8845420" cy="10860833"/>
          </a:xfrm>
          <a:prstGeom prst="rtTriangle">
            <a:avLst/>
          </a:prstGeom>
          <a:gradFill>
            <a:gsLst>
              <a:gs pos="23000">
                <a:schemeClr val="bg1"/>
              </a:gs>
              <a:gs pos="100000">
                <a:schemeClr val="bg2">
                  <a:lumMod val="9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le 1"/>
          <p:cNvSpPr>
            <a:spLocks noGrp="1"/>
          </p:cNvSpPr>
          <p:nvPr>
            <p:ph type="title"/>
          </p:nvPr>
        </p:nvSpPr>
        <p:spPr>
          <a:xfrm>
            <a:off x="805771" y="948680"/>
            <a:ext cx="5902142" cy="1986109"/>
          </a:xfrm>
        </p:spPr>
        <p:txBody>
          <a:bodyPr anchor="b">
            <a:normAutofit/>
          </a:bodyPr>
          <a:lstStyle>
            <a:lvl1pPr algn="l">
              <a:defRPr lang="en-US" sz="4000" b="1" kern="1200" dirty="0">
                <a:solidFill>
                  <a:schemeClr val="tx1"/>
                </a:solidFill>
                <a:latin typeface="Arial" panose="020B0604020202020204" pitchFamily="34" charset="0"/>
                <a:ea typeface="+mj-ea"/>
                <a:cs typeface="Arial" panose="020B0604020202020204" pitchFamily="34" charset="0"/>
              </a:defRPr>
            </a:lvl1pPr>
          </a:lstStyle>
          <a:p>
            <a:r>
              <a:rPr lang="it-IT" dirty="0"/>
              <a:t>Fare clic per modificare lo stile del titolo</a:t>
            </a:r>
            <a:endParaRPr lang="en-US" dirty="0"/>
          </a:p>
        </p:txBody>
      </p:sp>
      <p:sp>
        <p:nvSpPr>
          <p:cNvPr id="3" name="Text Placeholder 2"/>
          <p:cNvSpPr>
            <a:spLocks noGrp="1"/>
          </p:cNvSpPr>
          <p:nvPr>
            <p:ph type="body" idx="1"/>
          </p:nvPr>
        </p:nvSpPr>
        <p:spPr>
          <a:xfrm>
            <a:off x="805772" y="3053543"/>
            <a:ext cx="5037680" cy="1013102"/>
          </a:xfrm>
        </p:spPr>
        <p:txBody>
          <a:bodyPr/>
          <a:lstStyle>
            <a:lvl1pPr marL="0" indent="0" algn="l">
              <a:buNone/>
              <a:defRPr lang="it-IT" sz="2400" kern="1200" dirty="0" smtClean="0">
                <a:solidFill>
                  <a:schemeClr val="tx1"/>
                </a:solidFill>
                <a:latin typeface="Arial" panose="020B0604020202020204" pitchFamily="34" charset="0"/>
                <a:ea typeface="+mn-ea"/>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dirty="0"/>
              <a:t>Fare clic per modificare stili del testo dello schema</a:t>
            </a:r>
          </a:p>
        </p:txBody>
      </p:sp>
      <p:pic>
        <p:nvPicPr>
          <p:cNvPr id="8" name="Immagin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29781" y="5390607"/>
            <a:ext cx="2958783" cy="1011903"/>
          </a:xfrm>
          <a:prstGeom prst="rect">
            <a:avLst/>
          </a:prstGeom>
        </p:spPr>
      </p:pic>
    </p:spTree>
    <p:extLst>
      <p:ext uri="{BB962C8B-B14F-4D97-AF65-F5344CB8AC3E}">
        <p14:creationId xmlns:p14="http://schemas.microsoft.com/office/powerpoint/2010/main" val="1435226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to con didascalia">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7390" y="1320800"/>
            <a:ext cx="4987101" cy="46820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6" name="Segnaposto contenuto 2"/>
          <p:cNvSpPr>
            <a:spLocks noGrp="1"/>
          </p:cNvSpPr>
          <p:nvPr>
            <p:ph idx="14" hasCustomPrompt="1"/>
          </p:nvPr>
        </p:nvSpPr>
        <p:spPr>
          <a:xfrm>
            <a:off x="269507" y="1320800"/>
            <a:ext cx="3465095" cy="4682067"/>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7"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21" name="CasellaDiTesto 20"/>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2" name="Connettore diritto 21"/>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3" name="Connettore diritto 22"/>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24"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4449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sto e immagine (40-60)">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3887390" y="1312333"/>
            <a:ext cx="4987101" cy="4698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dirty="0"/>
              <a:t>Fare clic sull'icona per inserire un'immagine</a:t>
            </a:r>
            <a:endParaRPr lang="en-US" dirty="0"/>
          </a:p>
        </p:txBody>
      </p:sp>
      <p:sp>
        <p:nvSpPr>
          <p:cNvPr id="25" name="Segnaposto contenuto 2"/>
          <p:cNvSpPr>
            <a:spLocks noGrp="1"/>
          </p:cNvSpPr>
          <p:nvPr>
            <p:ph idx="14" hasCustomPrompt="1"/>
          </p:nvPr>
        </p:nvSpPr>
        <p:spPr>
          <a:xfrm>
            <a:off x="269507" y="1312334"/>
            <a:ext cx="3465095" cy="4698998"/>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0034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sto e immagine (50-50)">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4578241" y="1320800"/>
            <a:ext cx="4296250" cy="4682067"/>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25" name="Segnaposto contenuto 2"/>
          <p:cNvSpPr>
            <a:spLocks noGrp="1"/>
          </p:cNvSpPr>
          <p:nvPr>
            <p:ph idx="14" hasCustomPrompt="1"/>
          </p:nvPr>
        </p:nvSpPr>
        <p:spPr>
          <a:xfrm>
            <a:off x="269507" y="1320801"/>
            <a:ext cx="4039225" cy="4682066"/>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501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sto e immagine (70-30)">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5630779" y="1258727"/>
            <a:ext cx="3243712" cy="4801097"/>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25" name="Segnaposto contenuto 2"/>
          <p:cNvSpPr>
            <a:spLocks noGrp="1"/>
          </p:cNvSpPr>
          <p:nvPr>
            <p:ph idx="14" hasCustomPrompt="1"/>
          </p:nvPr>
        </p:nvSpPr>
        <p:spPr>
          <a:xfrm>
            <a:off x="269507" y="1258728"/>
            <a:ext cx="5159141" cy="4801096"/>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1490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mmagine">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69507" y="1312333"/>
            <a:ext cx="8604984" cy="4698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3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3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37" name="CasellaDiTesto 36"/>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38" name="Connettore diritto 37"/>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39" name="Connettore diritto 38"/>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1"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4360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sto e contenuto (40-60)">
    <p:spTree>
      <p:nvGrpSpPr>
        <p:cNvPr id="1" name=""/>
        <p:cNvGrpSpPr/>
        <p:nvPr/>
      </p:nvGrpSpPr>
      <p:grpSpPr>
        <a:xfrm>
          <a:off x="0" y="0"/>
          <a:ext cx="0" cy="0"/>
          <a:chOff x="0" y="0"/>
          <a:chExt cx="0" cy="0"/>
        </a:xfrm>
      </p:grpSpPr>
      <p:sp>
        <p:nvSpPr>
          <p:cNvPr id="4" name="Segnaposto contenuto 3"/>
          <p:cNvSpPr>
            <a:spLocks noGrp="1"/>
          </p:cNvSpPr>
          <p:nvPr>
            <p:ph sz="quarter" idx="15"/>
          </p:nvPr>
        </p:nvSpPr>
        <p:spPr>
          <a:xfrm>
            <a:off x="3889375" y="1278467"/>
            <a:ext cx="4984750" cy="4775199"/>
          </a:xfrm>
        </p:spPr>
        <p:txBody>
          <a:bodyPr>
            <a:no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25" name="Segnaposto contenuto 2"/>
          <p:cNvSpPr>
            <a:spLocks noGrp="1"/>
          </p:cNvSpPr>
          <p:nvPr>
            <p:ph idx="14" hasCustomPrompt="1"/>
          </p:nvPr>
        </p:nvSpPr>
        <p:spPr>
          <a:xfrm>
            <a:off x="269507" y="1279032"/>
            <a:ext cx="3465095" cy="4774255"/>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9549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it-IT"/>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lumMod val="95000"/>
                  </a:schemeClr>
                </a:solidFill>
              </a:defRPr>
            </a:lvl1pPr>
          </a:lstStyle>
          <a:p>
            <a:fld id="{1DED2A74-3D0D-49B8-89BC-D2C6E902C5B9}" type="slidenum">
              <a:rPr lang="it-IT" smtClean="0"/>
              <a:pPr/>
              <a:t>‹N›</a:t>
            </a:fld>
            <a:endParaRPr lang="it-IT"/>
          </a:p>
        </p:txBody>
      </p:sp>
    </p:spTree>
    <p:extLst>
      <p:ext uri="{BB962C8B-B14F-4D97-AF65-F5344CB8AC3E}">
        <p14:creationId xmlns:p14="http://schemas.microsoft.com/office/powerpoint/2010/main" val="33880862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006633"/>
        </a:buClr>
        <a:buFont typeface="Wingdings" panose="05000000000000000000" pitchFamily="2" charset="2"/>
        <a:buChar char="§"/>
        <a:defRPr sz="1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006633"/>
        </a:buClr>
        <a:buFont typeface="Wingdings" panose="05000000000000000000" pitchFamily="2" charset="2"/>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00663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006633"/>
        </a:buClr>
        <a:buFont typeface="Wingdings" panose="05000000000000000000" pitchFamily="2" charset="2"/>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006633"/>
        </a:buClr>
        <a:buFont typeface="Wingdings" panose="05000000000000000000" pitchFamily="2" charset="2"/>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hyperlink" Target="mailto:lcoppo@univ-catholyon.f" TargetMode="External"/><Relationship Id="rId2" Type="http://schemas.openxmlformats.org/officeDocument/2006/relationships/hyperlink" Target="mailto:lcoppo1@lumsa.it" TargetMode="Externa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02476" y="678032"/>
            <a:ext cx="5772150" cy="1790029"/>
          </a:xfrm>
        </p:spPr>
        <p:txBody>
          <a:bodyPr anchor="b">
            <a:normAutofit/>
          </a:bodyPr>
          <a:lstStyle/>
          <a:p>
            <a:r>
              <a:rPr lang="it-IT" dirty="0"/>
              <a:t>Comparative </a:t>
            </a:r>
            <a:r>
              <a:rPr lang="it-IT" dirty="0" err="1"/>
              <a:t>Law</a:t>
            </a:r>
            <a:endParaRPr lang="it-IT" dirty="0"/>
          </a:p>
        </p:txBody>
      </p:sp>
      <p:sp>
        <p:nvSpPr>
          <p:cNvPr id="3" name="Sottotitolo 2"/>
          <p:cNvSpPr>
            <a:spLocks noGrp="1"/>
          </p:cNvSpPr>
          <p:nvPr>
            <p:ph type="subTitle" idx="1"/>
          </p:nvPr>
        </p:nvSpPr>
        <p:spPr>
          <a:xfrm>
            <a:off x="502476" y="2531434"/>
            <a:ext cx="4885313" cy="1044104"/>
          </a:xfrm>
        </p:spPr>
        <p:txBody>
          <a:bodyPr/>
          <a:lstStyle/>
          <a:p>
            <a:endParaRPr lang="it-IT" dirty="0"/>
          </a:p>
        </p:txBody>
      </p:sp>
      <p:sp>
        <p:nvSpPr>
          <p:cNvPr id="10" name="CasellaDiTesto 9"/>
          <p:cNvSpPr txBox="1"/>
          <p:nvPr/>
        </p:nvSpPr>
        <p:spPr>
          <a:xfrm>
            <a:off x="502476" y="4323341"/>
            <a:ext cx="4140200" cy="355600"/>
          </a:xfrm>
          <a:prstGeom prst="rect">
            <a:avLst/>
          </a:prstGeom>
          <a:noFill/>
        </p:spPr>
        <p:txBody>
          <a:bodyPr wrap="square" rtlCol="0">
            <a:noAutofit/>
          </a:bodyPr>
          <a:lstStyle/>
          <a:p>
            <a:r>
              <a:rPr lang="it-IT" sz="1600" dirty="0">
                <a:solidFill>
                  <a:schemeClr val="bg1"/>
                </a:solidFill>
                <a:latin typeface="Arial" panose="020B0604020202020204" pitchFamily="34" charset="0"/>
                <a:cs typeface="Arial" panose="020B0604020202020204" pitchFamily="34" charset="0"/>
              </a:rPr>
              <a:t>Prof.ssa Letizia Coppo</a:t>
            </a:r>
          </a:p>
        </p:txBody>
      </p:sp>
      <p:sp>
        <p:nvSpPr>
          <p:cNvPr id="11" name="CasellaDiTesto 10"/>
          <p:cNvSpPr txBox="1"/>
          <p:nvPr/>
        </p:nvSpPr>
        <p:spPr>
          <a:xfrm>
            <a:off x="502476" y="6137945"/>
            <a:ext cx="4140200" cy="355600"/>
          </a:xfrm>
          <a:prstGeom prst="rect">
            <a:avLst/>
          </a:prstGeom>
          <a:noFill/>
        </p:spPr>
        <p:txBody>
          <a:bodyPr wrap="square" rtlCol="0">
            <a:noAutofit/>
          </a:bodyPr>
          <a:lstStyle/>
          <a:p>
            <a:r>
              <a:rPr lang="it-IT" sz="1200" dirty="0">
                <a:solidFill>
                  <a:schemeClr val="bg1"/>
                </a:solidFill>
                <a:latin typeface="Arial" panose="020B0604020202020204" pitchFamily="34" charset="0"/>
                <a:cs typeface="Arial" panose="020B0604020202020204" pitchFamily="34" charset="0"/>
              </a:rPr>
              <a:t>A.A. 2022-2023</a:t>
            </a:r>
          </a:p>
        </p:txBody>
      </p:sp>
      <p:sp>
        <p:nvSpPr>
          <p:cNvPr id="12" name="CasellaDiTesto 11"/>
          <p:cNvSpPr txBox="1"/>
          <p:nvPr/>
        </p:nvSpPr>
        <p:spPr>
          <a:xfrm>
            <a:off x="502476" y="4638751"/>
            <a:ext cx="3083407" cy="601368"/>
          </a:xfrm>
          <a:prstGeom prst="rect">
            <a:avLst/>
          </a:prstGeom>
          <a:noFill/>
        </p:spPr>
        <p:txBody>
          <a:bodyPr wrap="square" rtlCol="0">
            <a:noAutofit/>
          </a:bodyPr>
          <a:lstStyle/>
          <a:p>
            <a:r>
              <a:rPr lang="it-IT" sz="1200" dirty="0">
                <a:solidFill>
                  <a:schemeClr val="bg1"/>
                </a:solidFill>
                <a:latin typeface="Arial" panose="020B0604020202020204" pitchFamily="34" charset="0"/>
                <a:cs typeface="Arial" panose="020B0604020202020204" pitchFamily="34" charset="0"/>
              </a:rPr>
              <a:t>Cattedra di Diritto comparato</a:t>
            </a:r>
          </a:p>
        </p:txBody>
      </p:sp>
    </p:spTree>
    <p:extLst>
      <p:ext uri="{BB962C8B-B14F-4D97-AF65-F5344CB8AC3E}">
        <p14:creationId xmlns:p14="http://schemas.microsoft.com/office/powerpoint/2010/main" val="12616395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endParaRPr lang="en-GB" sz="2800" dirty="0"/>
          </a:p>
          <a:p>
            <a:pPr algn="just"/>
            <a:r>
              <a:rPr lang="en-GB" sz="2800" dirty="0"/>
              <a:t>While Prussian and Austrian Codes were dictated by an enlightened despot, the French Civil code was a bourgeois Code, a product of the French Revolution.</a:t>
            </a:r>
          </a:p>
          <a:p>
            <a:pPr algn="just"/>
            <a:r>
              <a:rPr lang="en-GB" sz="2800" dirty="0"/>
              <a:t>Nevertheless, it rested on a large number of traditional institutions, such as freedom of contract and ownership.</a:t>
            </a:r>
          </a:p>
          <a:p>
            <a:pPr marL="0" indent="0" algn="just">
              <a:buNone/>
            </a:pPr>
            <a:endParaRPr lang="en-GB" sz="2200" dirty="0"/>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10</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FRENCH CIVIL CODE</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spirit</a:t>
            </a:r>
            <a:r>
              <a:rPr lang="it-IT" sz="2400" b="1" dirty="0"/>
              <a:t> and the </a:t>
            </a:r>
            <a:r>
              <a:rPr lang="it-IT" sz="2400" b="1" dirty="0" err="1"/>
              <a:t>essentials</a:t>
            </a:r>
            <a:endParaRPr lang="it-IT" sz="2400" b="1" dirty="0"/>
          </a:p>
        </p:txBody>
      </p:sp>
    </p:spTree>
    <p:extLst>
      <p:ext uri="{BB962C8B-B14F-4D97-AF65-F5344CB8AC3E}">
        <p14:creationId xmlns:p14="http://schemas.microsoft.com/office/powerpoint/2010/main" val="10684698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r>
              <a:rPr lang="en-GB" sz="2400" dirty="0"/>
              <a:t>The Code maintained some revolutionary achievements coming from </a:t>
            </a:r>
            <a:r>
              <a:rPr lang="en-GB" sz="2400" i="1" dirty="0"/>
              <a:t>droit </a:t>
            </a:r>
            <a:r>
              <a:rPr lang="en-GB" sz="2400" i="1" dirty="0" err="1"/>
              <a:t>intermédiaire</a:t>
            </a:r>
            <a:endParaRPr lang="en-GB" sz="2400" i="1" dirty="0"/>
          </a:p>
          <a:p>
            <a:pPr algn="just"/>
            <a:r>
              <a:rPr lang="en-GB" sz="2400" dirty="0"/>
              <a:t>Equal division of estates</a:t>
            </a:r>
          </a:p>
          <a:p>
            <a:pPr algn="just"/>
            <a:r>
              <a:rPr lang="en-GB" sz="2400" dirty="0"/>
              <a:t>Complete secularisation of marriage</a:t>
            </a:r>
          </a:p>
          <a:p>
            <a:pPr marL="0" indent="0" algn="just">
              <a:buNone/>
            </a:pPr>
            <a:r>
              <a:rPr lang="en-GB" sz="2400" dirty="0"/>
              <a:t>Abolition of feudal servitudes</a:t>
            </a:r>
          </a:p>
          <a:p>
            <a:pPr marL="0" indent="0" algn="just">
              <a:buNone/>
            </a:pPr>
            <a:r>
              <a:rPr lang="fr-FR" sz="2400" dirty="0"/>
              <a:t>B</a:t>
            </a:r>
            <a:r>
              <a:rPr lang="en-GB" sz="2400" dirty="0" err="1"/>
              <a:t>ut</a:t>
            </a:r>
            <a:r>
              <a:rPr lang="en-GB" sz="2400" dirty="0"/>
              <a:t> it resized and downsized several rules</a:t>
            </a:r>
          </a:p>
          <a:p>
            <a:pPr algn="just"/>
            <a:r>
              <a:rPr lang="en-GB" sz="2400" dirty="0"/>
              <a:t>It reduced the grounds for divorce</a:t>
            </a:r>
          </a:p>
          <a:p>
            <a:pPr algn="just"/>
            <a:r>
              <a:rPr lang="en-GB" sz="2400" dirty="0"/>
              <a:t>It re-established the freedom of testament and donation, but within the limits of the ‘</a:t>
            </a:r>
            <a:r>
              <a:rPr lang="en-GB" sz="2400" i="1" dirty="0" err="1"/>
              <a:t>quotité</a:t>
            </a:r>
            <a:r>
              <a:rPr lang="en-GB" sz="2400" i="1" dirty="0"/>
              <a:t> disponible</a:t>
            </a:r>
            <a:r>
              <a:rPr lang="en-GB" sz="2400" dirty="0"/>
              <a:t>’.</a:t>
            </a:r>
          </a:p>
          <a:p>
            <a:pPr marL="0" indent="0" algn="just">
              <a:buNone/>
            </a:pPr>
            <a:endParaRPr lang="en-GB" sz="2200" dirty="0"/>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11</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FRENCH CIVIL CODE</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spirit</a:t>
            </a:r>
            <a:r>
              <a:rPr lang="it-IT" sz="2400" b="1" dirty="0"/>
              <a:t> and the </a:t>
            </a:r>
            <a:r>
              <a:rPr lang="it-IT" sz="2400" b="1" dirty="0" err="1"/>
              <a:t>essentials</a:t>
            </a:r>
            <a:endParaRPr lang="it-IT" sz="2400" b="1" dirty="0"/>
          </a:p>
        </p:txBody>
      </p:sp>
    </p:spTree>
    <p:extLst>
      <p:ext uri="{BB962C8B-B14F-4D97-AF65-F5344CB8AC3E}">
        <p14:creationId xmlns:p14="http://schemas.microsoft.com/office/powerpoint/2010/main" val="4213166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r>
              <a:rPr lang="en-GB" sz="2800" dirty="0"/>
              <a:t>The Code reached a reasonable and balanced compromise between </a:t>
            </a:r>
            <a:r>
              <a:rPr lang="en-GB" sz="2800" i="1" dirty="0"/>
              <a:t>droit </a:t>
            </a:r>
            <a:r>
              <a:rPr lang="en-GB" sz="2800" i="1" dirty="0" err="1"/>
              <a:t>écrit</a:t>
            </a:r>
            <a:r>
              <a:rPr lang="en-GB" sz="2800" i="1" dirty="0"/>
              <a:t> </a:t>
            </a:r>
            <a:r>
              <a:rPr lang="en-GB" sz="2800" dirty="0"/>
              <a:t>and </a:t>
            </a:r>
            <a:r>
              <a:rPr lang="en-GB" sz="2800" i="1" dirty="0"/>
              <a:t>droit </a:t>
            </a:r>
            <a:r>
              <a:rPr lang="en-GB" sz="2800" i="1" dirty="0" err="1"/>
              <a:t>coutumier</a:t>
            </a:r>
            <a:r>
              <a:rPr lang="en-GB" sz="2800" dirty="0"/>
              <a:t>.</a:t>
            </a:r>
          </a:p>
          <a:p>
            <a:pPr algn="just"/>
            <a:r>
              <a:rPr lang="en-GB" sz="2800" i="1" dirty="0"/>
              <a:t>Droit </a:t>
            </a:r>
            <a:r>
              <a:rPr lang="en-GB" sz="2800" i="1" dirty="0" err="1"/>
              <a:t>écrit</a:t>
            </a:r>
            <a:r>
              <a:rPr lang="en-GB" sz="2800" dirty="0"/>
              <a:t>: contract law; law of wills; dowry, contractual property regime was nearly modelled on Roman law.</a:t>
            </a:r>
          </a:p>
          <a:p>
            <a:pPr algn="just"/>
            <a:r>
              <a:rPr lang="en-GB" sz="2800" i="1" dirty="0"/>
              <a:t>Droit </a:t>
            </a:r>
            <a:r>
              <a:rPr lang="en-GB" sz="2800" i="1" dirty="0" err="1"/>
              <a:t>coutumier</a:t>
            </a:r>
            <a:r>
              <a:rPr lang="en-GB" sz="2800" dirty="0"/>
              <a:t>: family and inheritance law; forced inheritance of relatives; community of movables; </a:t>
            </a:r>
            <a:r>
              <a:rPr lang="en-GB" sz="2800" i="1" dirty="0"/>
              <a:t>possession </a:t>
            </a:r>
            <a:r>
              <a:rPr lang="en-GB" sz="2800" i="1" dirty="0" err="1"/>
              <a:t>vaut</a:t>
            </a:r>
            <a:r>
              <a:rPr lang="en-GB" sz="2800" i="1" dirty="0"/>
              <a:t> titre</a:t>
            </a:r>
            <a:r>
              <a:rPr lang="en-GB" sz="2800" dirty="0"/>
              <a:t>.</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12</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FRENCH CIVIL CODE</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spirit</a:t>
            </a:r>
            <a:r>
              <a:rPr lang="it-IT" sz="2400" b="1" dirty="0"/>
              <a:t> and the </a:t>
            </a:r>
            <a:r>
              <a:rPr lang="it-IT" sz="2400" b="1" dirty="0" err="1"/>
              <a:t>essentials</a:t>
            </a:r>
            <a:endParaRPr lang="it-IT" sz="2400" b="1" dirty="0"/>
          </a:p>
        </p:txBody>
      </p:sp>
    </p:spTree>
    <p:extLst>
      <p:ext uri="{BB962C8B-B14F-4D97-AF65-F5344CB8AC3E}">
        <p14:creationId xmlns:p14="http://schemas.microsoft.com/office/powerpoint/2010/main" val="1086248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r>
              <a:rPr lang="en-GB" sz="2800" dirty="0"/>
              <a:t>The wide use of general clauses and open formula is what allowed the Code civil to survive (see </a:t>
            </a:r>
            <a:r>
              <a:rPr lang="en-GB" sz="2800" i="1" dirty="0" err="1"/>
              <a:t>abus</a:t>
            </a:r>
            <a:r>
              <a:rPr lang="en-GB" sz="2800" i="1" dirty="0"/>
              <a:t> de droit</a:t>
            </a:r>
            <a:r>
              <a:rPr lang="en-GB" sz="2800" dirty="0"/>
              <a:t>; </a:t>
            </a:r>
            <a:r>
              <a:rPr lang="en-GB" sz="2800" i="1" dirty="0"/>
              <a:t>clauses </a:t>
            </a:r>
            <a:r>
              <a:rPr lang="en-GB" sz="2800" i="1" dirty="0" err="1"/>
              <a:t>exonératoires</a:t>
            </a:r>
            <a:r>
              <a:rPr lang="en-GB" sz="2800" i="1" dirty="0"/>
              <a:t> de la </a:t>
            </a:r>
            <a:r>
              <a:rPr lang="en-GB" sz="2800" i="1" dirty="0" err="1"/>
              <a:t>responsabilité</a:t>
            </a:r>
            <a:r>
              <a:rPr lang="en-GB" sz="2800" dirty="0"/>
              <a:t>; law of delicts).</a:t>
            </a:r>
          </a:p>
          <a:p>
            <a:pPr marL="514350" indent="-514350" algn="just">
              <a:buFont typeface="+mj-lt"/>
              <a:buAutoNum type="arabicPeriod"/>
            </a:pPr>
            <a:r>
              <a:rPr lang="en-GB" sz="2800" i="1" dirty="0"/>
              <a:t>École de </a:t>
            </a:r>
            <a:r>
              <a:rPr lang="en-GB" sz="2800" i="1" dirty="0" err="1"/>
              <a:t>l’exégèse</a:t>
            </a:r>
            <a:r>
              <a:rPr lang="en-GB" sz="2800" dirty="0"/>
              <a:t>: grammatical and logical study of the Code.</a:t>
            </a:r>
          </a:p>
          <a:p>
            <a:pPr marL="514350" indent="-514350" algn="just">
              <a:buFont typeface="+mj-lt"/>
              <a:buAutoNum type="arabicPeriod"/>
            </a:pPr>
            <a:r>
              <a:rPr lang="en-GB" sz="2800" i="1" dirty="0"/>
              <a:t>École de la libre recherche </a:t>
            </a:r>
            <a:r>
              <a:rPr lang="en-GB" sz="2800" i="1" dirty="0" err="1"/>
              <a:t>scientifique</a:t>
            </a:r>
            <a:r>
              <a:rPr lang="en-GB" sz="2800" dirty="0"/>
              <a:t>: interpretation of the Code in light of the needs expressed by society.</a:t>
            </a:r>
          </a:p>
          <a:p>
            <a:pPr marL="0" indent="0" algn="just">
              <a:buNone/>
            </a:pPr>
            <a:endParaRPr lang="en-GB" sz="2800" dirty="0"/>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13</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FRENCH CIVIL CODE</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heritage</a:t>
            </a:r>
            <a:endParaRPr lang="it-IT" sz="2400" b="1" dirty="0"/>
          </a:p>
        </p:txBody>
      </p:sp>
    </p:spTree>
    <p:extLst>
      <p:ext uri="{BB962C8B-B14F-4D97-AF65-F5344CB8AC3E}">
        <p14:creationId xmlns:p14="http://schemas.microsoft.com/office/powerpoint/2010/main" val="21711103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r>
              <a:rPr lang="fr-FR" sz="2400" dirty="0"/>
              <a:t>2004 – </a:t>
            </a:r>
            <a:r>
              <a:rPr lang="en-GB" sz="2400" dirty="0"/>
              <a:t>Divorce</a:t>
            </a:r>
          </a:p>
          <a:p>
            <a:pPr marL="0" indent="0" algn="just">
              <a:buNone/>
            </a:pPr>
            <a:r>
              <a:rPr lang="en-GB" sz="2400" dirty="0"/>
              <a:t>2005 – Filiation; sureties</a:t>
            </a:r>
          </a:p>
          <a:p>
            <a:pPr marL="0" indent="0" algn="just">
              <a:buNone/>
            </a:pPr>
            <a:r>
              <a:rPr lang="en-GB" sz="2400" dirty="0"/>
              <a:t>2006 – Successions and donations</a:t>
            </a:r>
          </a:p>
          <a:p>
            <a:pPr marL="0" indent="0" algn="just">
              <a:buNone/>
            </a:pPr>
            <a:r>
              <a:rPr lang="en-GB" sz="2400" dirty="0"/>
              <a:t>2007 – Legal capacity and guardianship</a:t>
            </a:r>
          </a:p>
          <a:p>
            <a:pPr marL="0" indent="0" algn="just">
              <a:buNone/>
            </a:pPr>
            <a:r>
              <a:rPr lang="en-GB" sz="2400" dirty="0"/>
              <a:t>2008 – Time limitation of rights</a:t>
            </a:r>
          </a:p>
          <a:p>
            <a:pPr marL="0" indent="0" algn="just">
              <a:buNone/>
            </a:pPr>
            <a:r>
              <a:rPr lang="en-GB" sz="2400" dirty="0"/>
              <a:t>2009 – Filiation </a:t>
            </a:r>
          </a:p>
          <a:p>
            <a:pPr marL="0" indent="0" algn="just">
              <a:buNone/>
            </a:pPr>
            <a:r>
              <a:rPr lang="en-GB" sz="2400" dirty="0"/>
              <a:t>2013 – Marriage (extension to PACS)</a:t>
            </a:r>
          </a:p>
          <a:p>
            <a:pPr marL="0" indent="0" algn="just">
              <a:buNone/>
            </a:pPr>
            <a:r>
              <a:rPr lang="en-GB" sz="2400" dirty="0"/>
              <a:t>2016 – Obligations and contract law</a:t>
            </a:r>
          </a:p>
          <a:p>
            <a:pPr marL="0" indent="0" algn="just">
              <a:buNone/>
            </a:pPr>
            <a:endParaRPr lang="en-GB" sz="2800" dirty="0"/>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14</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FRENCH CIVIL CODE</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reforms</a:t>
            </a:r>
            <a:endParaRPr lang="it-IT" sz="2400" b="1" dirty="0"/>
          </a:p>
        </p:txBody>
      </p:sp>
    </p:spTree>
    <p:extLst>
      <p:ext uri="{BB962C8B-B14F-4D97-AF65-F5344CB8AC3E}">
        <p14:creationId xmlns:p14="http://schemas.microsoft.com/office/powerpoint/2010/main" val="24055219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The German </a:t>
            </a:r>
            <a:r>
              <a:rPr lang="it-IT" dirty="0" err="1"/>
              <a:t>civil</a:t>
            </a:r>
            <a:r>
              <a:rPr lang="it-IT" dirty="0"/>
              <a:t> code</a:t>
            </a:r>
          </a:p>
        </p:txBody>
      </p:sp>
      <p:sp>
        <p:nvSpPr>
          <p:cNvPr id="3" name="Segnaposto testo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2127116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4"/>
          <p:cNvSpPr>
            <a:spLocks noGrp="1"/>
          </p:cNvSpPr>
          <p:nvPr>
            <p:ph type="sldNum" sz="quarter" idx="12"/>
          </p:nvPr>
        </p:nvSpPr>
        <p:spPr/>
        <p:txBody>
          <a:bodyPr/>
          <a:lstStyle/>
          <a:p>
            <a:fld id="{1DED2A74-3D0D-49B8-89BC-D2C6E902C5B9}" type="slidenum">
              <a:rPr lang="it-IT" smtClean="0"/>
              <a:pPr/>
              <a:t>16</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GERMAN CIVIL CODE</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1900, </a:t>
            </a:r>
            <a:r>
              <a:rPr lang="it-IT" sz="2400" b="1" dirty="0" err="1"/>
              <a:t>being</a:t>
            </a:r>
            <a:r>
              <a:rPr lang="it-IT" sz="2400" b="1" dirty="0"/>
              <a:t> </a:t>
            </a:r>
            <a:r>
              <a:rPr lang="it-IT" sz="2400" b="1" dirty="0" err="1"/>
              <a:t>unreformed</a:t>
            </a:r>
            <a:r>
              <a:rPr lang="it-IT" sz="2400" b="1" dirty="0"/>
              <a:t> </a:t>
            </a:r>
            <a:r>
              <a:rPr lang="it-IT" sz="2400" b="1" dirty="0" err="1"/>
              <a:t>until</a:t>
            </a:r>
            <a:r>
              <a:rPr lang="it-IT" sz="2400" b="1" dirty="0"/>
              <a:t> 2001</a:t>
            </a:r>
          </a:p>
        </p:txBody>
      </p:sp>
      <p:pic>
        <p:nvPicPr>
          <p:cNvPr id="2" name="Segnaposto contenuto 1">
            <a:extLst>
              <a:ext uri="{FF2B5EF4-FFF2-40B4-BE49-F238E27FC236}">
                <a16:creationId xmlns:a16="http://schemas.microsoft.com/office/drawing/2014/main" id="{B7EC4E4E-AB08-62FA-C0C3-44D47515BFDA}"/>
              </a:ext>
            </a:extLst>
          </p:cNvPr>
          <p:cNvPicPr>
            <a:picLocks noGrp="1" noChangeAspect="1"/>
          </p:cNvPicPr>
          <p:nvPr>
            <p:ph idx="14"/>
          </p:nvPr>
        </p:nvPicPr>
        <p:blipFill>
          <a:blip r:embed="rId2"/>
          <a:stretch>
            <a:fillRect/>
          </a:stretch>
        </p:blipFill>
        <p:spPr>
          <a:xfrm>
            <a:off x="2778042" y="1285875"/>
            <a:ext cx="3460916" cy="4957763"/>
          </a:xfrm>
          <a:prstGeom prst="rect">
            <a:avLst/>
          </a:prstGeom>
        </p:spPr>
      </p:pic>
    </p:spTree>
    <p:extLst>
      <p:ext uri="{BB962C8B-B14F-4D97-AF65-F5344CB8AC3E}">
        <p14:creationId xmlns:p14="http://schemas.microsoft.com/office/powerpoint/2010/main" val="35328325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endParaRPr lang="de-DE" sz="2800" dirty="0"/>
          </a:p>
          <a:p>
            <a:pPr marL="0" indent="0" algn="just">
              <a:buNone/>
            </a:pPr>
            <a:r>
              <a:rPr lang="de-DE" sz="2800" dirty="0"/>
              <a:t>Book I. </a:t>
            </a:r>
            <a:r>
              <a:rPr lang="de-DE" sz="2800" i="1" dirty="0"/>
              <a:t>Allgemeiner Teil </a:t>
            </a:r>
            <a:r>
              <a:rPr lang="de-DE" sz="2800" dirty="0"/>
              <a:t>(</a:t>
            </a:r>
            <a:r>
              <a:rPr lang="de-DE" sz="2800" dirty="0" err="1"/>
              <a:t>general</a:t>
            </a:r>
            <a:r>
              <a:rPr lang="de-DE" sz="2800" dirty="0"/>
              <a:t> </a:t>
            </a:r>
            <a:r>
              <a:rPr lang="de-DE" sz="2800" dirty="0" err="1"/>
              <a:t>part</a:t>
            </a:r>
            <a:r>
              <a:rPr lang="de-DE" sz="2800" dirty="0"/>
              <a:t>)</a:t>
            </a:r>
          </a:p>
          <a:p>
            <a:pPr marL="0" indent="0" algn="just">
              <a:buNone/>
            </a:pPr>
            <a:r>
              <a:rPr lang="de-DE" sz="2800" dirty="0"/>
              <a:t>Book II. </a:t>
            </a:r>
            <a:r>
              <a:rPr lang="de-DE" sz="2800" i="1" dirty="0"/>
              <a:t>Recht der Schuldverhältnisse </a:t>
            </a:r>
            <a:r>
              <a:rPr lang="de-DE" sz="2800" dirty="0"/>
              <a:t>(</a:t>
            </a:r>
            <a:r>
              <a:rPr lang="de-DE" sz="2800" dirty="0" err="1"/>
              <a:t>law</a:t>
            </a:r>
            <a:r>
              <a:rPr lang="de-DE" sz="2800" dirty="0"/>
              <a:t> </a:t>
            </a:r>
            <a:r>
              <a:rPr lang="de-DE" sz="2800" dirty="0" err="1"/>
              <a:t>of</a:t>
            </a:r>
            <a:r>
              <a:rPr lang="de-DE" sz="2800" dirty="0"/>
              <a:t> </a:t>
            </a:r>
            <a:r>
              <a:rPr lang="de-DE" sz="2800" dirty="0" err="1"/>
              <a:t>obligations</a:t>
            </a:r>
            <a:r>
              <a:rPr lang="de-DE" sz="2800" dirty="0"/>
              <a:t>)</a:t>
            </a:r>
          </a:p>
          <a:p>
            <a:pPr marL="0" indent="0" algn="just">
              <a:buNone/>
            </a:pPr>
            <a:r>
              <a:rPr lang="de-DE" sz="2800" dirty="0"/>
              <a:t>Book III. </a:t>
            </a:r>
            <a:r>
              <a:rPr lang="de-DE" sz="2800" i="1" dirty="0"/>
              <a:t>Sachenrecht</a:t>
            </a:r>
            <a:r>
              <a:rPr lang="de-DE" sz="2800" dirty="0"/>
              <a:t> (</a:t>
            </a:r>
            <a:r>
              <a:rPr lang="de-DE" sz="2800" dirty="0" err="1"/>
              <a:t>law</a:t>
            </a:r>
            <a:r>
              <a:rPr lang="de-DE" sz="2800" dirty="0"/>
              <a:t> </a:t>
            </a:r>
            <a:r>
              <a:rPr lang="de-DE" sz="2800" dirty="0" err="1"/>
              <a:t>of</a:t>
            </a:r>
            <a:r>
              <a:rPr lang="de-DE" sz="2800" dirty="0"/>
              <a:t> </a:t>
            </a:r>
            <a:r>
              <a:rPr lang="de-DE" sz="2800" dirty="0" err="1"/>
              <a:t>property</a:t>
            </a:r>
            <a:r>
              <a:rPr lang="de-DE" sz="2800" dirty="0"/>
              <a:t>)</a:t>
            </a:r>
          </a:p>
          <a:p>
            <a:pPr marL="0" indent="0" algn="just">
              <a:buNone/>
            </a:pPr>
            <a:r>
              <a:rPr lang="de-DE" sz="2800" dirty="0"/>
              <a:t>Book IV. </a:t>
            </a:r>
            <a:r>
              <a:rPr lang="de-DE" sz="2800" i="1" dirty="0"/>
              <a:t>Familienrecht </a:t>
            </a:r>
            <a:r>
              <a:rPr lang="de-DE" sz="2800" dirty="0"/>
              <a:t>(</a:t>
            </a:r>
            <a:r>
              <a:rPr lang="de-DE" sz="2800" dirty="0" err="1"/>
              <a:t>family</a:t>
            </a:r>
            <a:r>
              <a:rPr lang="de-DE" sz="2800" dirty="0"/>
              <a:t> </a:t>
            </a:r>
            <a:r>
              <a:rPr lang="de-DE" sz="2800" dirty="0" err="1"/>
              <a:t>law</a:t>
            </a:r>
            <a:r>
              <a:rPr lang="de-DE" sz="2800" dirty="0"/>
              <a:t>)</a:t>
            </a:r>
          </a:p>
          <a:p>
            <a:pPr marL="0" indent="0" algn="just">
              <a:buNone/>
            </a:pPr>
            <a:r>
              <a:rPr lang="de-DE" sz="2800" dirty="0"/>
              <a:t>Book V.  </a:t>
            </a:r>
            <a:r>
              <a:rPr lang="de-DE" sz="2800" i="1" dirty="0"/>
              <a:t>Erbrecht</a:t>
            </a:r>
            <a:r>
              <a:rPr lang="de-DE" sz="2800" dirty="0"/>
              <a:t> (</a:t>
            </a:r>
            <a:r>
              <a:rPr lang="de-DE" sz="2800" dirty="0" err="1"/>
              <a:t>law</a:t>
            </a:r>
            <a:r>
              <a:rPr lang="de-DE" sz="2800" dirty="0"/>
              <a:t> </a:t>
            </a:r>
            <a:r>
              <a:rPr lang="de-DE" sz="2800" dirty="0" err="1"/>
              <a:t>of</a:t>
            </a:r>
            <a:r>
              <a:rPr lang="de-DE" sz="2800" dirty="0"/>
              <a:t> </a:t>
            </a:r>
            <a:r>
              <a:rPr lang="de-DE" sz="2800" dirty="0" err="1"/>
              <a:t>successions</a:t>
            </a:r>
            <a:r>
              <a:rPr lang="de-DE" sz="2800" dirty="0"/>
              <a:t>)</a:t>
            </a:r>
          </a:p>
          <a:p>
            <a:pPr marL="0" indent="0" algn="just">
              <a:buNone/>
            </a:pPr>
            <a:endParaRPr lang="en-GB" sz="2800" dirty="0"/>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17</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GERMAN CIVIL CODE (BGB)</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structure</a:t>
            </a:r>
            <a:endParaRPr lang="it-IT" sz="2400" b="1" dirty="0"/>
          </a:p>
        </p:txBody>
      </p:sp>
    </p:spTree>
    <p:extLst>
      <p:ext uri="{BB962C8B-B14F-4D97-AF65-F5344CB8AC3E}">
        <p14:creationId xmlns:p14="http://schemas.microsoft.com/office/powerpoint/2010/main" val="25772280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r>
              <a:rPr lang="en-GB" sz="2800" b="1" dirty="0"/>
              <a:t>Book I. </a:t>
            </a:r>
            <a:r>
              <a:rPr lang="en-GB" sz="2800" b="1" i="1" dirty="0" err="1"/>
              <a:t>Allgemeiner</a:t>
            </a:r>
            <a:r>
              <a:rPr lang="en-GB" sz="2800" b="1" i="1" dirty="0"/>
              <a:t> Teil </a:t>
            </a:r>
            <a:r>
              <a:rPr lang="en-GB" sz="2800" b="1" dirty="0"/>
              <a:t>(general part): </a:t>
            </a:r>
            <a:r>
              <a:rPr lang="en-GB" sz="2800" dirty="0"/>
              <a:t>It does not contain general rules about the exercise of rights in society or basic principles in the construction of statutes, customary law, the powers of judges or burden of proof.</a:t>
            </a:r>
          </a:p>
          <a:p>
            <a:pPr marL="0" indent="0" algn="just">
              <a:buNone/>
            </a:pPr>
            <a:r>
              <a:rPr lang="en-GB" sz="2800" dirty="0"/>
              <a:t>Instead it contains certain basic institutions common to the whole of private law, which are recurring throughout all the other books of the BGB. </a:t>
            </a:r>
          </a:p>
          <a:p>
            <a:pPr marL="0" indent="0" algn="just">
              <a:buNone/>
            </a:pPr>
            <a:endParaRPr lang="de-DE" sz="2800" dirty="0"/>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18</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GERMAN CIVIL CODE (BGB)</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structure</a:t>
            </a:r>
            <a:endParaRPr lang="it-IT" sz="2400" b="1" dirty="0"/>
          </a:p>
        </p:txBody>
      </p:sp>
    </p:spTree>
    <p:extLst>
      <p:ext uri="{BB962C8B-B14F-4D97-AF65-F5344CB8AC3E}">
        <p14:creationId xmlns:p14="http://schemas.microsoft.com/office/powerpoint/2010/main" val="23001632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lnSpc>
                <a:spcPct val="170000"/>
              </a:lnSpc>
              <a:spcBef>
                <a:spcPts val="0"/>
              </a:spcBef>
              <a:buNone/>
            </a:pPr>
            <a:r>
              <a:rPr lang="en-GB" b="1" dirty="0"/>
              <a:t>Book I. </a:t>
            </a:r>
            <a:r>
              <a:rPr lang="en-GB" b="1" i="1" dirty="0" err="1"/>
              <a:t>Allgemeiner</a:t>
            </a:r>
            <a:r>
              <a:rPr lang="en-GB" b="1" i="1" dirty="0"/>
              <a:t> Teil </a:t>
            </a:r>
            <a:r>
              <a:rPr lang="en-GB" b="1" dirty="0"/>
              <a:t>(general part):</a:t>
            </a:r>
          </a:p>
          <a:p>
            <a:pPr marL="0" indent="0" algn="just">
              <a:lnSpc>
                <a:spcPct val="170000"/>
              </a:lnSpc>
              <a:spcBef>
                <a:spcPts val="0"/>
              </a:spcBef>
              <a:buNone/>
            </a:pPr>
            <a:r>
              <a:rPr lang="en-GB" b="1" dirty="0"/>
              <a:t>Division 1:</a:t>
            </a:r>
            <a:r>
              <a:rPr lang="en-GB" dirty="0"/>
              <a:t> persons</a:t>
            </a:r>
          </a:p>
          <a:p>
            <a:pPr algn="just">
              <a:lnSpc>
                <a:spcPct val="170000"/>
              </a:lnSpc>
              <a:spcBef>
                <a:spcPts val="0"/>
              </a:spcBef>
            </a:pPr>
            <a:r>
              <a:rPr lang="en-GB" dirty="0"/>
              <a:t>Title 1: natural persons, consumers, entrepreneurs (it begins with legal capacity)</a:t>
            </a:r>
          </a:p>
          <a:p>
            <a:pPr algn="just">
              <a:lnSpc>
                <a:spcPct val="170000"/>
              </a:lnSpc>
              <a:spcBef>
                <a:spcPts val="0"/>
              </a:spcBef>
            </a:pPr>
            <a:r>
              <a:rPr lang="en-GB" dirty="0"/>
              <a:t>Title 2: legal persons (divided into types: associations, foundations…)</a:t>
            </a:r>
          </a:p>
          <a:p>
            <a:pPr marL="0" indent="0" algn="just">
              <a:lnSpc>
                <a:spcPct val="170000"/>
              </a:lnSpc>
              <a:spcBef>
                <a:spcPts val="0"/>
              </a:spcBef>
              <a:buNone/>
            </a:pPr>
            <a:r>
              <a:rPr lang="en-GB" b="1" dirty="0"/>
              <a:t>Division 2:</a:t>
            </a:r>
            <a:r>
              <a:rPr lang="en-GB" dirty="0"/>
              <a:t> things and animals (beginning with definitions and classifications, in line with </a:t>
            </a:r>
            <a:r>
              <a:rPr lang="en-GB" dirty="0" err="1"/>
              <a:t>Pandects</a:t>
            </a:r>
            <a:r>
              <a:rPr lang="en-GB" dirty="0"/>
              <a:t>)</a:t>
            </a:r>
          </a:p>
          <a:p>
            <a:pPr marL="0" indent="0" algn="just">
              <a:lnSpc>
                <a:spcPct val="170000"/>
              </a:lnSpc>
              <a:spcBef>
                <a:spcPts val="0"/>
              </a:spcBef>
              <a:buNone/>
            </a:pPr>
            <a:r>
              <a:rPr lang="en-GB" b="1" dirty="0"/>
              <a:t>Division 3:</a:t>
            </a:r>
            <a:r>
              <a:rPr lang="en-GB" dirty="0"/>
              <a:t> legal acts (</a:t>
            </a:r>
            <a:r>
              <a:rPr lang="en-GB" i="1" dirty="0" err="1"/>
              <a:t>négoce</a:t>
            </a:r>
            <a:r>
              <a:rPr lang="en-GB" i="1" dirty="0"/>
              <a:t> </a:t>
            </a:r>
            <a:r>
              <a:rPr lang="en-GB" i="1" dirty="0" err="1"/>
              <a:t>juridiques</a:t>
            </a:r>
            <a:r>
              <a:rPr lang="en-GB" dirty="0"/>
              <a:t>) – capacity to contract, declarations of will, contract, conditions and time periods, agency (on this see below).</a:t>
            </a:r>
          </a:p>
          <a:p>
            <a:pPr marL="0" indent="0" algn="just">
              <a:lnSpc>
                <a:spcPct val="170000"/>
              </a:lnSpc>
              <a:spcBef>
                <a:spcPts val="0"/>
              </a:spcBef>
              <a:buNone/>
            </a:pPr>
            <a:r>
              <a:rPr lang="en-GB" b="1" dirty="0"/>
              <a:t>Division 4:</a:t>
            </a:r>
            <a:r>
              <a:rPr lang="en-GB" dirty="0"/>
              <a:t> time periods and dates</a:t>
            </a:r>
          </a:p>
          <a:p>
            <a:pPr marL="0" indent="0" algn="just">
              <a:lnSpc>
                <a:spcPct val="170000"/>
              </a:lnSpc>
              <a:spcBef>
                <a:spcPts val="0"/>
              </a:spcBef>
              <a:buNone/>
            </a:pPr>
            <a:r>
              <a:rPr lang="en-GB" b="1" dirty="0"/>
              <a:t>Division 5:</a:t>
            </a:r>
            <a:r>
              <a:rPr lang="en-GB" dirty="0"/>
              <a:t> time limitation of rights</a:t>
            </a:r>
          </a:p>
          <a:p>
            <a:pPr marL="0" indent="0" algn="just">
              <a:lnSpc>
                <a:spcPct val="170000"/>
              </a:lnSpc>
              <a:spcBef>
                <a:spcPts val="0"/>
              </a:spcBef>
              <a:buNone/>
            </a:pPr>
            <a:r>
              <a:rPr lang="en-GB" b="1" dirty="0"/>
              <a:t>Division 6:</a:t>
            </a:r>
            <a:r>
              <a:rPr lang="en-GB" dirty="0"/>
              <a:t> sureties</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19</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GERMAN CIVIL CODE (BGB)</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structure</a:t>
            </a:r>
            <a:endParaRPr lang="it-IT" sz="2400" b="1" dirty="0"/>
          </a:p>
        </p:txBody>
      </p:sp>
    </p:spTree>
    <p:extLst>
      <p:ext uri="{BB962C8B-B14F-4D97-AF65-F5344CB8AC3E}">
        <p14:creationId xmlns:p14="http://schemas.microsoft.com/office/powerpoint/2010/main" val="1592012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egnaposto contenuto 1">
            <a:extLst>
              <a:ext uri="{FF2B5EF4-FFF2-40B4-BE49-F238E27FC236}">
                <a16:creationId xmlns:a16="http://schemas.microsoft.com/office/drawing/2014/main" id="{2A9F9653-0C71-E353-16FA-ABEEBB0C3AB3}"/>
              </a:ext>
            </a:extLst>
          </p:cNvPr>
          <p:cNvPicPr>
            <a:picLocks noGrp="1" noChangeAspect="1"/>
          </p:cNvPicPr>
          <p:nvPr>
            <p:ph idx="14"/>
          </p:nvPr>
        </p:nvPicPr>
        <p:blipFill>
          <a:blip r:embed="rId2"/>
          <a:stretch>
            <a:fillRect/>
          </a:stretch>
        </p:blipFill>
        <p:spPr>
          <a:xfrm>
            <a:off x="269875" y="1512845"/>
            <a:ext cx="8464550" cy="4346660"/>
          </a:xfrm>
          <a:prstGeom prst="rect">
            <a:avLst/>
          </a:prstGeom>
        </p:spPr>
      </p:pic>
      <p:sp>
        <p:nvSpPr>
          <p:cNvPr id="5" name="Segnaposto numero diapositiva 4"/>
          <p:cNvSpPr>
            <a:spLocks noGrp="1"/>
          </p:cNvSpPr>
          <p:nvPr>
            <p:ph type="sldNum" sz="quarter" idx="12"/>
          </p:nvPr>
        </p:nvSpPr>
        <p:spPr/>
        <p:txBody>
          <a:bodyPr/>
          <a:lstStyle/>
          <a:p>
            <a:fld id="{1DED2A74-3D0D-49B8-89BC-D2C6E902C5B9}" type="slidenum">
              <a:rPr lang="it-IT" smtClean="0"/>
              <a:pPr/>
              <a:t>2</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MAIN EUROPEAN CIVIL CODES</a:t>
            </a:r>
          </a:p>
        </p:txBody>
      </p:sp>
      <p:sp>
        <p:nvSpPr>
          <p:cNvPr id="9" name="Segnaposto testo 3"/>
          <p:cNvSpPr>
            <a:spLocks noGrp="1"/>
          </p:cNvSpPr>
          <p:nvPr>
            <p:ph type="body" sz="quarter" idx="13"/>
          </p:nvPr>
        </p:nvSpPr>
        <p:spPr>
          <a:xfrm>
            <a:off x="269506" y="734097"/>
            <a:ext cx="8604985" cy="45719"/>
          </a:xfrm>
        </p:spPr>
        <p:txBody>
          <a:bodyPr>
            <a:noAutofit/>
          </a:bodyPr>
          <a:lstStyle/>
          <a:p>
            <a:endParaRPr lang="it-IT" sz="2400" b="1" dirty="0"/>
          </a:p>
        </p:txBody>
      </p:sp>
    </p:spTree>
    <p:extLst>
      <p:ext uri="{BB962C8B-B14F-4D97-AF65-F5344CB8AC3E}">
        <p14:creationId xmlns:p14="http://schemas.microsoft.com/office/powerpoint/2010/main" val="18990706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r>
              <a:rPr lang="en-GB" sz="2600" b="1" dirty="0"/>
              <a:t>Pros and cons of </a:t>
            </a:r>
            <a:r>
              <a:rPr lang="en-GB" sz="2600" b="1" i="1" dirty="0" err="1"/>
              <a:t>Allgemeiner</a:t>
            </a:r>
            <a:r>
              <a:rPr lang="en-GB" sz="2600" b="1" i="1" dirty="0"/>
              <a:t> Teil</a:t>
            </a:r>
          </a:p>
          <a:p>
            <a:pPr marL="0" indent="0" algn="just">
              <a:buNone/>
            </a:pPr>
            <a:r>
              <a:rPr lang="en-GB" sz="2600" dirty="0"/>
              <a:t>The fact of providing rules in a preliminary and general part constantly raises doubts about their scope of application.</a:t>
            </a:r>
          </a:p>
          <a:p>
            <a:pPr marL="0" indent="0" algn="just">
              <a:buNone/>
            </a:pPr>
            <a:r>
              <a:rPr lang="en-GB" sz="2600" dirty="0"/>
              <a:t>Sometimes such a location can be misleading for novices and foreign lawyers, as they would expect to find certain rules in a different place.</a:t>
            </a:r>
          </a:p>
          <a:p>
            <a:pPr marL="0" indent="0" algn="just">
              <a:buNone/>
            </a:pPr>
            <a:r>
              <a:rPr lang="en-GB" sz="2600" dirty="0"/>
              <a:t>Great fascination on foreign jurists, mostly for teaching (see </a:t>
            </a:r>
            <a:r>
              <a:rPr lang="en-GB" sz="2600" dirty="0" err="1"/>
              <a:t>Saleilles</a:t>
            </a:r>
            <a:r>
              <a:rPr lang="en-GB" sz="2600" dirty="0"/>
              <a:t>, Austin and the </a:t>
            </a:r>
            <a:r>
              <a:rPr lang="en-GB" sz="2600" i="1" dirty="0"/>
              <a:t>Allgemeine </a:t>
            </a:r>
            <a:r>
              <a:rPr lang="en-GB" sz="2600" i="1" dirty="0" err="1"/>
              <a:t>Rechtlehre</a:t>
            </a:r>
            <a:r>
              <a:rPr lang="en-GB" sz="2600" dirty="0"/>
              <a:t>).</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20</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GERMAN CIVIL CODE (BGB)</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structure</a:t>
            </a:r>
            <a:endParaRPr lang="it-IT" sz="2400" b="1" dirty="0"/>
          </a:p>
        </p:txBody>
      </p:sp>
    </p:spTree>
    <p:extLst>
      <p:ext uri="{BB962C8B-B14F-4D97-AF65-F5344CB8AC3E}">
        <p14:creationId xmlns:p14="http://schemas.microsoft.com/office/powerpoint/2010/main" val="11400171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endParaRPr lang="en-GB" sz="2800" dirty="0"/>
          </a:p>
          <a:p>
            <a:pPr marL="0" indent="0" algn="just">
              <a:buNone/>
            </a:pPr>
            <a:r>
              <a:rPr lang="en-GB" sz="2800" dirty="0"/>
              <a:t>It is dominated by the bourgeois idea that contracting parties are formally free and equal. </a:t>
            </a:r>
          </a:p>
          <a:p>
            <a:pPr algn="just"/>
            <a:r>
              <a:rPr lang="en-GB" sz="2800" dirty="0"/>
              <a:t>Key principles: freedom of contract/party autonomy and the duty to keep one’s promises.</a:t>
            </a:r>
          </a:p>
          <a:p>
            <a:pPr algn="just"/>
            <a:r>
              <a:rPr lang="en-GB" sz="2800" dirty="0"/>
              <a:t>Voidness when the contract is against </a:t>
            </a:r>
            <a:r>
              <a:rPr lang="en-GB" sz="2800" dirty="0" err="1"/>
              <a:t>bonos</a:t>
            </a:r>
            <a:r>
              <a:rPr lang="en-GB" sz="2800" dirty="0"/>
              <a:t> mores or if one party unfairly exploited the inexperience or lack of judgment of the other.</a:t>
            </a:r>
          </a:p>
          <a:p>
            <a:pPr marL="0" indent="0" algn="just">
              <a:buNone/>
            </a:pPr>
            <a:endParaRPr lang="en-GB" sz="2600" b="1" i="1" dirty="0"/>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21</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GERMAN CIVIL CODE (BGB)</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err="1"/>
              <a:t>Contract</a:t>
            </a:r>
            <a:r>
              <a:rPr lang="it-IT" sz="2400" b="1" dirty="0"/>
              <a:t> </a:t>
            </a:r>
            <a:r>
              <a:rPr lang="it-IT" sz="2400" b="1" dirty="0" err="1"/>
              <a:t>law</a:t>
            </a:r>
            <a:r>
              <a:rPr lang="it-IT" sz="2400" b="1" dirty="0"/>
              <a:t> and the </a:t>
            </a:r>
            <a:r>
              <a:rPr lang="it-IT" sz="2400" b="1" dirty="0" err="1"/>
              <a:t>evolution</a:t>
            </a:r>
            <a:r>
              <a:rPr lang="it-IT" sz="2400" b="1" dirty="0"/>
              <a:t> of the BGB</a:t>
            </a:r>
          </a:p>
        </p:txBody>
      </p:sp>
    </p:spTree>
    <p:extLst>
      <p:ext uri="{BB962C8B-B14F-4D97-AF65-F5344CB8AC3E}">
        <p14:creationId xmlns:p14="http://schemas.microsoft.com/office/powerpoint/2010/main" val="18020051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r>
              <a:rPr lang="en-GB" sz="2600" dirty="0"/>
              <a:t>The code proved inadequate to face social challenges as the bourgeois state gave way to the social democracy.</a:t>
            </a:r>
          </a:p>
          <a:p>
            <a:pPr marL="0" indent="0" algn="just">
              <a:buNone/>
            </a:pPr>
            <a:r>
              <a:rPr lang="en-GB" sz="2600" dirty="0"/>
              <a:t>Judges and legislators had to qualify and limit the liberal principles of contract law, wherever they gave one party the power to threaten the basic conditions for a decent life which must be guaranteed by the social state.</a:t>
            </a:r>
          </a:p>
          <a:p>
            <a:pPr marL="0" indent="0" algn="just">
              <a:buNone/>
            </a:pPr>
            <a:r>
              <a:rPr lang="en-GB" sz="2600" dirty="0"/>
              <a:t>Legislators enacted special statutes; judges used general clauses.</a:t>
            </a:r>
          </a:p>
          <a:p>
            <a:pPr marL="0" indent="0" algn="just">
              <a:buNone/>
            </a:pPr>
            <a:endParaRPr lang="en-GB" sz="2800" dirty="0"/>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22</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GERMAN CIVIL CODE (BGB)</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err="1"/>
              <a:t>Contract</a:t>
            </a:r>
            <a:r>
              <a:rPr lang="it-IT" sz="2400" b="1" dirty="0"/>
              <a:t> </a:t>
            </a:r>
            <a:r>
              <a:rPr lang="it-IT" sz="2400" b="1" dirty="0" err="1"/>
              <a:t>law</a:t>
            </a:r>
            <a:r>
              <a:rPr lang="it-IT" sz="2400" b="1" dirty="0"/>
              <a:t> and the </a:t>
            </a:r>
            <a:r>
              <a:rPr lang="it-IT" sz="2400" b="1" dirty="0" err="1"/>
              <a:t>evolution</a:t>
            </a:r>
            <a:r>
              <a:rPr lang="it-IT" sz="2400" b="1" dirty="0"/>
              <a:t> of the BGB</a:t>
            </a:r>
          </a:p>
        </p:txBody>
      </p:sp>
    </p:spTree>
    <p:extLst>
      <p:ext uri="{BB962C8B-B14F-4D97-AF65-F5344CB8AC3E}">
        <p14:creationId xmlns:p14="http://schemas.microsoft.com/office/powerpoint/2010/main" val="18074504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r>
              <a:rPr lang="en-GB" sz="2400" dirty="0"/>
              <a:t>Legislative interventions: special statutes on housing, tenancies, agricultural holdings and most of all labour.</a:t>
            </a:r>
          </a:p>
          <a:p>
            <a:pPr marL="0" indent="0" algn="just">
              <a:buNone/>
            </a:pPr>
            <a:r>
              <a:rPr lang="en-GB" sz="2400" b="1" dirty="0"/>
              <a:t>General clauses: </a:t>
            </a:r>
            <a:r>
              <a:rPr lang="en-GB" sz="2400" i="1" dirty="0" err="1"/>
              <a:t>Treu</a:t>
            </a:r>
            <a:r>
              <a:rPr lang="en-GB" sz="2400" i="1" dirty="0"/>
              <a:t> und </a:t>
            </a:r>
            <a:r>
              <a:rPr lang="en-GB" sz="2400" i="1" dirty="0" err="1"/>
              <a:t>Glaube</a:t>
            </a:r>
            <a:r>
              <a:rPr lang="en-GB" sz="2400" i="1" dirty="0"/>
              <a:t> </a:t>
            </a:r>
            <a:r>
              <a:rPr lang="en-GB" sz="2400" dirty="0"/>
              <a:t>(Good faith); </a:t>
            </a:r>
            <a:r>
              <a:rPr lang="en-GB" sz="2400" i="1" dirty="0"/>
              <a:t>rebus sic stantibus</a:t>
            </a:r>
            <a:r>
              <a:rPr lang="en-GB" sz="2400" dirty="0"/>
              <a:t>; abuse of rights; </a:t>
            </a:r>
            <a:r>
              <a:rPr lang="en-GB" sz="2400" i="1" dirty="0" err="1"/>
              <a:t>Wegfall</a:t>
            </a:r>
            <a:r>
              <a:rPr lang="en-GB" sz="2400" i="1" dirty="0"/>
              <a:t> der </a:t>
            </a:r>
            <a:r>
              <a:rPr lang="en-GB" sz="2400" i="1" dirty="0" err="1"/>
              <a:t>Geschäftsgrundlage</a:t>
            </a:r>
            <a:r>
              <a:rPr lang="en-GB" sz="2400" i="1" dirty="0"/>
              <a:t> </a:t>
            </a:r>
            <a:r>
              <a:rPr lang="en-GB" sz="2400" dirty="0"/>
              <a:t>(Fall of the ground of the transaction); prohibition of venire contra factum proprium.</a:t>
            </a:r>
          </a:p>
          <a:p>
            <a:pPr marL="0" indent="0" algn="just">
              <a:buNone/>
            </a:pPr>
            <a:r>
              <a:rPr lang="en-GB" sz="2400" b="1" dirty="0"/>
              <a:t>Applications: </a:t>
            </a:r>
            <a:r>
              <a:rPr lang="en-GB" sz="2400" dirty="0"/>
              <a:t>control on liability limitation clauses in GTC; impossibility to perform (</a:t>
            </a:r>
            <a:r>
              <a:rPr lang="en-GB" sz="2400" i="1" dirty="0" err="1"/>
              <a:t>Unzumutbarkeit</a:t>
            </a:r>
            <a:r>
              <a:rPr lang="en-GB" sz="2400" dirty="0"/>
              <a:t>, </a:t>
            </a:r>
            <a:r>
              <a:rPr lang="en-GB" sz="2400" i="1" dirty="0" err="1"/>
              <a:t>Unmöglichkeit</a:t>
            </a:r>
            <a:r>
              <a:rPr lang="en-GB" sz="2400" dirty="0"/>
              <a:t>); duties of protection (</a:t>
            </a:r>
            <a:r>
              <a:rPr lang="en-GB" sz="2400" i="1" dirty="0" err="1"/>
              <a:t>Schutzpflichten</a:t>
            </a:r>
            <a:r>
              <a:rPr lang="en-GB" sz="2400" dirty="0"/>
              <a:t>).</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23</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GERMAN CIVIL CODE (BGB)</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err="1"/>
              <a:t>Contract</a:t>
            </a:r>
            <a:r>
              <a:rPr lang="it-IT" sz="2400" b="1" dirty="0"/>
              <a:t> </a:t>
            </a:r>
            <a:r>
              <a:rPr lang="it-IT" sz="2400" b="1" dirty="0" err="1"/>
              <a:t>law</a:t>
            </a:r>
            <a:r>
              <a:rPr lang="it-IT" sz="2400" b="1" dirty="0"/>
              <a:t> and the </a:t>
            </a:r>
            <a:r>
              <a:rPr lang="it-IT" sz="2400" b="1" dirty="0" err="1"/>
              <a:t>evolution</a:t>
            </a:r>
            <a:r>
              <a:rPr lang="it-IT" sz="2400" b="1" dirty="0"/>
              <a:t> of the BGB</a:t>
            </a:r>
          </a:p>
        </p:txBody>
      </p:sp>
    </p:spTree>
    <p:extLst>
      <p:ext uri="{BB962C8B-B14F-4D97-AF65-F5344CB8AC3E}">
        <p14:creationId xmlns:p14="http://schemas.microsoft.com/office/powerpoint/2010/main" val="763098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r>
              <a:rPr lang="en-GB" sz="2200" dirty="0"/>
              <a:t>In 1874 a first commission was appointed for the drafting of the Code, composed of 11 members (judges, officials of the Ministry, Professors, among which </a:t>
            </a:r>
            <a:r>
              <a:rPr lang="en-GB" sz="2200" dirty="0" err="1"/>
              <a:t>Windscheid</a:t>
            </a:r>
            <a:r>
              <a:rPr lang="en-GB" sz="2200" dirty="0"/>
              <a:t>, but no lawyers).</a:t>
            </a:r>
          </a:p>
          <a:p>
            <a:pPr marL="0" indent="0" algn="just">
              <a:buNone/>
            </a:pPr>
            <a:r>
              <a:rPr lang="en-GB" sz="2200" dirty="0"/>
              <a:t>The commission worked in seclusion, without any public consultation. The first draft was published 13 years after, in 1887.</a:t>
            </a:r>
          </a:p>
          <a:p>
            <a:pPr marL="0" indent="0" algn="just">
              <a:buNone/>
            </a:pPr>
            <a:r>
              <a:rPr lang="en-GB" sz="2200" dirty="0"/>
              <a:t>As soon as the draft was published, it had been subject to bitter criticism due to its scholastic structure, abstract conceptualism, accurate but hardly accessible legal wording and complex system of cross-references.</a:t>
            </a:r>
          </a:p>
          <a:p>
            <a:pPr marL="0" indent="0" algn="just">
              <a:buNone/>
            </a:pPr>
            <a:r>
              <a:rPr lang="en-GB" sz="2200" dirty="0"/>
              <a:t>A second commission was appointed in 1890, including few layman, but no major changes were made.</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24</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GERMAN CIVIL CODE (BGB)</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making of</a:t>
            </a:r>
          </a:p>
        </p:txBody>
      </p:sp>
    </p:spTree>
    <p:extLst>
      <p:ext uri="{BB962C8B-B14F-4D97-AF65-F5344CB8AC3E}">
        <p14:creationId xmlns:p14="http://schemas.microsoft.com/office/powerpoint/2010/main" val="26815833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r>
              <a:rPr lang="en-GB" sz="2000" dirty="0"/>
              <a:t>The BGB was enacted in a period of relative social and political stability, so their spirit is retrospective and reflective, conservative: it seeks to maintain a situation favourable to the establishment.</a:t>
            </a:r>
          </a:p>
          <a:p>
            <a:pPr marL="0" indent="0" algn="just">
              <a:buNone/>
            </a:pPr>
            <a:r>
              <a:rPr lang="en-GB" sz="2000" dirty="0"/>
              <a:t>The BGB reflects the social model of </a:t>
            </a:r>
            <a:r>
              <a:rPr lang="en-GB" sz="2000" dirty="0" err="1"/>
              <a:t>Bismark’s</a:t>
            </a:r>
            <a:r>
              <a:rPr lang="en-GB" sz="2000" dirty="0"/>
              <a:t> Empire: he was a liberal bourgeois who created the German nation by cooperating with Prussia’s conservative authoritarianism.</a:t>
            </a:r>
          </a:p>
          <a:p>
            <a:pPr marL="0" indent="0" algn="just">
              <a:buNone/>
            </a:pPr>
            <a:r>
              <a:rPr lang="en-GB" sz="2000" dirty="0"/>
              <a:t>The Code was infused with a marked liberalism and the belief that the general good would spontaneously flow from the interplay of economic forces, provided that the State did not interfere.</a:t>
            </a:r>
          </a:p>
          <a:p>
            <a:pPr marL="0" indent="0" algn="just">
              <a:buNone/>
            </a:pPr>
            <a:r>
              <a:rPr lang="en-GB" sz="2000" dirty="0"/>
              <a:t>But the drafters of the BGB were blind to the great social changes and challenges that were affecting Germany between the 1870s and 1880s.</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25</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GERMAN CIVIL CODE (BGB)</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spirit</a:t>
            </a:r>
            <a:r>
              <a:rPr lang="it-IT" sz="2400" b="1" dirty="0"/>
              <a:t> and </a:t>
            </a:r>
            <a:r>
              <a:rPr lang="it-IT" sz="2400" b="1" dirty="0" err="1"/>
              <a:t>essentials</a:t>
            </a:r>
            <a:endParaRPr lang="it-IT" sz="2400" b="1" dirty="0"/>
          </a:p>
        </p:txBody>
      </p:sp>
    </p:spTree>
    <p:extLst>
      <p:ext uri="{BB962C8B-B14F-4D97-AF65-F5344CB8AC3E}">
        <p14:creationId xmlns:p14="http://schemas.microsoft.com/office/powerpoint/2010/main" val="866852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r>
              <a:rPr lang="en-GB" sz="2800" b="1" dirty="0"/>
              <a:t>Language, method and conceptual structure: </a:t>
            </a:r>
            <a:r>
              <a:rPr lang="en-GB" sz="2800" dirty="0"/>
              <a:t>it came from </a:t>
            </a:r>
            <a:r>
              <a:rPr lang="en-GB" sz="2800" dirty="0" err="1"/>
              <a:t>Pandectist</a:t>
            </a:r>
            <a:r>
              <a:rPr lang="en-GB" sz="2800" dirty="0"/>
              <a:t> school. The BGB is not addressed to citizens, but to lawyers; it waived whatever ambition of educating its lay readers.</a:t>
            </a:r>
            <a:endParaRPr lang="en-GB" sz="2800" b="1" dirty="0"/>
          </a:p>
          <a:p>
            <a:pPr marL="0" indent="0" algn="just">
              <a:buNone/>
            </a:pPr>
            <a:r>
              <a:rPr lang="en-GB" sz="2800" b="1" dirty="0"/>
              <a:t>Key-words:</a:t>
            </a:r>
            <a:r>
              <a:rPr lang="en-GB" sz="2800" dirty="0"/>
              <a:t> accuracy and rigour of thought; clarity; exhaustiveness; but complex syntax and sometimes gothic style. The BGB was the ‘legal calculating machine par excellence’.</a:t>
            </a:r>
          </a:p>
          <a:p>
            <a:pPr marL="0" indent="0" algn="just">
              <a:buNone/>
            </a:pPr>
            <a:endParaRPr lang="fr-FR" sz="2000" dirty="0"/>
          </a:p>
          <a:p>
            <a:pPr marL="0" indent="0" algn="just">
              <a:buNone/>
            </a:pPr>
            <a:endParaRPr lang="en-GB" sz="2000" dirty="0"/>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26</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GERMAN CIVIL CODE (BGB)</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spirit</a:t>
            </a:r>
            <a:r>
              <a:rPr lang="it-IT" sz="2400" b="1" dirty="0"/>
              <a:t> and </a:t>
            </a:r>
            <a:r>
              <a:rPr lang="it-IT" sz="2400" b="1" dirty="0" err="1"/>
              <a:t>essentials</a:t>
            </a:r>
            <a:endParaRPr lang="it-IT" sz="2400" b="1" dirty="0"/>
          </a:p>
        </p:txBody>
      </p:sp>
    </p:spTree>
    <p:extLst>
      <p:ext uri="{BB962C8B-B14F-4D97-AF65-F5344CB8AC3E}">
        <p14:creationId xmlns:p14="http://schemas.microsoft.com/office/powerpoint/2010/main" val="2402059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514350" indent="-514350" algn="just">
              <a:buFont typeface="+mj-lt"/>
              <a:buAutoNum type="arabicPeriod"/>
            </a:pPr>
            <a:r>
              <a:rPr lang="en-GB" sz="2800" dirty="0"/>
              <a:t>Persons </a:t>
            </a:r>
          </a:p>
          <a:p>
            <a:pPr marL="514350" indent="-514350" algn="just">
              <a:buFont typeface="+mj-lt"/>
              <a:buAutoNum type="arabicPeriod"/>
            </a:pPr>
            <a:r>
              <a:rPr lang="en-GB" sz="2800" dirty="0"/>
              <a:t>Goods</a:t>
            </a:r>
          </a:p>
          <a:p>
            <a:pPr marL="514350" indent="-514350" algn="just">
              <a:buFont typeface="+mj-lt"/>
              <a:buAutoNum type="arabicPeriod"/>
            </a:pPr>
            <a:r>
              <a:rPr lang="en-GB" sz="2800" dirty="0"/>
              <a:t>Acts/facts</a:t>
            </a:r>
          </a:p>
          <a:p>
            <a:pPr marL="514350" indent="-514350" algn="just">
              <a:buFont typeface="+mj-lt"/>
              <a:buAutoNum type="arabicPeriod"/>
            </a:pPr>
            <a:r>
              <a:rPr lang="en-GB" sz="2800" dirty="0"/>
              <a:t>Relationships</a:t>
            </a:r>
          </a:p>
          <a:p>
            <a:pPr marL="514350" indent="-514350" algn="just">
              <a:buFont typeface="+mj-lt"/>
              <a:buAutoNum type="arabicPeriod"/>
            </a:pPr>
            <a:r>
              <a:rPr lang="en-GB" sz="2800" dirty="0"/>
              <a:t>Occurrences (constitutive, modificative, extinctive) </a:t>
            </a:r>
          </a:p>
          <a:p>
            <a:pPr marL="514350" indent="-514350" algn="just">
              <a:buFont typeface="+mj-lt"/>
              <a:buAutoNum type="arabicPeriod"/>
            </a:pPr>
            <a:r>
              <a:rPr lang="en-GB" sz="2800" dirty="0"/>
              <a:t>Qualities</a:t>
            </a:r>
          </a:p>
          <a:p>
            <a:pPr marL="0" indent="0" algn="just">
              <a:buNone/>
            </a:pPr>
            <a:endParaRPr lang="en-GB" sz="2000" dirty="0"/>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27</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GERMAN CIVIL CODE (BGB)</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heritage</a:t>
            </a:r>
            <a:r>
              <a:rPr lang="it-IT" sz="2400" b="1" dirty="0"/>
              <a:t>: the </a:t>
            </a:r>
            <a:r>
              <a:rPr lang="it-IT" sz="2400" b="1" dirty="0" err="1"/>
              <a:t>teaching</a:t>
            </a:r>
            <a:r>
              <a:rPr lang="it-IT" sz="2400" b="1" dirty="0"/>
              <a:t> of private </a:t>
            </a:r>
            <a:r>
              <a:rPr lang="it-IT" sz="2400" b="1" dirty="0" err="1"/>
              <a:t>law</a:t>
            </a:r>
            <a:r>
              <a:rPr lang="it-IT" sz="2400" b="1" dirty="0"/>
              <a:t> by </a:t>
            </a:r>
            <a:r>
              <a:rPr lang="it-IT" sz="2400" b="1" dirty="0" err="1"/>
              <a:t>categories</a:t>
            </a:r>
            <a:endParaRPr lang="it-IT" sz="2400" b="1" dirty="0"/>
          </a:p>
        </p:txBody>
      </p:sp>
    </p:spTree>
    <p:extLst>
      <p:ext uri="{BB962C8B-B14F-4D97-AF65-F5344CB8AC3E}">
        <p14:creationId xmlns:p14="http://schemas.microsoft.com/office/powerpoint/2010/main" val="1414587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r>
              <a:rPr lang="en-GB" sz="2000" dirty="0"/>
              <a:t>Subjective legal positions</a:t>
            </a:r>
          </a:p>
          <a:p>
            <a:pPr marL="0" indent="0" algn="just">
              <a:buNone/>
            </a:pPr>
            <a:endParaRPr lang="en-GB" sz="2000" dirty="0"/>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28</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GERMAN CIVIL CODE (BGB)</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heritage</a:t>
            </a:r>
            <a:r>
              <a:rPr lang="it-IT" sz="2400" b="1" dirty="0"/>
              <a:t>: the </a:t>
            </a:r>
            <a:r>
              <a:rPr lang="it-IT" sz="2400" b="1" dirty="0" err="1"/>
              <a:t>teaching</a:t>
            </a:r>
            <a:r>
              <a:rPr lang="it-IT" sz="2400" b="1" dirty="0"/>
              <a:t> of private </a:t>
            </a:r>
            <a:r>
              <a:rPr lang="it-IT" sz="2400" b="1" dirty="0" err="1"/>
              <a:t>law</a:t>
            </a:r>
            <a:r>
              <a:rPr lang="it-IT" sz="2400" b="1" dirty="0"/>
              <a:t> by </a:t>
            </a:r>
            <a:r>
              <a:rPr lang="it-IT" sz="2400" b="1" dirty="0" err="1"/>
              <a:t>categories</a:t>
            </a:r>
            <a:endParaRPr lang="it-IT" sz="2400" b="1" dirty="0"/>
          </a:p>
        </p:txBody>
      </p:sp>
      <p:pic>
        <p:nvPicPr>
          <p:cNvPr id="2" name="Immagine 1">
            <a:extLst>
              <a:ext uri="{FF2B5EF4-FFF2-40B4-BE49-F238E27FC236}">
                <a16:creationId xmlns:a16="http://schemas.microsoft.com/office/drawing/2014/main" id="{9C20A667-562C-30A7-69D9-077FC0C05DED}"/>
              </a:ext>
            </a:extLst>
          </p:cNvPr>
          <p:cNvPicPr>
            <a:picLocks noChangeAspect="1"/>
          </p:cNvPicPr>
          <p:nvPr/>
        </p:nvPicPr>
        <p:blipFill>
          <a:blip r:embed="rId2"/>
          <a:stretch>
            <a:fillRect/>
          </a:stretch>
        </p:blipFill>
        <p:spPr>
          <a:xfrm>
            <a:off x="672142" y="1978362"/>
            <a:ext cx="7786058" cy="3592190"/>
          </a:xfrm>
          <a:prstGeom prst="rect">
            <a:avLst/>
          </a:prstGeom>
        </p:spPr>
      </p:pic>
    </p:spTree>
    <p:extLst>
      <p:ext uri="{BB962C8B-B14F-4D97-AF65-F5344CB8AC3E}">
        <p14:creationId xmlns:p14="http://schemas.microsoft.com/office/powerpoint/2010/main" val="20126994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r>
              <a:rPr lang="en-GB" b="1" dirty="0"/>
              <a:t>Legal facts: </a:t>
            </a:r>
            <a:r>
              <a:rPr lang="en-GB" dirty="0"/>
              <a:t>all event that produces legal effects.</a:t>
            </a:r>
            <a:endParaRPr lang="en-GB" b="1" dirty="0"/>
          </a:p>
          <a:p>
            <a:pPr algn="just"/>
            <a:r>
              <a:rPr lang="en-GB" b="1" dirty="0"/>
              <a:t>Material facts: </a:t>
            </a:r>
            <a:r>
              <a:rPr lang="en-GB" dirty="0"/>
              <a:t>events being independent from human will the occurrence of which produces a modification of reality with legal consequences</a:t>
            </a:r>
            <a:r>
              <a:rPr lang="en-GB" b="1" dirty="0"/>
              <a:t> </a:t>
            </a:r>
            <a:r>
              <a:rPr lang="en-GB" dirty="0"/>
              <a:t>(birth, death…).</a:t>
            </a:r>
          </a:p>
          <a:p>
            <a:pPr marL="0" indent="0" algn="just">
              <a:buNone/>
            </a:pPr>
            <a:r>
              <a:rPr lang="en-GB" b="1" dirty="0"/>
              <a:t>Legal acts: </a:t>
            </a:r>
            <a:r>
              <a:rPr lang="en-GB" dirty="0"/>
              <a:t>any human action or omission for which the system provides legal effects.</a:t>
            </a:r>
          </a:p>
          <a:p>
            <a:pPr algn="just"/>
            <a:r>
              <a:rPr lang="en-GB" u="sng" dirty="0"/>
              <a:t>Legal acts </a:t>
            </a:r>
            <a:r>
              <a:rPr lang="en-GB" i="1" u="sng" dirty="0" err="1"/>
              <a:t>stricto</a:t>
            </a:r>
            <a:r>
              <a:rPr lang="en-GB" i="1" u="sng" dirty="0"/>
              <a:t> </a:t>
            </a:r>
            <a:r>
              <a:rPr lang="en-GB" i="1" u="sng" dirty="0" err="1"/>
              <a:t>sensu</a:t>
            </a:r>
            <a:r>
              <a:rPr lang="en-GB" dirty="0"/>
              <a:t>: any human act which is undertaken consciously and willingly, the effects of which are not dependent from human will but from the law (letter of formal notice, payment of a debt).</a:t>
            </a:r>
          </a:p>
          <a:p>
            <a:pPr algn="just"/>
            <a:r>
              <a:rPr lang="en-GB" i="1" u="sng" dirty="0" err="1"/>
              <a:t>Négoces</a:t>
            </a:r>
            <a:r>
              <a:rPr lang="en-GB" i="1" u="sng" dirty="0"/>
              <a:t> </a:t>
            </a:r>
            <a:r>
              <a:rPr lang="en-GB" i="1" u="sng" dirty="0" err="1"/>
              <a:t>juridiques</a:t>
            </a:r>
            <a:r>
              <a:rPr lang="en-GB" dirty="0"/>
              <a:t>: any declaration through which persons express their will to regulate their interests in a certain way and produce certain legal effects (contract, testament, marriage…).</a:t>
            </a:r>
          </a:p>
          <a:p>
            <a:pPr algn="just"/>
            <a:r>
              <a:rPr lang="en-GB" u="sng" dirty="0"/>
              <a:t>Declarations of science</a:t>
            </a:r>
            <a:r>
              <a:rPr lang="en-GB" dirty="0"/>
              <a:t>: any declaration through which persons communicate the knowledge of a fact or situation which is legally relevant (confession, acknowledgement of paternity…).</a:t>
            </a:r>
          </a:p>
          <a:p>
            <a:pPr marL="0" indent="0" algn="just">
              <a:buNone/>
            </a:pPr>
            <a:endParaRPr lang="en-GB" sz="2000" dirty="0"/>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29</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GERMAN CIVIL CODE (BGB)</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heritage</a:t>
            </a:r>
            <a:r>
              <a:rPr lang="it-IT" sz="2400" b="1" dirty="0"/>
              <a:t>: the </a:t>
            </a:r>
            <a:r>
              <a:rPr lang="it-IT" sz="2400" b="1" dirty="0" err="1"/>
              <a:t>teaching</a:t>
            </a:r>
            <a:r>
              <a:rPr lang="it-IT" sz="2400" b="1" dirty="0"/>
              <a:t> of private </a:t>
            </a:r>
            <a:r>
              <a:rPr lang="it-IT" sz="2400" b="1" dirty="0" err="1"/>
              <a:t>law</a:t>
            </a:r>
            <a:r>
              <a:rPr lang="it-IT" sz="2400" b="1" dirty="0"/>
              <a:t> by </a:t>
            </a:r>
            <a:r>
              <a:rPr lang="it-IT" sz="2400" b="1" dirty="0" err="1"/>
              <a:t>categories</a:t>
            </a:r>
            <a:endParaRPr lang="it-IT" sz="2400" b="1" dirty="0"/>
          </a:p>
        </p:txBody>
      </p:sp>
    </p:spTree>
    <p:extLst>
      <p:ext uri="{BB962C8B-B14F-4D97-AF65-F5344CB8AC3E}">
        <p14:creationId xmlns:p14="http://schemas.microsoft.com/office/powerpoint/2010/main" val="1027767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The French </a:t>
            </a:r>
            <a:r>
              <a:rPr lang="it-IT" dirty="0" err="1"/>
              <a:t>civil</a:t>
            </a:r>
            <a:r>
              <a:rPr lang="it-IT" dirty="0"/>
              <a:t> code</a:t>
            </a:r>
          </a:p>
        </p:txBody>
      </p:sp>
      <p:sp>
        <p:nvSpPr>
          <p:cNvPr id="3" name="Segnaposto testo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5534971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endParaRPr lang="en-GB" sz="2200" b="1" dirty="0"/>
          </a:p>
          <a:p>
            <a:pPr marL="0" indent="0" algn="just">
              <a:buNone/>
            </a:pPr>
            <a:r>
              <a:rPr lang="en-GB" sz="2200" b="1" dirty="0"/>
              <a:t>Starting point:</a:t>
            </a:r>
            <a:r>
              <a:rPr lang="en-GB" sz="2200" dirty="0"/>
              <a:t> contract, marriage, testament, exc., all share the feature of being declarations of will (unilateral, bilateral or multilateral) through which the persons announce the legal effects that they want to obtain (transfer of property, transfer of assets after death…). In all those cases the person’s will produces legal effects by creating, modifying or ending a certain legal situation.</a:t>
            </a:r>
          </a:p>
          <a:p>
            <a:pPr marL="0" indent="0" algn="just">
              <a:buNone/>
            </a:pPr>
            <a:r>
              <a:rPr lang="en-GB" sz="2200" b="1" dirty="0"/>
              <a:t>Definition:</a:t>
            </a:r>
            <a:r>
              <a:rPr lang="en-GB" sz="2200" dirty="0"/>
              <a:t> the legal </a:t>
            </a:r>
            <a:r>
              <a:rPr lang="en-GB" sz="2200" i="1" dirty="0" err="1"/>
              <a:t>négoce</a:t>
            </a:r>
            <a:r>
              <a:rPr lang="en-GB" sz="2200" dirty="0"/>
              <a:t> is a declaration of will through which a person announces the legal effects pursued and to which the legal system connects the production of the desired effects, provided that they are compliant with the legal ordering itself.</a:t>
            </a:r>
          </a:p>
          <a:p>
            <a:pPr marL="0" indent="0" algn="just">
              <a:buNone/>
            </a:pPr>
            <a:endParaRPr lang="en-GB" sz="2000" dirty="0"/>
          </a:p>
        </p:txBody>
      </p:sp>
      <p:sp>
        <p:nvSpPr>
          <p:cNvPr id="5" name="Segnaposto numero diapositiva 4"/>
          <p:cNvSpPr>
            <a:spLocks noGrp="1"/>
          </p:cNvSpPr>
          <p:nvPr>
            <p:ph type="sldNum" sz="quarter" idx="12"/>
          </p:nvPr>
        </p:nvSpPr>
        <p:spPr/>
        <p:txBody>
          <a:bodyPr/>
          <a:lstStyle/>
          <a:p>
            <a:fld id="{1DED2A74-3D0D-49B8-89BC-D2C6E902C5B9}" type="slidenum">
              <a:rPr lang="it-IT" smtClean="0"/>
              <a:pPr/>
              <a:t>30</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GERMAN CIVIL CODE (BGB)</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heritage</a:t>
            </a:r>
            <a:r>
              <a:rPr lang="it-IT" sz="2400" b="1" dirty="0"/>
              <a:t>: the general theory of negozio giuridico</a:t>
            </a:r>
          </a:p>
        </p:txBody>
      </p:sp>
    </p:spTree>
    <p:extLst>
      <p:ext uri="{BB962C8B-B14F-4D97-AF65-F5344CB8AC3E}">
        <p14:creationId xmlns:p14="http://schemas.microsoft.com/office/powerpoint/2010/main" val="30921778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r>
              <a:rPr lang="en-GB" sz="2000" dirty="0"/>
              <a:t>We haven’t got, either in the French or in the Italian civil code, any provisions on the </a:t>
            </a:r>
            <a:r>
              <a:rPr lang="en-GB" sz="2000" i="1" dirty="0" err="1"/>
              <a:t>négoce</a:t>
            </a:r>
            <a:r>
              <a:rPr lang="en-GB" sz="2000" i="1" dirty="0"/>
              <a:t> </a:t>
            </a:r>
            <a:r>
              <a:rPr lang="en-GB" sz="2000" i="1" dirty="0" err="1"/>
              <a:t>juridique</a:t>
            </a:r>
            <a:r>
              <a:rPr lang="en-GB" sz="2000" dirty="0"/>
              <a:t>; it is not a normative category but it is very important from a theoretical viewpoint. Instead, we have provisions on contract law in general, that are applicable, as long as compatible, also to unilateral acts.</a:t>
            </a:r>
          </a:p>
          <a:p>
            <a:pPr marL="0" indent="0" algn="just">
              <a:buNone/>
            </a:pPr>
            <a:r>
              <a:rPr lang="en-GB" sz="2000" b="1" dirty="0"/>
              <a:t>Classification of </a:t>
            </a:r>
            <a:r>
              <a:rPr lang="en-GB" sz="2000" b="1" i="1" dirty="0" err="1"/>
              <a:t>négoces</a:t>
            </a:r>
            <a:r>
              <a:rPr lang="en-GB" sz="2000" b="1" i="1" dirty="0"/>
              <a:t> </a:t>
            </a:r>
            <a:r>
              <a:rPr lang="en-GB" sz="2000" b="1" i="1" dirty="0" err="1"/>
              <a:t>juridiques</a:t>
            </a:r>
            <a:endParaRPr lang="en-GB" sz="2000" b="1" dirty="0"/>
          </a:p>
          <a:p>
            <a:pPr algn="just"/>
            <a:r>
              <a:rPr lang="en-GB" sz="2000" dirty="0"/>
              <a:t>As to their structure: unilateral, bilateral, multilateral, collegial, complex acts</a:t>
            </a:r>
          </a:p>
          <a:p>
            <a:pPr algn="just"/>
            <a:r>
              <a:rPr lang="en-GB" sz="2000" dirty="0"/>
              <a:t>As to their function: </a:t>
            </a:r>
            <a:r>
              <a:rPr lang="en-GB" sz="2000" i="1" dirty="0"/>
              <a:t>mortis causa</a:t>
            </a:r>
            <a:r>
              <a:rPr lang="en-GB" sz="2000" dirty="0"/>
              <a:t>/</a:t>
            </a:r>
            <a:r>
              <a:rPr lang="en-GB" sz="2000" i="1" dirty="0"/>
              <a:t>inter </a:t>
            </a:r>
            <a:r>
              <a:rPr lang="en-GB" sz="2000" i="1" dirty="0" err="1"/>
              <a:t>vivos</a:t>
            </a:r>
            <a:r>
              <a:rPr lang="en-GB" sz="2000" dirty="0"/>
              <a:t>; patrimonial (onerous or gratuitous)/non patrimonial; acts of disposition (translative, abdicative, constitutive) or acts of obligation; acts of ascertainment</a:t>
            </a:r>
            <a:endParaRPr lang="en-GB" sz="2800" dirty="0"/>
          </a:p>
          <a:p>
            <a:pPr marL="0" indent="0" algn="just">
              <a:buNone/>
            </a:pPr>
            <a:endParaRPr lang="en-GB" sz="2000" dirty="0"/>
          </a:p>
        </p:txBody>
      </p:sp>
      <p:sp>
        <p:nvSpPr>
          <p:cNvPr id="5" name="Segnaposto numero diapositiva 4"/>
          <p:cNvSpPr>
            <a:spLocks noGrp="1"/>
          </p:cNvSpPr>
          <p:nvPr>
            <p:ph type="sldNum" sz="quarter" idx="12"/>
          </p:nvPr>
        </p:nvSpPr>
        <p:spPr/>
        <p:txBody>
          <a:bodyPr/>
          <a:lstStyle/>
          <a:p>
            <a:fld id="{1DED2A74-3D0D-49B8-89BC-D2C6E902C5B9}" type="slidenum">
              <a:rPr lang="it-IT" smtClean="0"/>
              <a:pPr/>
              <a:t>31</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GERMAN CIVIL CODE (BGB)</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heritage</a:t>
            </a:r>
            <a:r>
              <a:rPr lang="it-IT" sz="2400" b="1" dirty="0"/>
              <a:t>: the general theory of negozio giuridico</a:t>
            </a:r>
          </a:p>
        </p:txBody>
      </p:sp>
    </p:spTree>
    <p:extLst>
      <p:ext uri="{BB962C8B-B14F-4D97-AF65-F5344CB8AC3E}">
        <p14:creationId xmlns:p14="http://schemas.microsoft.com/office/powerpoint/2010/main" val="38017021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r>
              <a:rPr lang="en-GB" sz="2800" b="1" dirty="0"/>
              <a:t>The elements </a:t>
            </a:r>
            <a:r>
              <a:rPr lang="fr-FR" sz="2800" b="1" dirty="0"/>
              <a:t>of </a:t>
            </a:r>
            <a:r>
              <a:rPr lang="fr-FR" sz="2800" b="1" i="1" dirty="0"/>
              <a:t>négoce juridique</a:t>
            </a:r>
            <a:r>
              <a:rPr lang="fr-FR" sz="2800" b="1" dirty="0"/>
              <a:t>:</a:t>
            </a:r>
          </a:p>
          <a:p>
            <a:pPr algn="just"/>
            <a:r>
              <a:rPr lang="en-GB" sz="2800" u="sng" dirty="0"/>
              <a:t>essential elements</a:t>
            </a:r>
            <a:r>
              <a:rPr lang="en-GB" sz="2800" dirty="0"/>
              <a:t>: their lack makes the act invalid;</a:t>
            </a:r>
          </a:p>
          <a:p>
            <a:pPr algn="just"/>
            <a:r>
              <a:rPr lang="en-GB" sz="2800" u="sng" dirty="0"/>
              <a:t>ancillary elements</a:t>
            </a:r>
            <a:r>
              <a:rPr lang="en-GB" sz="2800" dirty="0"/>
              <a:t>: their presence or absence has an impact only on the effectiveness of the contract;</a:t>
            </a:r>
          </a:p>
          <a:p>
            <a:pPr algn="just"/>
            <a:r>
              <a:rPr lang="en-GB" sz="2800" u="sng" dirty="0"/>
              <a:t>natural elements</a:t>
            </a:r>
            <a:r>
              <a:rPr lang="en-GB" sz="2800" dirty="0"/>
              <a:t>: they are legally typical for certain acts, so they apply as defaults, whenever they are not derogated from by the parties.</a:t>
            </a:r>
            <a:endParaRPr lang="fr-FR" sz="2800" dirty="0"/>
          </a:p>
          <a:p>
            <a:pPr marL="0" indent="0" algn="just">
              <a:buNone/>
            </a:pPr>
            <a:endParaRPr lang="en-GB" sz="2000" dirty="0"/>
          </a:p>
        </p:txBody>
      </p:sp>
      <p:sp>
        <p:nvSpPr>
          <p:cNvPr id="5" name="Segnaposto numero diapositiva 4"/>
          <p:cNvSpPr>
            <a:spLocks noGrp="1"/>
          </p:cNvSpPr>
          <p:nvPr>
            <p:ph type="sldNum" sz="quarter" idx="12"/>
          </p:nvPr>
        </p:nvSpPr>
        <p:spPr/>
        <p:txBody>
          <a:bodyPr/>
          <a:lstStyle/>
          <a:p>
            <a:fld id="{1DED2A74-3D0D-49B8-89BC-D2C6E902C5B9}" type="slidenum">
              <a:rPr lang="it-IT" smtClean="0"/>
              <a:pPr/>
              <a:t>32</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GERMAN CIVIL CODE (BGB)</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heritage</a:t>
            </a:r>
            <a:r>
              <a:rPr lang="it-IT" sz="2400" b="1" dirty="0"/>
              <a:t>: the general theory of negozio giuridico</a:t>
            </a:r>
          </a:p>
        </p:txBody>
      </p:sp>
    </p:spTree>
    <p:extLst>
      <p:ext uri="{BB962C8B-B14F-4D97-AF65-F5344CB8AC3E}">
        <p14:creationId xmlns:p14="http://schemas.microsoft.com/office/powerpoint/2010/main" val="7266120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r>
              <a:rPr lang="en-GB" sz="2200" b="1" dirty="0"/>
              <a:t>The pillar of </a:t>
            </a:r>
            <a:r>
              <a:rPr lang="en-GB" sz="2200" b="1" i="1" dirty="0" err="1"/>
              <a:t>négoce</a:t>
            </a:r>
            <a:r>
              <a:rPr lang="en-GB" sz="2200" b="1" i="1" dirty="0"/>
              <a:t> </a:t>
            </a:r>
            <a:r>
              <a:rPr lang="en-GB" sz="2200" b="1" i="1" dirty="0" err="1"/>
              <a:t>juridique</a:t>
            </a:r>
            <a:r>
              <a:rPr lang="en-GB" sz="2200" b="1" dirty="0"/>
              <a:t>: the declaration of will</a:t>
            </a:r>
          </a:p>
          <a:p>
            <a:pPr marL="0" indent="0" algn="just">
              <a:buNone/>
            </a:pPr>
            <a:r>
              <a:rPr lang="en-GB" sz="2200" b="1" dirty="0"/>
              <a:t>1) </a:t>
            </a:r>
            <a:r>
              <a:rPr lang="en-GB" sz="2200" dirty="0"/>
              <a:t>Tacit declaration</a:t>
            </a:r>
          </a:p>
          <a:p>
            <a:pPr marL="0" indent="0" algn="just">
              <a:buNone/>
            </a:pPr>
            <a:r>
              <a:rPr lang="en-GB" sz="2200" b="1" dirty="0"/>
              <a:t>2) </a:t>
            </a:r>
            <a:r>
              <a:rPr lang="en-GB" sz="2200" dirty="0"/>
              <a:t>Express declaration</a:t>
            </a:r>
          </a:p>
          <a:p>
            <a:pPr algn="just"/>
            <a:r>
              <a:rPr lang="en-GB" sz="2200" dirty="0"/>
              <a:t>Oral form</a:t>
            </a:r>
          </a:p>
          <a:p>
            <a:pPr algn="just"/>
            <a:r>
              <a:rPr lang="en-GB" sz="2200" dirty="0"/>
              <a:t>Written form </a:t>
            </a:r>
            <a:r>
              <a:rPr lang="en-GB" sz="2200" i="1" dirty="0"/>
              <a:t>ad </a:t>
            </a:r>
            <a:r>
              <a:rPr lang="en-GB" sz="2200" i="1" dirty="0" err="1"/>
              <a:t>sustantiam</a:t>
            </a:r>
            <a:r>
              <a:rPr lang="en-GB" sz="2200" dirty="0"/>
              <a:t> (i.e. for validity)</a:t>
            </a:r>
            <a:r>
              <a:rPr lang="en-GB" sz="2200" i="1" dirty="0"/>
              <a:t> </a:t>
            </a:r>
            <a:r>
              <a:rPr lang="en-GB" sz="2200" dirty="0"/>
              <a:t>or </a:t>
            </a:r>
            <a:r>
              <a:rPr lang="en-GB" sz="2200" i="1" dirty="0"/>
              <a:t>ad </a:t>
            </a:r>
            <a:r>
              <a:rPr lang="en-GB" sz="2200" i="1" dirty="0" err="1"/>
              <a:t>probationem</a:t>
            </a:r>
            <a:r>
              <a:rPr lang="en-GB" sz="2200" i="1" dirty="0"/>
              <a:t> </a:t>
            </a:r>
            <a:r>
              <a:rPr lang="en-GB" sz="2200" dirty="0"/>
              <a:t>(i.e. for evidence)</a:t>
            </a:r>
            <a:endParaRPr lang="en-GB" sz="2200" i="1" dirty="0"/>
          </a:p>
          <a:p>
            <a:pPr algn="just"/>
            <a:r>
              <a:rPr lang="en-GB" sz="2200" dirty="0"/>
              <a:t>Bound under seal (</a:t>
            </a:r>
            <a:r>
              <a:rPr lang="en-GB" sz="2200" i="1" dirty="0" err="1"/>
              <a:t>forme</a:t>
            </a:r>
            <a:r>
              <a:rPr lang="en-GB" sz="2200" i="1" dirty="0"/>
              <a:t> </a:t>
            </a:r>
            <a:r>
              <a:rPr lang="en-GB" sz="2200" i="1" dirty="0" err="1"/>
              <a:t>écrite</a:t>
            </a:r>
            <a:r>
              <a:rPr lang="en-GB" sz="2200" i="1" dirty="0"/>
              <a:t> </a:t>
            </a:r>
            <a:r>
              <a:rPr lang="en-GB" sz="2200" i="1" dirty="0" err="1"/>
              <a:t>solennelle</a:t>
            </a:r>
            <a:r>
              <a:rPr lang="en-GB" sz="2200" dirty="0"/>
              <a:t>)</a:t>
            </a:r>
          </a:p>
          <a:p>
            <a:pPr algn="just"/>
            <a:r>
              <a:rPr lang="en-GB" sz="2200" dirty="0"/>
              <a:t>Conventional form</a:t>
            </a:r>
          </a:p>
          <a:p>
            <a:pPr marL="0" indent="0" algn="just">
              <a:buNone/>
            </a:pPr>
            <a:r>
              <a:rPr lang="en-GB" sz="2200" b="1" dirty="0"/>
              <a:t>3) </a:t>
            </a:r>
            <a:r>
              <a:rPr lang="en-GB" sz="2200" dirty="0"/>
              <a:t>Silence</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33</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GERMAN CIVIL CODE (BGB)</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heritage</a:t>
            </a:r>
            <a:r>
              <a:rPr lang="it-IT" sz="2400" b="1" dirty="0"/>
              <a:t>: the general theory of negozio giuridico</a:t>
            </a:r>
          </a:p>
        </p:txBody>
      </p:sp>
    </p:spTree>
    <p:extLst>
      <p:ext uri="{BB962C8B-B14F-4D97-AF65-F5344CB8AC3E}">
        <p14:creationId xmlns:p14="http://schemas.microsoft.com/office/powerpoint/2010/main" val="32801637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r>
              <a:rPr lang="en-GB" sz="2800" b="1" dirty="0"/>
              <a:t>The pillar of </a:t>
            </a:r>
            <a:r>
              <a:rPr lang="en-GB" sz="2800" b="1" i="1" dirty="0" err="1"/>
              <a:t>negozio</a:t>
            </a:r>
            <a:r>
              <a:rPr lang="en-GB" sz="2800" b="1" i="1" dirty="0"/>
              <a:t> </a:t>
            </a:r>
            <a:r>
              <a:rPr lang="en-GB" sz="2800" b="1" i="1" dirty="0" err="1"/>
              <a:t>giuridico</a:t>
            </a:r>
            <a:r>
              <a:rPr lang="en-GB" sz="2800" b="1" dirty="0"/>
              <a:t>: the declaration of will</a:t>
            </a:r>
          </a:p>
          <a:p>
            <a:pPr marL="0" indent="0" algn="just">
              <a:buNone/>
            </a:pPr>
            <a:endParaRPr lang="en-GB" sz="2800" b="1" dirty="0"/>
          </a:p>
          <a:p>
            <a:pPr algn="just">
              <a:buFontTx/>
              <a:buChar char="-"/>
            </a:pPr>
            <a:r>
              <a:rPr lang="en-GB" sz="2800" dirty="0"/>
              <a:t>The problem of the defects of consent </a:t>
            </a:r>
          </a:p>
          <a:p>
            <a:pPr marL="0" indent="0" algn="just">
              <a:buNone/>
            </a:pPr>
            <a:endParaRPr lang="en-GB" sz="2800" dirty="0"/>
          </a:p>
          <a:p>
            <a:pPr algn="just">
              <a:buFontTx/>
              <a:buChar char="-"/>
            </a:pPr>
            <a:r>
              <a:rPr lang="en-GB" sz="2800" dirty="0"/>
              <a:t>The problem, of publicity of legal acts: constitutive publicity, declarative publicity, informative publicity.</a:t>
            </a:r>
          </a:p>
          <a:p>
            <a:pPr marL="0" indent="0" algn="just">
              <a:buNone/>
            </a:pPr>
            <a:endParaRPr lang="en-GB" sz="2200" dirty="0"/>
          </a:p>
        </p:txBody>
      </p:sp>
      <p:sp>
        <p:nvSpPr>
          <p:cNvPr id="5" name="Segnaposto numero diapositiva 4"/>
          <p:cNvSpPr>
            <a:spLocks noGrp="1"/>
          </p:cNvSpPr>
          <p:nvPr>
            <p:ph type="sldNum" sz="quarter" idx="12"/>
          </p:nvPr>
        </p:nvSpPr>
        <p:spPr/>
        <p:txBody>
          <a:bodyPr/>
          <a:lstStyle/>
          <a:p>
            <a:fld id="{1DED2A74-3D0D-49B8-89BC-D2C6E902C5B9}" type="slidenum">
              <a:rPr lang="it-IT" smtClean="0"/>
              <a:pPr/>
              <a:t>34</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GERMAN CIVIL CODE (BGB)</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heritage</a:t>
            </a:r>
            <a:r>
              <a:rPr lang="it-IT" sz="2400" b="1" dirty="0"/>
              <a:t>: the general theory of negozio giuridico</a:t>
            </a:r>
          </a:p>
        </p:txBody>
      </p:sp>
    </p:spTree>
    <p:extLst>
      <p:ext uri="{BB962C8B-B14F-4D97-AF65-F5344CB8AC3E}">
        <p14:creationId xmlns:p14="http://schemas.microsoft.com/office/powerpoint/2010/main" val="15185488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Prof.ssa</a:t>
            </a:r>
            <a:br>
              <a:rPr lang="it-IT" dirty="0"/>
            </a:br>
            <a:r>
              <a:rPr lang="it-IT" dirty="0"/>
              <a:t>Letizia</a:t>
            </a:r>
            <a:br>
              <a:rPr lang="it-IT" dirty="0"/>
            </a:br>
            <a:r>
              <a:rPr lang="it-IT" dirty="0"/>
              <a:t>Coppo</a:t>
            </a:r>
          </a:p>
        </p:txBody>
      </p:sp>
      <p:sp>
        <p:nvSpPr>
          <p:cNvPr id="3" name="Sottotitolo 2"/>
          <p:cNvSpPr>
            <a:spLocks noGrp="1"/>
          </p:cNvSpPr>
          <p:nvPr>
            <p:ph type="subTitle" idx="1"/>
          </p:nvPr>
        </p:nvSpPr>
        <p:spPr>
          <a:xfrm>
            <a:off x="336884" y="3591396"/>
            <a:ext cx="7471612" cy="1737196"/>
          </a:xfrm>
        </p:spPr>
        <p:txBody>
          <a:bodyPr/>
          <a:lstStyle/>
          <a:p>
            <a:r>
              <a:rPr lang="it-IT" dirty="0"/>
              <a:t>Email: </a:t>
            </a:r>
            <a:r>
              <a:rPr lang="it-IT" dirty="0">
                <a:hlinkClick r:id="rId2"/>
              </a:rPr>
              <a:t>l.coppo1@lumsa.it</a:t>
            </a:r>
            <a:endParaRPr lang="it-IT" dirty="0"/>
          </a:p>
          <a:p>
            <a:r>
              <a:rPr lang="it-IT" dirty="0" err="1">
                <a:hlinkClick r:id="rId3"/>
              </a:rPr>
              <a:t>lcoppo@univ-catholyon.f</a:t>
            </a:r>
            <a:r>
              <a:rPr lang="it-IT" dirty="0" err="1"/>
              <a:t>r</a:t>
            </a:r>
            <a:endParaRPr lang="it-IT" dirty="0"/>
          </a:p>
        </p:txBody>
      </p:sp>
    </p:spTree>
    <p:extLst>
      <p:ext uri="{BB962C8B-B14F-4D97-AF65-F5344CB8AC3E}">
        <p14:creationId xmlns:p14="http://schemas.microsoft.com/office/powerpoint/2010/main" val="2046733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endParaRPr lang="en-GB" sz="2400" u="sng" dirty="0">
              <a:latin typeface="Times New Roman" panose="02020603050405020304" pitchFamily="18" charset="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4</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FRENCH CIVIL CODE</a:t>
            </a:r>
          </a:p>
        </p:txBody>
      </p:sp>
      <p:sp>
        <p:nvSpPr>
          <p:cNvPr id="9" name="Segnaposto testo 3"/>
          <p:cNvSpPr>
            <a:spLocks noGrp="1"/>
          </p:cNvSpPr>
          <p:nvPr>
            <p:ph type="body" sz="quarter" idx="13"/>
          </p:nvPr>
        </p:nvSpPr>
        <p:spPr>
          <a:xfrm>
            <a:off x="269506" y="734097"/>
            <a:ext cx="8604985" cy="1575966"/>
          </a:xfrm>
        </p:spPr>
        <p:txBody>
          <a:bodyPr>
            <a:noAutofit/>
          </a:bodyPr>
          <a:lstStyle/>
          <a:p>
            <a:r>
              <a:rPr lang="fr-FR" sz="2400" dirty="0"/>
              <a:t>«Ma vraie gloire n'est pas d'avoir gagné quarante batailles; Waterloo effacera le souvenir de tant de victoires; ce que rien n'effacera, ce qui vivra éternellement, c'est mon Code civil»(Napoléon)</a:t>
            </a:r>
          </a:p>
          <a:p>
            <a:endParaRPr lang="fr-FR" sz="2400" dirty="0"/>
          </a:p>
          <a:p>
            <a:endParaRPr lang="fr-FR" sz="2400" dirty="0"/>
          </a:p>
          <a:p>
            <a:endParaRPr lang="it-IT" sz="2400" b="1" dirty="0"/>
          </a:p>
        </p:txBody>
      </p:sp>
      <p:pic>
        <p:nvPicPr>
          <p:cNvPr id="2" name="Segnaposto contenuto 5" descr="Code Napoléon.jpg">
            <a:extLst>
              <a:ext uri="{FF2B5EF4-FFF2-40B4-BE49-F238E27FC236}">
                <a16:creationId xmlns:a16="http://schemas.microsoft.com/office/drawing/2014/main" id="{DFE0C4C7-3BC3-1DE0-6D2F-293BDAA3BF0F}"/>
              </a:ext>
            </a:extLst>
          </p:cNvPr>
          <p:cNvPicPr>
            <a:picLocks noChangeAspect="1"/>
          </p:cNvPicPr>
          <p:nvPr/>
        </p:nvPicPr>
        <p:blipFill rotWithShape="1">
          <a:blip r:embed="rId2">
            <a:extLst>
              <a:ext uri="{28A0092B-C50C-407E-A947-70E740481C1C}">
                <a14:useLocalDpi xmlns:a14="http://schemas.microsoft.com/office/drawing/2010/main" val="0"/>
              </a:ext>
            </a:extLst>
          </a:blip>
          <a:stretch/>
        </p:blipFill>
        <p:spPr>
          <a:xfrm>
            <a:off x="1239253" y="2310063"/>
            <a:ext cx="6207710" cy="4126649"/>
          </a:xfrm>
          <a:prstGeom prst="rect">
            <a:avLst/>
          </a:prstGeom>
        </p:spPr>
      </p:pic>
    </p:spTree>
    <p:extLst>
      <p:ext uri="{BB962C8B-B14F-4D97-AF65-F5344CB8AC3E}">
        <p14:creationId xmlns:p14="http://schemas.microsoft.com/office/powerpoint/2010/main" val="3182949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endParaRPr lang="en-GB" sz="2800" dirty="0">
              <a:solidFill>
                <a:schemeClr val="tx1"/>
              </a:solidFill>
              <a:latin typeface="Times New Roman"/>
              <a:cs typeface="Times New Roman"/>
            </a:endParaRPr>
          </a:p>
          <a:p>
            <a:pPr marL="0" indent="0" algn="just">
              <a:buNone/>
            </a:pPr>
            <a:r>
              <a:rPr lang="en-GB" sz="2400" dirty="0"/>
              <a:t>Preliminary title: of the publication, effects and application of legislation in general.</a:t>
            </a:r>
          </a:p>
          <a:p>
            <a:pPr marL="0" indent="0" algn="just">
              <a:buNone/>
            </a:pPr>
            <a:r>
              <a:rPr lang="en-GB" sz="2400" dirty="0"/>
              <a:t>Book I: of persons</a:t>
            </a:r>
          </a:p>
          <a:p>
            <a:pPr marL="0" indent="0" algn="just">
              <a:buNone/>
            </a:pPr>
            <a:r>
              <a:rPr lang="en-GB" sz="2400" dirty="0"/>
              <a:t>Book II: of goods and the different modifications of property</a:t>
            </a:r>
          </a:p>
          <a:p>
            <a:pPr marL="0" indent="0" algn="just">
              <a:buNone/>
            </a:pPr>
            <a:r>
              <a:rPr lang="en-GB" sz="2400" dirty="0"/>
              <a:t>Book III: of the different ways to acquire property.</a:t>
            </a:r>
          </a:p>
          <a:p>
            <a:pPr marL="0" indent="0" algn="just">
              <a:buNone/>
            </a:pPr>
            <a:r>
              <a:rPr lang="en-GB" sz="2400" dirty="0"/>
              <a:t>Book IV: of sureties</a:t>
            </a:r>
          </a:p>
          <a:p>
            <a:pPr marL="0" indent="0" algn="just">
              <a:buNone/>
            </a:pPr>
            <a:r>
              <a:rPr lang="en-GB" sz="2400" dirty="0"/>
              <a:t>Book V: provisions applicable to Mayotte</a:t>
            </a:r>
            <a:endParaRPr lang="fr-FR" sz="2400" dirty="0"/>
          </a:p>
          <a:p>
            <a:pPr marL="45720" indent="0" algn="just">
              <a:lnSpc>
                <a:spcPct val="120000"/>
              </a:lnSpc>
              <a:spcBef>
                <a:spcPts val="0"/>
              </a:spcBef>
              <a:buNone/>
            </a:pPr>
            <a:endParaRPr lang="en-GB" sz="2400" u="sng" dirty="0">
              <a:latin typeface="Times New Roman" panose="02020603050405020304" pitchFamily="18" charset="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5</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FRENCH CIVIL CODE</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structure</a:t>
            </a:r>
            <a:endParaRPr lang="it-IT" sz="2400" b="1" dirty="0"/>
          </a:p>
        </p:txBody>
      </p:sp>
    </p:spTree>
    <p:extLst>
      <p:ext uri="{BB962C8B-B14F-4D97-AF65-F5344CB8AC3E}">
        <p14:creationId xmlns:p14="http://schemas.microsoft.com/office/powerpoint/2010/main" val="3251513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r>
              <a:rPr lang="en-GB" sz="2000" b="1" dirty="0"/>
              <a:t>PRELIMINARY TITLE – </a:t>
            </a:r>
            <a:r>
              <a:rPr lang="en-GB" sz="2000" dirty="0"/>
              <a:t>it is focused on the sources of law, not on institutions that are common to the whole of private law, unlike the general part of the BGB.</a:t>
            </a:r>
            <a:endParaRPr lang="en-GB" sz="2000" b="1" dirty="0"/>
          </a:p>
          <a:p>
            <a:pPr marL="0" indent="0" algn="just">
              <a:buNone/>
            </a:pPr>
            <a:r>
              <a:rPr lang="en-GB" sz="2000" b="1" dirty="0"/>
              <a:t>BOOK I </a:t>
            </a:r>
            <a:r>
              <a:rPr lang="en-GB" sz="2000" dirty="0"/>
              <a:t>– it does not follow the chronological order of people’s life or begins with the distinction between natural persons and legal persons, but it begins with the relationship between persons, as French citizens or nationals, and the State, in particular with civil rights and then with the French nationality and then the civil state. The book continues with marriage, of which some rules are contained in book III, divorce, filiation, parental authority, guardianship, the measures for the protection of incapable persons. What follows is the regime of cohabitation and the measures against domestic violence.</a:t>
            </a:r>
          </a:p>
          <a:p>
            <a:pPr marL="45720" indent="0" algn="just">
              <a:lnSpc>
                <a:spcPct val="120000"/>
              </a:lnSpc>
              <a:spcBef>
                <a:spcPts val="0"/>
              </a:spcBef>
              <a:buNone/>
            </a:pPr>
            <a:endParaRPr lang="en-GB" sz="2800" dirty="0">
              <a:solidFill>
                <a:schemeClr val="tx1"/>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6</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FRENCH CIVIL CODE</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structure</a:t>
            </a:r>
            <a:endParaRPr lang="it-IT" sz="2400" b="1" dirty="0"/>
          </a:p>
        </p:txBody>
      </p:sp>
    </p:spTree>
    <p:extLst>
      <p:ext uri="{BB962C8B-B14F-4D97-AF65-F5344CB8AC3E}">
        <p14:creationId xmlns:p14="http://schemas.microsoft.com/office/powerpoint/2010/main" val="7719132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r>
              <a:rPr lang="en-GB" sz="1800" b="1" dirty="0"/>
              <a:t>BOOK II – </a:t>
            </a:r>
            <a:r>
              <a:rPr lang="en-GB" sz="1800" dirty="0"/>
              <a:t>it begins with the classification of goods, as drawn by Roman law, and follows with the concept of property and other rights on land (usufruct, habitation, servitudes…) also coming from Roman law. Publicity in real estate records has no separate regime, but is contained in this very book.</a:t>
            </a:r>
          </a:p>
          <a:p>
            <a:pPr marL="0" indent="0" algn="just">
              <a:buNone/>
            </a:pPr>
            <a:endParaRPr lang="en-GB" sz="1800" b="1" dirty="0"/>
          </a:p>
          <a:p>
            <a:pPr marL="0" indent="0" algn="just">
              <a:buNone/>
            </a:pPr>
            <a:r>
              <a:rPr lang="en-GB" sz="1800" b="1" dirty="0"/>
              <a:t>BOOK III </a:t>
            </a:r>
            <a:r>
              <a:rPr lang="en-GB" sz="1800" dirty="0"/>
              <a:t>– title I is devoted to successions, II to liberalities, III to the sources of obligations (contract: preliminary provisions, formation, interpretation, effects, tort liability - which is atypical; other sources of obligations, like unjust enrichment), title IV is devoted to the general provisions on obligations, IV-bis to the proof of obligations, titles V-XVII to special contracts, the first of which is marriage. Title XX is devoted to time limitation of rights; title XXI comes back on the ways to acquire property providing original title ways (occupation, usucapion and possession stands for title).</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7</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FRENCH CIVIL CODE</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structure</a:t>
            </a:r>
            <a:endParaRPr lang="it-IT" sz="2400" b="1" dirty="0"/>
          </a:p>
        </p:txBody>
      </p:sp>
    </p:spTree>
    <p:extLst>
      <p:ext uri="{BB962C8B-B14F-4D97-AF65-F5344CB8AC3E}">
        <p14:creationId xmlns:p14="http://schemas.microsoft.com/office/powerpoint/2010/main" val="175663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r>
              <a:rPr lang="en-GB" sz="2200" dirty="0"/>
              <a:t>After the several drafts by </a:t>
            </a:r>
            <a:r>
              <a:rPr lang="en-GB" sz="2200" dirty="0" err="1"/>
              <a:t>Cambacérès</a:t>
            </a:r>
            <a:r>
              <a:rPr lang="en-GB" sz="2200" dirty="0"/>
              <a:t>, Napoleon appointed a commission of 4 persons (expert practitioners, not academics) for the final draft of the French Civil code.</a:t>
            </a:r>
          </a:p>
          <a:p>
            <a:pPr algn="just"/>
            <a:r>
              <a:rPr lang="en-GB" sz="2200" dirty="0"/>
              <a:t>2 representatives of </a:t>
            </a:r>
            <a:r>
              <a:rPr lang="en-GB" sz="2200" i="1" dirty="0"/>
              <a:t>droit </a:t>
            </a:r>
            <a:r>
              <a:rPr lang="en-GB" sz="2200" i="1" dirty="0" err="1"/>
              <a:t>coutumier</a:t>
            </a:r>
            <a:r>
              <a:rPr lang="en-GB" sz="2200" dirty="0"/>
              <a:t>: </a:t>
            </a:r>
            <a:r>
              <a:rPr lang="en-GB" sz="2200" dirty="0" err="1"/>
              <a:t>Tronchet</a:t>
            </a:r>
            <a:r>
              <a:rPr lang="en-GB" sz="2200" dirty="0"/>
              <a:t>; Bigot de </a:t>
            </a:r>
            <a:r>
              <a:rPr lang="en-GB" sz="2200" dirty="0" err="1"/>
              <a:t>Préameneu</a:t>
            </a:r>
            <a:endParaRPr lang="en-GB" sz="2200" dirty="0"/>
          </a:p>
          <a:p>
            <a:pPr algn="just"/>
            <a:r>
              <a:rPr lang="en-GB" sz="2200" dirty="0"/>
              <a:t>2 representatives of </a:t>
            </a:r>
            <a:r>
              <a:rPr lang="en-GB" sz="2200" i="1" dirty="0"/>
              <a:t>droit </a:t>
            </a:r>
            <a:r>
              <a:rPr lang="en-GB" sz="2200" i="1" dirty="0" err="1"/>
              <a:t>écrit</a:t>
            </a:r>
            <a:r>
              <a:rPr lang="en-GB" sz="2200" dirty="0"/>
              <a:t>: </a:t>
            </a:r>
            <a:r>
              <a:rPr lang="en-GB" sz="2200" dirty="0" err="1"/>
              <a:t>Portalis</a:t>
            </a:r>
            <a:r>
              <a:rPr lang="en-GB" sz="2200" dirty="0"/>
              <a:t>; </a:t>
            </a:r>
            <a:r>
              <a:rPr lang="en-GB" sz="2200" dirty="0" err="1"/>
              <a:t>Maleville</a:t>
            </a:r>
            <a:endParaRPr lang="en-GB" sz="2200" dirty="0"/>
          </a:p>
          <a:p>
            <a:pPr marL="0" indent="0" algn="just">
              <a:buNone/>
            </a:pPr>
            <a:r>
              <a:rPr lang="en-GB" sz="2200" dirty="0"/>
              <a:t>After only 4 months, the Draft was ready. The text was divided into sections submitted to the legislative process separately.</a:t>
            </a:r>
          </a:p>
          <a:p>
            <a:pPr marL="0" indent="0" algn="just">
              <a:buNone/>
            </a:pPr>
            <a:r>
              <a:rPr lang="en-GB" sz="2200" dirty="0"/>
              <a:t>On the 31st March 1804 the ‘</a:t>
            </a:r>
            <a:r>
              <a:rPr lang="en-GB" sz="2200" i="1" dirty="0"/>
              <a:t>Code Civil des </a:t>
            </a:r>
            <a:r>
              <a:rPr lang="en-GB" sz="2200" i="1" dirty="0" err="1"/>
              <a:t>Français</a:t>
            </a:r>
            <a:r>
              <a:rPr lang="en-GB" sz="2200" dirty="0"/>
              <a:t>’ was promulgated</a:t>
            </a:r>
          </a:p>
          <a:p>
            <a:pPr marL="0" indent="0" algn="just">
              <a:buNone/>
            </a:pPr>
            <a:endParaRPr lang="en-GB" sz="1800" dirty="0"/>
          </a:p>
        </p:txBody>
      </p:sp>
      <p:sp>
        <p:nvSpPr>
          <p:cNvPr id="5" name="Segnaposto numero diapositiva 4"/>
          <p:cNvSpPr>
            <a:spLocks noGrp="1"/>
          </p:cNvSpPr>
          <p:nvPr>
            <p:ph type="sldNum" sz="quarter" idx="12"/>
          </p:nvPr>
        </p:nvSpPr>
        <p:spPr/>
        <p:txBody>
          <a:bodyPr/>
          <a:lstStyle/>
          <a:p>
            <a:fld id="{1DED2A74-3D0D-49B8-89BC-D2C6E902C5B9}" type="slidenum">
              <a:rPr lang="it-IT" smtClean="0"/>
              <a:pPr/>
              <a:t>8</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FRENCH CIVIL CODE</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making of</a:t>
            </a:r>
          </a:p>
        </p:txBody>
      </p:sp>
    </p:spTree>
    <p:extLst>
      <p:ext uri="{BB962C8B-B14F-4D97-AF65-F5344CB8AC3E}">
        <p14:creationId xmlns:p14="http://schemas.microsoft.com/office/powerpoint/2010/main" val="3237339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r>
              <a:rPr lang="en-GB" sz="2200" dirty="0"/>
              <a:t>He was an elegant and refined man, but also a concrete man, a soldier.</a:t>
            </a:r>
          </a:p>
          <a:p>
            <a:pPr algn="just"/>
            <a:r>
              <a:rPr lang="en-GB" sz="2200" dirty="0"/>
              <a:t>He put an abrupt end to hair-splitting discussions.</a:t>
            </a:r>
          </a:p>
          <a:p>
            <a:pPr algn="just"/>
            <a:r>
              <a:rPr lang="en-GB" sz="2200" dirty="0"/>
              <a:t>He advocated a simple and transparent drafting style, capable of making concepts intelligible also to non-experts</a:t>
            </a:r>
          </a:p>
          <a:p>
            <a:pPr marL="0" indent="0" algn="just">
              <a:buNone/>
            </a:pPr>
            <a:r>
              <a:rPr lang="en-GB" sz="2200" dirty="0"/>
              <a:t>He brought in the Code also his personal experience</a:t>
            </a:r>
          </a:p>
          <a:p>
            <a:pPr algn="just"/>
            <a:r>
              <a:rPr lang="en-GB" sz="2200" dirty="0"/>
              <a:t>Idea of a strong patriarchal family to mirror the organisation of the State, with Napoléon, as the father of the Nation, on top.</a:t>
            </a:r>
          </a:p>
          <a:p>
            <a:pPr algn="just"/>
            <a:r>
              <a:rPr lang="en-GB" sz="2200" dirty="0"/>
              <a:t>Divorce for mutual consent (he divorced from Josephine Beauharnais)</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9</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FRENCH CIVIL CODE</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err="1"/>
              <a:t>Napoleon’s</a:t>
            </a:r>
            <a:r>
              <a:rPr lang="it-IT" sz="2400" b="1" dirty="0"/>
              <a:t> </a:t>
            </a:r>
            <a:r>
              <a:rPr lang="it-IT" sz="2400" b="1" dirty="0" err="1"/>
              <a:t>role</a:t>
            </a:r>
            <a:endParaRPr lang="it-IT" sz="2400" b="1" dirty="0"/>
          </a:p>
        </p:txBody>
      </p:sp>
    </p:spTree>
    <p:extLst>
      <p:ext uri="{BB962C8B-B14F-4D97-AF65-F5344CB8AC3E}">
        <p14:creationId xmlns:p14="http://schemas.microsoft.com/office/powerpoint/2010/main" val="1559449377"/>
      </p:ext>
    </p:extLst>
  </p:cSld>
  <p:clrMapOvr>
    <a:masterClrMapping/>
  </p:clrMapOvr>
</p:sld>
</file>

<file path=ppt/theme/theme1.xml><?xml version="1.0" encoding="utf-8"?>
<a:theme xmlns:a="http://schemas.openxmlformats.org/drawingml/2006/main" name="Tema di Office">
  <a:themeElements>
    <a:clrScheme name="Università LUMSA">
      <a:dk1>
        <a:sysClr val="windowText" lastClr="000000"/>
      </a:dk1>
      <a:lt1>
        <a:sysClr val="window" lastClr="FFFFFF"/>
      </a:lt1>
      <a:dk2>
        <a:srgbClr val="A5A5A5"/>
      </a:dk2>
      <a:lt2>
        <a:srgbClr val="E7E6E6"/>
      </a:lt2>
      <a:accent1>
        <a:srgbClr val="007749"/>
      </a:accent1>
      <a:accent2>
        <a:srgbClr val="F15A22"/>
      </a:accent2>
      <a:accent3>
        <a:srgbClr val="009ED9"/>
      </a:accent3>
      <a:accent4>
        <a:srgbClr val="FFC000"/>
      </a:accent4>
      <a:accent5>
        <a:srgbClr val="4472C4"/>
      </a:accent5>
      <a:accent6>
        <a:srgbClr val="70AD47"/>
      </a:accent6>
      <a:hlink>
        <a:srgbClr val="007749"/>
      </a:hlink>
      <a:folHlink>
        <a:srgbClr val="007749"/>
      </a:folHlink>
    </a:clrScheme>
    <a:fontScheme name="Personalizzato 1">
      <a:majorFont>
        <a:latin typeface="Arial"/>
        <a:ea typeface=""/>
        <a:cs typeface=""/>
      </a:majorFont>
      <a:minorFont>
        <a:latin typeface="Arial"/>
        <a:ea typeface=""/>
        <a:cs typeface=""/>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559</TotalTime>
  <Words>2620</Words>
  <Application>Microsoft Macintosh PowerPoint</Application>
  <PresentationFormat>Presentazione su schermo (4:3)</PresentationFormat>
  <Paragraphs>227</Paragraphs>
  <Slides>35</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35</vt:i4>
      </vt:variant>
    </vt:vector>
  </HeadingPairs>
  <TitlesOfParts>
    <vt:vector size="40" baseType="lpstr">
      <vt:lpstr>Arial</vt:lpstr>
      <vt:lpstr>Calibri</vt:lpstr>
      <vt:lpstr>Times New Roman</vt:lpstr>
      <vt:lpstr>Wingdings</vt:lpstr>
      <vt:lpstr>Tema di Office</vt:lpstr>
      <vt:lpstr>Comparative Law</vt:lpstr>
      <vt:lpstr>THE MAIN EUROPEAN CIVIL CODES</vt:lpstr>
      <vt:lpstr>The French civil code</vt:lpstr>
      <vt:lpstr>THE FRENCH CIVIL CODE</vt:lpstr>
      <vt:lpstr>THE FRENCH CIVIL CODE</vt:lpstr>
      <vt:lpstr>THE FRENCH CIVIL CODE</vt:lpstr>
      <vt:lpstr>THE FRENCH CIVIL CODE</vt:lpstr>
      <vt:lpstr>THE FRENCH CIVIL CODE</vt:lpstr>
      <vt:lpstr>THE FRENCH CIVIL CODE</vt:lpstr>
      <vt:lpstr>THE FRENCH CIVIL CODE</vt:lpstr>
      <vt:lpstr>THE FRENCH CIVIL CODE</vt:lpstr>
      <vt:lpstr>THE FRENCH CIVIL CODE</vt:lpstr>
      <vt:lpstr>THE FRENCH CIVIL CODE</vt:lpstr>
      <vt:lpstr>THE FRENCH CIVIL CODE</vt:lpstr>
      <vt:lpstr>The German civil code</vt:lpstr>
      <vt:lpstr>THE GERMAN CIVIL CODE</vt:lpstr>
      <vt:lpstr>THE GERMAN CIVIL CODE (BGB)</vt:lpstr>
      <vt:lpstr>THE GERMAN CIVIL CODE (BGB)</vt:lpstr>
      <vt:lpstr>THE GERMAN CIVIL CODE (BGB)</vt:lpstr>
      <vt:lpstr>THE GERMAN CIVIL CODE (BGB)</vt:lpstr>
      <vt:lpstr>THE GERMAN CIVIL CODE (BGB)</vt:lpstr>
      <vt:lpstr>THE GERMAN CIVIL CODE (BGB)</vt:lpstr>
      <vt:lpstr>THE GERMAN CIVIL CODE (BGB)</vt:lpstr>
      <vt:lpstr>THE GERMAN CIVIL CODE (BGB)</vt:lpstr>
      <vt:lpstr>THE GERMAN CIVIL CODE (BGB)</vt:lpstr>
      <vt:lpstr>THE GERMAN CIVIL CODE (BGB)</vt:lpstr>
      <vt:lpstr>THE GERMAN CIVIL CODE (BGB)</vt:lpstr>
      <vt:lpstr>THE GERMAN CIVIL CODE (BGB)</vt:lpstr>
      <vt:lpstr>THE GERMAN CIVIL CODE (BGB)</vt:lpstr>
      <vt:lpstr>THE GERMAN CIVIL CODE (BGB)</vt:lpstr>
      <vt:lpstr>THE GERMAN CIVIL CODE (BGB)</vt:lpstr>
      <vt:lpstr>THE GERMAN CIVIL CODE (BGB)</vt:lpstr>
      <vt:lpstr>THE GERMAN CIVIL CODE (BGB)</vt:lpstr>
      <vt:lpstr>THE GERMAN CIVIL CODE (BGB)</vt:lpstr>
      <vt:lpstr>Prof.ssa Letizia Coppo</vt:lpstr>
    </vt:vector>
  </TitlesOfParts>
  <Company>Università LUMSA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 Università LUMSA</dc:title>
  <dc:creator>Università LUMSA</dc:creator>
  <cp:lastModifiedBy>Letizia Coppo</cp:lastModifiedBy>
  <cp:revision>29</cp:revision>
  <dcterms:created xsi:type="dcterms:W3CDTF">2017-12-18T16:16:39Z</dcterms:created>
  <dcterms:modified xsi:type="dcterms:W3CDTF">2023-03-21T08:56:08Z</dcterms:modified>
</cp:coreProperties>
</file>