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4"/>
  </p:notesMasterIdLst>
  <p:sldIdLst>
    <p:sldId id="279" r:id="rId2"/>
    <p:sldId id="294" r:id="rId3"/>
    <p:sldId id="266" r:id="rId4"/>
    <p:sldId id="256" r:id="rId5"/>
    <p:sldId id="287" r:id="rId6"/>
    <p:sldId id="267" r:id="rId7"/>
    <p:sldId id="277" r:id="rId8"/>
    <p:sldId id="280" r:id="rId9"/>
    <p:sldId id="278" r:id="rId10"/>
    <p:sldId id="291" r:id="rId11"/>
    <p:sldId id="258" r:id="rId12"/>
    <p:sldId id="292" r:id="rId13"/>
    <p:sldId id="281" r:id="rId14"/>
    <p:sldId id="282" r:id="rId15"/>
    <p:sldId id="273" r:id="rId16"/>
    <p:sldId id="293" r:id="rId17"/>
    <p:sldId id="274" r:id="rId18"/>
    <p:sldId id="260" r:id="rId19"/>
    <p:sldId id="261" r:id="rId20"/>
    <p:sldId id="271" r:id="rId21"/>
    <p:sldId id="270" r:id="rId22"/>
    <p:sldId id="288" r:id="rId23"/>
    <p:sldId id="289" r:id="rId24"/>
    <p:sldId id="290" r:id="rId25"/>
    <p:sldId id="276" r:id="rId26"/>
    <p:sldId id="283" r:id="rId27"/>
    <p:sldId id="296" r:id="rId28"/>
    <p:sldId id="297" r:id="rId29"/>
    <p:sldId id="298" r:id="rId30"/>
    <p:sldId id="299" r:id="rId31"/>
    <p:sldId id="300" r:id="rId32"/>
    <p:sldId id="301"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90"/>
    <p:restoredTop sz="94674"/>
  </p:normalViewPr>
  <p:slideViewPr>
    <p:cSldViewPr snapToGrid="0" snapToObjects="1">
      <p:cViewPr varScale="1">
        <p:scale>
          <a:sx n="122" d="100"/>
          <a:sy n="122" d="100"/>
        </p:scale>
        <p:origin x="174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843FE3-257B-4707-AD8A-9CF785A3B615}" type="datetimeFigureOut">
              <a:rPr lang="it-IT"/>
              <a:pPr>
                <a:defRPr/>
              </a:pPr>
              <a:t>09/03/20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AA1D846-28AB-4BD5-B1B7-F16904710F83}" type="slidenum">
              <a:rPr lang="it-IT"/>
              <a:pPr>
                <a:defRPr/>
              </a:pPr>
              <a:t>‹N›</a:t>
            </a:fld>
            <a:endParaRPr lang="it-IT"/>
          </a:p>
        </p:txBody>
      </p:sp>
    </p:spTree>
    <p:extLst>
      <p:ext uri="{BB962C8B-B14F-4D97-AF65-F5344CB8AC3E}">
        <p14:creationId xmlns:p14="http://schemas.microsoft.com/office/powerpoint/2010/main" val="345177064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D7EEC2-FAE9-4E35-894A-90F11BE173E0}" type="slidenum">
              <a:rPr lang="it-IT" altLang="it-IT">
                <a:latin typeface="Arial" charset="0"/>
                <a:cs typeface="Arial" charset="0"/>
              </a:rPr>
              <a:pPr fontAlgn="base">
                <a:spcBef>
                  <a:spcPct val="0"/>
                </a:spcBef>
                <a:spcAft>
                  <a:spcPct val="0"/>
                </a:spcAft>
              </a:pPr>
              <a:t>3</a:t>
            </a:fld>
            <a:endParaRPr lang="it-IT" altLang="it-IT">
              <a:latin typeface="Arial" charset="0"/>
              <a:cs typeface="Arial" charset="0"/>
            </a:endParaRPr>
          </a:p>
        </p:txBody>
      </p:sp>
      <p:sp>
        <p:nvSpPr>
          <p:cNvPr id="28674" name="Rectangle 2"/>
          <p:cNvSpPr>
            <a:spLocks noGrp="1" noRot="1" noChangeAspect="1" noChangeArrowheads="1" noTextEdit="1"/>
          </p:cNvSpPr>
          <p:nvPr>
            <p:ph type="sldImg"/>
          </p:nvPr>
        </p:nvSpPr>
        <p:spPr bwMode="auto">
          <a:xfrm>
            <a:off x="1292225" y="641350"/>
            <a:ext cx="4276725" cy="3206750"/>
          </a:xfrm>
          <a:noFill/>
          <a:ln>
            <a:solidFill>
              <a:srgbClr val="000000"/>
            </a:solidFill>
            <a:miter lim="800000"/>
            <a:headEnd/>
            <a:tailEnd/>
          </a:ln>
        </p:spPr>
      </p:sp>
      <p:sp>
        <p:nvSpPr>
          <p:cNvPr id="28675" name="Rectangle 3"/>
          <p:cNvSpPr>
            <a:spLocks noGrp="1" noChangeArrowheads="1"/>
          </p:cNvSpPr>
          <p:nvPr>
            <p:ph type="body" idx="1"/>
          </p:nvPr>
        </p:nvSpPr>
        <p:spPr bwMode="auto">
          <a:xfrm>
            <a:off x="914400" y="4060825"/>
            <a:ext cx="5029200" cy="3849688"/>
          </a:xfrm>
          <a:noFill/>
        </p:spPr>
        <p:txBody>
          <a:bodyPr wrap="square" lIns="91427" tIns="45714" rIns="91427" bIns="45714" numCol="1" anchor="t" anchorCtr="0" compatLnSpc="1">
            <a:prstTxWarp prst="textNoShape">
              <a:avLst/>
            </a:prstTxWarp>
          </a:bodyPr>
          <a:lstStyle/>
          <a:p>
            <a:pPr marL="228600" indent="-228600">
              <a:spcBef>
                <a:spcPct val="0"/>
              </a:spcBef>
            </a:pPr>
            <a:r>
              <a:rPr lang="it-IT" altLang="it-IT">
                <a:latin typeface="Arial" charset="0"/>
                <a:cs typeface="Arial" charset="0"/>
              </a:rPr>
              <a:t>Per tanto un intreccio tra due intenzionalità ben precise: un servizio efficace alla comunità e l’intenzionalità di apprendere. </a:t>
            </a:r>
          </a:p>
        </p:txBody>
      </p:sp>
    </p:spTree>
    <p:extLst>
      <p:ext uri="{BB962C8B-B14F-4D97-AF65-F5344CB8AC3E}">
        <p14:creationId xmlns:p14="http://schemas.microsoft.com/office/powerpoint/2010/main" val="317862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96CB03-0D9D-4D3A-B094-0B7BBF08B445}" type="slidenum">
              <a:rPr lang="it-IT">
                <a:ea typeface="ＭＳ Ｐゴシック" pitchFamily="34" charset="-128"/>
                <a:cs typeface="Arial" charset="0"/>
              </a:rPr>
              <a:pPr fontAlgn="base">
                <a:spcBef>
                  <a:spcPct val="0"/>
                </a:spcBef>
                <a:spcAft>
                  <a:spcPct val="0"/>
                </a:spcAft>
              </a:pPr>
              <a:t>6</a:t>
            </a:fld>
            <a:endParaRPr lang="it-IT">
              <a:ea typeface="ＭＳ Ｐゴシック" pitchFamily="34" charset="-128"/>
              <a:cs typeface="Arial" charset="0"/>
            </a:endParaRPr>
          </a:p>
        </p:txBody>
      </p:sp>
      <p:sp>
        <p:nvSpPr>
          <p:cNvPr id="32771" name="Rectangle 1"/>
          <p:cNvSpPr>
            <a:spLocks noGrp="1" noRot="1" noChangeAspect="1" noChangeArrowheads="1" noTextEdit="1"/>
          </p:cNvSpPr>
          <p:nvPr>
            <p:ph type="sldImg"/>
          </p:nvPr>
        </p:nvSpPr>
        <p:spPr bwMode="auto">
          <a:xfrm>
            <a:off x="1143000" y="685800"/>
            <a:ext cx="4573588" cy="3430588"/>
          </a:xfrm>
          <a:solidFill>
            <a:srgbClr val="FFFFFF"/>
          </a:solidFill>
          <a:ln>
            <a:solidFill>
              <a:srgbClr val="000000"/>
            </a:solidFill>
            <a:miter lim="800000"/>
            <a:headEnd/>
            <a:tailEnd/>
          </a:ln>
        </p:spPr>
      </p:sp>
      <p:sp>
        <p:nvSpPr>
          <p:cNvPr id="32772"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it-IT">
              <a:latin typeface="Times New Roman" pitchFamily="18" charset="0"/>
              <a:cs typeface="Arial" charset="0"/>
            </a:endParaRPr>
          </a:p>
        </p:txBody>
      </p:sp>
    </p:spTree>
    <p:extLst>
      <p:ext uri="{BB962C8B-B14F-4D97-AF65-F5344CB8AC3E}">
        <p14:creationId xmlns:p14="http://schemas.microsoft.com/office/powerpoint/2010/main" val="45492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41986" name="Rectangle 3"/>
          <p:cNvSpPr>
            <a:spLocks noGrp="1" noChangeArrowheads="1"/>
          </p:cNvSpPr>
          <p:nvPr>
            <p:ph type="body" idx="1"/>
          </p:nvPr>
        </p:nvSpPr>
        <p:spPr bwMode="auto">
          <a:xfrm>
            <a:off x="914400" y="4341813"/>
            <a:ext cx="5029200" cy="4116387"/>
          </a:xfrm>
          <a:noFill/>
        </p:spPr>
        <p:txBody>
          <a:bodyPr wrap="square" lIns="91427" tIns="45714" rIns="91427" bIns="45714" numCol="1" anchor="t" anchorCtr="0" compatLnSpc="1">
            <a:prstTxWarp prst="textNoShape">
              <a:avLst/>
            </a:prstTxWarp>
          </a:bodyPr>
          <a:lstStyle/>
          <a:p>
            <a:pPr marL="228600" indent="-228600">
              <a:spcBef>
                <a:spcPct val="0"/>
              </a:spcBef>
            </a:pPr>
            <a:r>
              <a:rPr lang="it-IT"/>
              <a:t>Per tanto un intreccio tra due intenzionalità ben precise: un servizio efficace alla comunità e l</a:t>
            </a:r>
            <a:r>
              <a:rPr lang="ja-JP" altLang="it-IT">
                <a:latin typeface="Arial" charset="0"/>
              </a:rPr>
              <a:t>’</a:t>
            </a:r>
            <a:r>
              <a:rPr lang="it-IT"/>
              <a:t>intenzionalità di apprendere. </a:t>
            </a:r>
          </a:p>
        </p:txBody>
      </p:sp>
    </p:spTree>
    <p:extLst>
      <p:ext uri="{BB962C8B-B14F-4D97-AF65-F5344CB8AC3E}">
        <p14:creationId xmlns:p14="http://schemas.microsoft.com/office/powerpoint/2010/main" val="9224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C8EC56-DD02-4EE6-9F58-B42719D01EE4}" type="slidenum">
              <a:rPr lang="it-IT" altLang="it-IT">
                <a:latin typeface="Arial" charset="0"/>
                <a:ea typeface="ＭＳ Ｐゴシック" pitchFamily="34" charset="-128"/>
                <a:cs typeface="Arial" charset="0"/>
              </a:rPr>
              <a:pPr fontAlgn="base">
                <a:spcBef>
                  <a:spcPct val="0"/>
                </a:spcBef>
                <a:spcAft>
                  <a:spcPct val="0"/>
                </a:spcAft>
              </a:pPr>
              <a:t>13</a:t>
            </a:fld>
            <a:endParaRPr lang="it-IT" altLang="it-IT">
              <a:latin typeface="Arial" charset="0"/>
              <a:ea typeface="ＭＳ Ｐゴシック" pitchFamily="34" charset="-128"/>
              <a:cs typeface="Arial" charset="0"/>
            </a:endParaRPr>
          </a:p>
        </p:txBody>
      </p:sp>
      <p:sp>
        <p:nvSpPr>
          <p:cNvPr id="2662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wrap="square" lIns="88615" tIns="44307" rIns="88615" bIns="44307" numCol="1" anchor="t" anchorCtr="0" compatLnSpc="1">
            <a:prstTxWarp prst="textNoShape">
              <a:avLst/>
            </a:prstTxWarp>
          </a:bodyPr>
          <a:lstStyle/>
          <a:p>
            <a:pPr>
              <a:spcBef>
                <a:spcPct val="0"/>
              </a:spcBef>
            </a:pPr>
            <a:r>
              <a:rPr lang="es-ES" altLang="it-IT">
                <a:latin typeface="Arial" charset="0"/>
                <a:cs typeface="Arial" charset="0"/>
              </a:rPr>
              <a:t>Per spiegare di un modo molto semplice cosa è il service learning farò una comparazione tra tre attività che possono svolgersi dentro o fuori dell’aula.</a:t>
            </a:r>
          </a:p>
        </p:txBody>
      </p:sp>
    </p:spTree>
    <p:extLst>
      <p:ext uri="{BB962C8B-B14F-4D97-AF65-F5344CB8AC3E}">
        <p14:creationId xmlns:p14="http://schemas.microsoft.com/office/powerpoint/2010/main" val="9428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C8EC56-DD02-4EE6-9F58-B42719D01EE4}" type="slidenum">
              <a:rPr lang="it-IT" altLang="it-IT">
                <a:latin typeface="Arial" charset="0"/>
                <a:ea typeface="ＭＳ Ｐゴシック" pitchFamily="34" charset="-128"/>
                <a:cs typeface="Arial" charset="0"/>
              </a:rPr>
              <a:pPr fontAlgn="base">
                <a:spcBef>
                  <a:spcPct val="0"/>
                </a:spcBef>
                <a:spcAft>
                  <a:spcPct val="0"/>
                </a:spcAft>
              </a:pPr>
              <a:t>14</a:t>
            </a:fld>
            <a:endParaRPr lang="it-IT" altLang="it-IT">
              <a:latin typeface="Arial" charset="0"/>
              <a:ea typeface="ＭＳ Ｐゴシック" pitchFamily="34" charset="-128"/>
              <a:cs typeface="Arial" charset="0"/>
            </a:endParaRPr>
          </a:p>
        </p:txBody>
      </p:sp>
      <p:sp>
        <p:nvSpPr>
          <p:cNvPr id="2662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wrap="square" lIns="88615" tIns="44307" rIns="88615" bIns="44307" numCol="1" anchor="t" anchorCtr="0" compatLnSpc="1">
            <a:prstTxWarp prst="textNoShape">
              <a:avLst/>
            </a:prstTxWarp>
          </a:bodyPr>
          <a:lstStyle/>
          <a:p>
            <a:pPr>
              <a:spcBef>
                <a:spcPct val="0"/>
              </a:spcBef>
            </a:pPr>
            <a:r>
              <a:rPr lang="es-ES" altLang="it-IT">
                <a:latin typeface="Arial" charset="0"/>
                <a:cs typeface="Arial" charset="0"/>
              </a:rPr>
              <a:t>Per spiegare di un modo molto semplice cosa è il service learning farò una comparazione tra tre attività che possono svolgersi dentro o fuori dell’aula.</a:t>
            </a:r>
          </a:p>
        </p:txBody>
      </p:sp>
    </p:spTree>
    <p:extLst>
      <p:ext uri="{BB962C8B-B14F-4D97-AF65-F5344CB8AC3E}">
        <p14:creationId xmlns:p14="http://schemas.microsoft.com/office/powerpoint/2010/main" val="2391522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9EA25A-E161-43D6-A48D-4C3FCC85DBB1}" type="slidenum">
              <a:rPr lang="it-IT">
                <a:cs typeface="Arial" charset="0"/>
              </a:rPr>
              <a:pPr fontAlgn="base">
                <a:spcBef>
                  <a:spcPct val="0"/>
                </a:spcBef>
                <a:spcAft>
                  <a:spcPct val="0"/>
                </a:spcAft>
              </a:pPr>
              <a:t>21</a:t>
            </a:fld>
            <a:endParaRPr lang="it-IT">
              <a:cs typeface="Arial" charset="0"/>
            </a:endParaRPr>
          </a:p>
        </p:txBody>
      </p:sp>
      <p:sp>
        <p:nvSpPr>
          <p:cNvPr id="3891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6"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it-IT">
              <a:latin typeface="Times New Roman" pitchFamily="18" charset="0"/>
              <a:cs typeface="Arial" charset="0"/>
            </a:endParaRPr>
          </a:p>
        </p:txBody>
      </p:sp>
    </p:spTree>
    <p:extLst>
      <p:ext uri="{BB962C8B-B14F-4D97-AF65-F5344CB8AC3E}">
        <p14:creationId xmlns:p14="http://schemas.microsoft.com/office/powerpoint/2010/main" val="352287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p:cNvSpPr>
            <a:spLocks noGrp="1" noRot="1" noChangeAspect="1"/>
          </p:cNvSpPr>
          <p:nvPr>
            <p:ph type="sldImg"/>
          </p:nvPr>
        </p:nvSpPr>
        <p:spPr bwMode="auto">
          <a:noFill/>
          <a:ln>
            <a:solidFill>
              <a:srgbClr val="000000"/>
            </a:solidFill>
            <a:miter lim="800000"/>
            <a:headEnd/>
            <a:tailEnd/>
          </a:ln>
        </p:spPr>
      </p:sp>
      <p:sp>
        <p:nvSpPr>
          <p:cNvPr id="4505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a:t>Certamente oggi una scuola è considerata di qualità perché insegna ad apprendere, non si limita a trasmettere nozioni.</a:t>
            </a:r>
          </a:p>
          <a:p>
            <a:pPr>
              <a:spcBef>
                <a:spcPct val="0"/>
              </a:spcBef>
            </a:pPr>
            <a:r>
              <a:rPr lang="it-IT"/>
              <a:t>E’ ormai universalmente riconosciuto il valore dell’affermazione di E. Morin ‘E’ meglio una testa ben fatta di una testa ben piena’.</a:t>
            </a:r>
          </a:p>
          <a:p>
            <a:pPr>
              <a:spcBef>
                <a:spcPct val="0"/>
              </a:spcBef>
            </a:pPr>
            <a:r>
              <a:rPr lang="it-IT"/>
              <a:t>Ma è sufficiente avere una ‘testa ben fatta’?</a:t>
            </a:r>
          </a:p>
        </p:txBody>
      </p:sp>
      <p:sp>
        <p:nvSpPr>
          <p:cNvPr id="4505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B8A9B4-C1B1-4D90-A4A0-18A3DBE711E2}" type="slidenum">
              <a:rPr lang="it-IT">
                <a:cs typeface="Arial" charset="0"/>
              </a:rPr>
              <a:pPr fontAlgn="base">
                <a:spcBef>
                  <a:spcPct val="0"/>
                </a:spcBef>
                <a:spcAft>
                  <a:spcPct val="0"/>
                </a:spcAft>
              </a:pPr>
              <a:t>25</a:t>
            </a:fld>
            <a:endParaRPr lang="it-IT">
              <a:cs typeface="Arial" charset="0"/>
            </a:endParaRPr>
          </a:p>
        </p:txBody>
      </p:sp>
    </p:spTree>
    <p:extLst>
      <p:ext uri="{BB962C8B-B14F-4D97-AF65-F5344CB8AC3E}">
        <p14:creationId xmlns:p14="http://schemas.microsoft.com/office/powerpoint/2010/main" val="383038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p:cNvSpPr>
            <a:spLocks noGrp="1" noRot="1" noChangeAspect="1"/>
          </p:cNvSpPr>
          <p:nvPr>
            <p:ph type="sldImg"/>
          </p:nvPr>
        </p:nvSpPr>
        <p:spPr bwMode="auto">
          <a:noFill/>
          <a:ln>
            <a:solidFill>
              <a:srgbClr val="000000"/>
            </a:solidFill>
            <a:miter lim="800000"/>
            <a:headEnd/>
            <a:tailEnd/>
          </a:ln>
        </p:spPr>
      </p:sp>
      <p:sp>
        <p:nvSpPr>
          <p:cNvPr id="4505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a:t>Certamente oggi una scuola è considerata di qualità perché insegna ad apprendere, non si limita a trasmettere nozioni.</a:t>
            </a:r>
          </a:p>
          <a:p>
            <a:pPr>
              <a:spcBef>
                <a:spcPct val="0"/>
              </a:spcBef>
            </a:pPr>
            <a:r>
              <a:rPr lang="it-IT"/>
              <a:t>E’ ormai universalmente riconosciuto il valore dell’affermazione di E. Morin ‘E’ meglio una testa ben fatta di una testa ben piena’.</a:t>
            </a:r>
          </a:p>
          <a:p>
            <a:pPr>
              <a:spcBef>
                <a:spcPct val="0"/>
              </a:spcBef>
            </a:pPr>
            <a:r>
              <a:rPr lang="it-IT"/>
              <a:t>Ma è sufficiente avere una ‘testa ben fatta’?</a:t>
            </a:r>
          </a:p>
        </p:txBody>
      </p:sp>
      <p:sp>
        <p:nvSpPr>
          <p:cNvPr id="4505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B8A9B4-C1B1-4D90-A4A0-18A3DBE711E2}" type="slidenum">
              <a:rPr lang="it-IT">
                <a:cs typeface="Arial" charset="0"/>
              </a:rPr>
              <a:pPr fontAlgn="base">
                <a:spcBef>
                  <a:spcPct val="0"/>
                </a:spcBef>
                <a:spcAft>
                  <a:spcPct val="0"/>
                </a:spcAft>
              </a:pPr>
              <a:t>26</a:t>
            </a:fld>
            <a:endParaRPr lang="it-IT">
              <a:cs typeface="Arial" charset="0"/>
            </a:endParaRPr>
          </a:p>
        </p:txBody>
      </p:sp>
    </p:spTree>
    <p:extLst>
      <p:ext uri="{BB962C8B-B14F-4D97-AF65-F5344CB8AC3E}">
        <p14:creationId xmlns:p14="http://schemas.microsoft.com/office/powerpoint/2010/main" val="157915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46BD3BF9-F13A-45EE-A894-0AE1741AB9BA}" type="datetime1">
              <a:rPr lang="en-US" smtClean="0"/>
              <a:pPr>
                <a:defRPr/>
              </a:pPr>
              <a:t>3/9/20</a:t>
            </a:fld>
            <a:endParaRPr lang="en-US" dirty="0"/>
          </a:p>
        </p:txBody>
      </p:sp>
      <p:sp>
        <p:nvSpPr>
          <p:cNvPr id="5" name="Footer Placeholder 4"/>
          <p:cNvSpPr>
            <a:spLocks noGrp="1"/>
          </p:cNvSpPr>
          <p:nvPr>
            <p:ph type="ftr" sz="quarter" idx="11"/>
          </p:nvPr>
        </p:nvSpPr>
        <p:spPr/>
        <p:txBody>
          <a:body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p>
            <a:pPr>
              <a:defRPr/>
            </a:pPr>
            <a:fld id="{9B2DA4CE-A553-4065-BF3F-B729FB1B306C}" type="slidenum">
              <a:rPr lang="en-US" smtClean="0"/>
              <a:pPr>
                <a:defRPr/>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58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059C4615-DC75-4912-B9C3-5976AF646091}" type="datetime1">
              <a:rPr lang="en-US" smtClean="0"/>
              <a:pPr>
                <a:defRPr/>
              </a:pPr>
              <a:t>3/9/20</a:t>
            </a:fld>
            <a:endParaRPr lang="en-US" dirty="0"/>
          </a:p>
        </p:txBody>
      </p:sp>
      <p:sp>
        <p:nvSpPr>
          <p:cNvPr id="5" name="Footer Placeholder 4"/>
          <p:cNvSpPr>
            <a:spLocks noGrp="1"/>
          </p:cNvSpPr>
          <p:nvPr>
            <p:ph type="ftr" sz="quarter" idx="11"/>
          </p:nvPr>
        </p:nvSpPr>
        <p:spPr/>
        <p:txBody>
          <a:body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p>
            <a:pPr>
              <a:defRPr/>
            </a:pPr>
            <a:fld id="{418F589F-E47E-47BA-8848-B65ECF5CD25E}" type="slidenum">
              <a:rPr lang="en-US" smtClean="0"/>
              <a:pPr>
                <a:defRPr/>
              </a:pPr>
              <a:t>‹N›</a:t>
            </a:fld>
            <a:endParaRPr lang="en-US" dirty="0"/>
          </a:p>
        </p:txBody>
      </p:sp>
    </p:spTree>
    <p:extLst>
      <p:ext uri="{BB962C8B-B14F-4D97-AF65-F5344CB8AC3E}">
        <p14:creationId xmlns:p14="http://schemas.microsoft.com/office/powerpoint/2010/main" val="290859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1DB85648-0459-4A9A-8C34-82ADF00CE21D}" type="datetime1">
              <a:rPr lang="en-US" smtClean="0"/>
              <a:pPr>
                <a:defRPr/>
              </a:pPr>
              <a:t>3/9/20</a:t>
            </a:fld>
            <a:endParaRPr lang="en-US" dirty="0"/>
          </a:p>
        </p:txBody>
      </p:sp>
      <p:sp>
        <p:nvSpPr>
          <p:cNvPr id="5" name="Footer Placeholder 4"/>
          <p:cNvSpPr>
            <a:spLocks noGrp="1"/>
          </p:cNvSpPr>
          <p:nvPr>
            <p:ph type="ftr" sz="quarter" idx="11"/>
          </p:nvPr>
        </p:nvSpPr>
        <p:spPr/>
        <p:txBody>
          <a:body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p>
            <a:pPr>
              <a:defRPr/>
            </a:pPr>
            <a:fld id="{4006B025-B1C7-4DD6-8A0E-2059F56F65BD}" type="slidenum">
              <a:rPr lang="en-US" smtClean="0"/>
              <a:pPr>
                <a:defRPr/>
              </a:pPr>
              <a:t>‹N›</a:t>
            </a:fld>
            <a:endParaRPr lang="en-US" dirty="0"/>
          </a:p>
        </p:txBody>
      </p:sp>
    </p:spTree>
    <p:extLst>
      <p:ext uri="{BB962C8B-B14F-4D97-AF65-F5344CB8AC3E}">
        <p14:creationId xmlns:p14="http://schemas.microsoft.com/office/powerpoint/2010/main" val="12065274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stile</a:t>
            </a:r>
          </a:p>
        </p:txBody>
      </p:sp>
      <p:sp>
        <p:nvSpPr>
          <p:cNvPr id="3" name="Segnaposto testo 2"/>
          <p:cNvSpPr>
            <a:spLocks noGrp="1"/>
          </p:cNvSpPr>
          <p:nvPr>
            <p:ph type="body" sz="half" idx="1"/>
          </p:nvPr>
        </p:nvSpPr>
        <p:spPr>
          <a:xfrm>
            <a:off x="457200" y="1066801"/>
            <a:ext cx="4076700" cy="48307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6300" y="1066801"/>
            <a:ext cx="4076700" cy="48307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p:cNvSpPr>
            <a:spLocks noGrp="1" noChangeArrowheads="1"/>
          </p:cNvSpPr>
          <p:nvPr>
            <p:ph type="ftr" sz="quarter" idx="10"/>
          </p:nvPr>
        </p:nvSpPr>
        <p:spPr/>
        <p:txBody>
          <a:bodyPr/>
          <a:lstStyle>
            <a:lvl1pPr>
              <a:defRPr smtClean="0"/>
            </a:lvl1pPr>
          </a:lstStyle>
          <a:p>
            <a:pPr>
              <a:defRPr/>
            </a:pPr>
            <a:r>
              <a:rPr lang="it-IT"/>
              <a:t>ITALO FIORIN EIS LUMSA ROMA</a:t>
            </a:r>
          </a:p>
        </p:txBody>
      </p:sp>
    </p:spTree>
    <p:extLst>
      <p:ext uri="{BB962C8B-B14F-4D97-AF65-F5344CB8AC3E}">
        <p14:creationId xmlns:p14="http://schemas.microsoft.com/office/powerpoint/2010/main" val="337409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6DB1AE70-6EA7-4FEE-8BE6-A210C65223FC}" type="datetime1">
              <a:rPr lang="en-US" smtClean="0"/>
              <a:pPr>
                <a:defRPr/>
              </a:pPr>
              <a:t>3/9/20</a:t>
            </a:fld>
            <a:endParaRPr lang="en-US" dirty="0"/>
          </a:p>
        </p:txBody>
      </p:sp>
      <p:sp>
        <p:nvSpPr>
          <p:cNvPr id="5" name="Footer Placeholder 4"/>
          <p:cNvSpPr>
            <a:spLocks noGrp="1"/>
          </p:cNvSpPr>
          <p:nvPr>
            <p:ph type="ftr" sz="quarter" idx="11"/>
          </p:nvPr>
        </p:nvSpPr>
        <p:spPr/>
        <p:txBody>
          <a:body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p>
            <a:pPr>
              <a:defRPr/>
            </a:pPr>
            <a:fld id="{2DC6628B-1782-4C1C-8945-8E0A10858555}" type="slidenum">
              <a:rPr lang="en-US" smtClean="0"/>
              <a:pPr>
                <a:defRPr/>
              </a:pPr>
              <a:t>‹N›</a:t>
            </a:fld>
            <a:endParaRPr lang="en-US" dirty="0"/>
          </a:p>
        </p:txBody>
      </p:sp>
    </p:spTree>
    <p:extLst>
      <p:ext uri="{BB962C8B-B14F-4D97-AF65-F5344CB8AC3E}">
        <p14:creationId xmlns:p14="http://schemas.microsoft.com/office/powerpoint/2010/main" val="26929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407E2121-9D0B-4041-BEEA-0CB8825D90E6}" type="datetime1">
              <a:rPr lang="en-US" smtClean="0"/>
              <a:pPr>
                <a:defRPr/>
              </a:pPr>
              <a:t>3/9/20</a:t>
            </a:fld>
            <a:endParaRPr lang="en-US"/>
          </a:p>
        </p:txBody>
      </p:sp>
      <p:sp>
        <p:nvSpPr>
          <p:cNvPr id="5" name="Footer Placeholder 4"/>
          <p:cNvSpPr>
            <a:spLocks noGrp="1"/>
          </p:cNvSpPr>
          <p:nvPr>
            <p:ph type="ftr" sz="quarter" idx="11"/>
          </p:nvPr>
        </p:nvSpPr>
        <p:spPr/>
        <p:txBody>
          <a:bodyPr/>
          <a:lstStyle/>
          <a:p>
            <a:pPr>
              <a:defRPr/>
            </a:pPr>
            <a:r>
              <a:rPr lang="en-US"/>
              <a:t>Footer Text</a:t>
            </a:r>
          </a:p>
        </p:txBody>
      </p:sp>
      <p:sp>
        <p:nvSpPr>
          <p:cNvPr id="6" name="Slide Number Placeholder 5"/>
          <p:cNvSpPr>
            <a:spLocks noGrp="1"/>
          </p:cNvSpPr>
          <p:nvPr>
            <p:ph type="sldNum" sz="quarter" idx="12"/>
          </p:nvPr>
        </p:nvSpPr>
        <p:spPr/>
        <p:txBody>
          <a:bodyPr/>
          <a:lstStyle/>
          <a:p>
            <a:pPr>
              <a:defRPr/>
            </a:pPr>
            <a:fld id="{9DB6B6D5-B295-4C08-A11A-1745461D89AD}" type="slidenum">
              <a:rPr lang="en-US" smtClean="0"/>
              <a:pPr>
                <a:defRPr/>
              </a:pPr>
              <a:t>‹N›</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0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1DB85648-0459-4A9A-8C34-82ADF00CE21D}" type="datetime1">
              <a:rPr lang="en-US" smtClean="0"/>
              <a:pPr>
                <a:defRPr/>
              </a:pPr>
              <a:t>3/9/20</a:t>
            </a:fld>
            <a:endParaRPr lang="en-US" dirty="0"/>
          </a:p>
        </p:txBody>
      </p:sp>
      <p:sp>
        <p:nvSpPr>
          <p:cNvPr id="6" name="Footer Placeholder 5"/>
          <p:cNvSpPr>
            <a:spLocks noGrp="1"/>
          </p:cNvSpPr>
          <p:nvPr>
            <p:ph type="ftr" sz="quarter" idx="11"/>
          </p:nvPr>
        </p:nvSpPr>
        <p:spPr/>
        <p:txBody>
          <a:bodyPr/>
          <a:lstStyle/>
          <a:p>
            <a:pPr>
              <a:defRPr/>
            </a:pPr>
            <a:r>
              <a:rPr lang="en-US"/>
              <a:t>Footer Text</a:t>
            </a:r>
            <a:endParaRPr lang="en-US" dirty="0"/>
          </a:p>
        </p:txBody>
      </p:sp>
      <p:sp>
        <p:nvSpPr>
          <p:cNvPr id="7" name="Slide Number Placeholder 6"/>
          <p:cNvSpPr>
            <a:spLocks noGrp="1"/>
          </p:cNvSpPr>
          <p:nvPr>
            <p:ph type="sldNum" sz="quarter" idx="12"/>
          </p:nvPr>
        </p:nvSpPr>
        <p:spPr/>
        <p:txBody>
          <a:bodyPr/>
          <a:lstStyle/>
          <a:p>
            <a:pPr>
              <a:defRPr/>
            </a:pPr>
            <a:fld id="{4006B025-B1C7-4DD6-8A0E-2059F56F65BD}" type="slidenum">
              <a:rPr lang="en-US" smtClean="0"/>
              <a:pPr>
                <a:defRPr/>
              </a:pPr>
              <a:t>‹N›</a:t>
            </a:fld>
            <a:endParaRPr lang="en-US" dirty="0"/>
          </a:p>
        </p:txBody>
      </p:sp>
    </p:spTree>
    <p:extLst>
      <p:ext uri="{BB962C8B-B14F-4D97-AF65-F5344CB8AC3E}">
        <p14:creationId xmlns:p14="http://schemas.microsoft.com/office/powerpoint/2010/main" val="41828877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22960" y="2582334"/>
            <a:ext cx="3703320" cy="32867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63440" y="2582334"/>
            <a:ext cx="3703320" cy="32867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EAB06355-9C20-4159-A097-6719DE161DB0}" type="datetime1">
              <a:rPr lang="en-US" smtClean="0"/>
              <a:pPr>
                <a:defRPr/>
              </a:pPr>
              <a:t>3/9/20</a:t>
            </a:fld>
            <a:endParaRPr lang="en-US" dirty="0"/>
          </a:p>
        </p:txBody>
      </p:sp>
      <p:sp>
        <p:nvSpPr>
          <p:cNvPr id="8" name="Footer Placeholder 7"/>
          <p:cNvSpPr>
            <a:spLocks noGrp="1"/>
          </p:cNvSpPr>
          <p:nvPr>
            <p:ph type="ftr" sz="quarter" idx="11"/>
          </p:nvPr>
        </p:nvSpPr>
        <p:spPr/>
        <p:txBody>
          <a:bodyPr/>
          <a:lstStyle/>
          <a:p>
            <a:pPr>
              <a:defRPr/>
            </a:pPr>
            <a:r>
              <a:rPr lang="en-US"/>
              <a:t>Footer Text</a:t>
            </a:r>
            <a:endParaRPr lang="en-US" dirty="0"/>
          </a:p>
        </p:txBody>
      </p:sp>
      <p:sp>
        <p:nvSpPr>
          <p:cNvPr id="9" name="Slide Number Placeholder 8"/>
          <p:cNvSpPr>
            <a:spLocks noGrp="1"/>
          </p:cNvSpPr>
          <p:nvPr>
            <p:ph type="sldNum" sz="quarter" idx="12"/>
          </p:nvPr>
        </p:nvSpPr>
        <p:spPr/>
        <p:txBody>
          <a:bodyPr/>
          <a:lstStyle/>
          <a:p>
            <a:pPr>
              <a:defRPr/>
            </a:pPr>
            <a:fld id="{71E4775F-235A-4BE3-B1CA-909353A3B00A}" type="slidenum">
              <a:rPr lang="en-US" smtClean="0"/>
              <a:pPr>
                <a:defRPr/>
              </a:pPr>
              <a:t>‹N›</a:t>
            </a:fld>
            <a:endParaRPr lang="en-US" dirty="0"/>
          </a:p>
        </p:txBody>
      </p:sp>
    </p:spTree>
    <p:extLst>
      <p:ext uri="{BB962C8B-B14F-4D97-AF65-F5344CB8AC3E}">
        <p14:creationId xmlns:p14="http://schemas.microsoft.com/office/powerpoint/2010/main" val="251230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pPr>
              <a:defRPr/>
            </a:pPr>
            <a:fld id="{A9004A41-4F29-40E8-B1A0-06ED1B903330}" type="datetime1">
              <a:rPr lang="en-US" smtClean="0"/>
              <a:pPr>
                <a:defRPr/>
              </a:pPr>
              <a:t>3/9/20</a:t>
            </a:fld>
            <a:endParaRPr lang="en-US" dirty="0"/>
          </a:p>
        </p:txBody>
      </p:sp>
      <p:sp>
        <p:nvSpPr>
          <p:cNvPr id="4" name="Footer Placeholder 3"/>
          <p:cNvSpPr>
            <a:spLocks noGrp="1"/>
          </p:cNvSpPr>
          <p:nvPr>
            <p:ph type="ftr" sz="quarter" idx="11"/>
          </p:nvPr>
        </p:nvSpPr>
        <p:spPr/>
        <p:txBody>
          <a:bodyPr/>
          <a:lstStyle/>
          <a:p>
            <a:pPr>
              <a:defRPr/>
            </a:pPr>
            <a:r>
              <a:rPr lang="en-US"/>
              <a:t>Footer Text</a:t>
            </a:r>
            <a:endParaRPr lang="en-US" dirty="0"/>
          </a:p>
        </p:txBody>
      </p:sp>
      <p:sp>
        <p:nvSpPr>
          <p:cNvPr id="5" name="Slide Number Placeholder 4"/>
          <p:cNvSpPr>
            <a:spLocks noGrp="1"/>
          </p:cNvSpPr>
          <p:nvPr>
            <p:ph type="sldNum" sz="quarter" idx="12"/>
          </p:nvPr>
        </p:nvSpPr>
        <p:spPr/>
        <p:txBody>
          <a:bodyPr/>
          <a:lstStyle/>
          <a:p>
            <a:pPr>
              <a:defRPr/>
            </a:pPr>
            <a:fld id="{CBB61784-4CDA-4E8F-AC62-F909001C07FA}" type="slidenum">
              <a:rPr lang="en-US" smtClean="0"/>
              <a:pPr>
                <a:defRPr/>
              </a:pPr>
              <a:t>‹N›</a:t>
            </a:fld>
            <a:endParaRPr lang="en-US" dirty="0"/>
          </a:p>
        </p:txBody>
      </p:sp>
    </p:spTree>
    <p:extLst>
      <p:ext uri="{BB962C8B-B14F-4D97-AF65-F5344CB8AC3E}">
        <p14:creationId xmlns:p14="http://schemas.microsoft.com/office/powerpoint/2010/main" val="256910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1DB85648-0459-4A9A-8C34-82ADF00CE21D}" type="datetime1">
              <a:rPr lang="en-US" smtClean="0"/>
              <a:pPr>
                <a:defRPr/>
              </a:pPr>
              <a:t>3/9/20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t>Footer Text</a:t>
            </a:r>
            <a:endParaRPr lang="en-US" dirty="0"/>
          </a:p>
        </p:txBody>
      </p:sp>
      <p:sp>
        <p:nvSpPr>
          <p:cNvPr id="9" name="Slide Number Placeholder 8"/>
          <p:cNvSpPr>
            <a:spLocks noGrp="1"/>
          </p:cNvSpPr>
          <p:nvPr>
            <p:ph type="sldNum" sz="quarter" idx="12"/>
          </p:nvPr>
        </p:nvSpPr>
        <p:spPr/>
        <p:txBody>
          <a:bodyPr/>
          <a:lstStyle/>
          <a:p>
            <a:pPr>
              <a:defRPr/>
            </a:pPr>
            <a:fld id="{4006B025-B1C7-4DD6-8A0E-2059F56F65BD}" type="slidenum">
              <a:rPr lang="en-US" smtClean="0"/>
              <a:pPr>
                <a:defRPr/>
              </a:pPr>
              <a:t>‹N›</a:t>
            </a:fld>
            <a:endParaRPr lang="en-US" dirty="0"/>
          </a:p>
        </p:txBody>
      </p:sp>
    </p:spTree>
    <p:extLst>
      <p:ext uri="{BB962C8B-B14F-4D97-AF65-F5344CB8AC3E}">
        <p14:creationId xmlns:p14="http://schemas.microsoft.com/office/powerpoint/2010/main" val="355341781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F062746-B0C3-4043-BA36-9C7029E42B71}" type="datetime1">
              <a:rPr lang="en-US" smtClean="0"/>
              <a:pPr>
                <a:defRPr/>
              </a:pPr>
              <a:t>3/9/20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t>Footer Text</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9DE780E8-B2D0-4A7D-B209-FBCAFE90C4F3}" type="slidenum">
              <a:rPr lang="en-US" smtClean="0"/>
              <a:pPr>
                <a:defRPr/>
              </a:pPr>
              <a:t>‹N›</a:t>
            </a:fld>
            <a:endParaRPr lang="en-US" dirty="0"/>
          </a:p>
        </p:txBody>
      </p:sp>
    </p:spTree>
    <p:extLst>
      <p:ext uri="{BB962C8B-B14F-4D97-AF65-F5344CB8AC3E}">
        <p14:creationId xmlns:p14="http://schemas.microsoft.com/office/powerpoint/2010/main" val="248013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a:defRPr/>
            </a:pPr>
            <a:fld id="{539203DF-3700-42E4-AE1E-EB0AF0815AD9}" type="datetime1">
              <a:rPr lang="en-US" smtClean="0"/>
              <a:pPr>
                <a:defRPr/>
              </a:pPr>
              <a:t>3/9/20</a:t>
            </a:fld>
            <a:endParaRPr lang="en-US" dirty="0"/>
          </a:p>
        </p:txBody>
      </p:sp>
      <p:sp>
        <p:nvSpPr>
          <p:cNvPr id="6" name="Footer Placeholder 5"/>
          <p:cNvSpPr>
            <a:spLocks noGrp="1"/>
          </p:cNvSpPr>
          <p:nvPr>
            <p:ph type="ftr" sz="quarter" idx="11"/>
          </p:nvPr>
        </p:nvSpPr>
        <p:spPr/>
        <p:txBody>
          <a:bodyPr/>
          <a:lstStyle/>
          <a:p>
            <a:pPr>
              <a:defRPr/>
            </a:pPr>
            <a:r>
              <a:rPr lang="en-US"/>
              <a:t>Footer Text</a:t>
            </a:r>
            <a:endParaRPr lang="en-US" dirty="0"/>
          </a:p>
        </p:txBody>
      </p:sp>
      <p:sp>
        <p:nvSpPr>
          <p:cNvPr id="7" name="Slide Number Placeholder 6"/>
          <p:cNvSpPr>
            <a:spLocks noGrp="1"/>
          </p:cNvSpPr>
          <p:nvPr>
            <p:ph type="sldNum" sz="quarter" idx="12"/>
          </p:nvPr>
        </p:nvSpPr>
        <p:spPr/>
        <p:txBody>
          <a:bodyPr/>
          <a:lstStyle/>
          <a:p>
            <a:pPr>
              <a:defRPr/>
            </a:pPr>
            <a:fld id="{A025D80C-CA9E-47EB-AB54-4CB432846B24}" type="slidenum">
              <a:rPr lang="en-US" smtClean="0"/>
              <a:pPr>
                <a:defRPr/>
              </a:pPr>
              <a:t>‹N›</a:t>
            </a:fld>
            <a:endParaRPr lang="en-US" dirty="0"/>
          </a:p>
        </p:txBody>
      </p:sp>
    </p:spTree>
    <p:extLst>
      <p:ext uri="{BB962C8B-B14F-4D97-AF65-F5344CB8AC3E}">
        <p14:creationId xmlns:p14="http://schemas.microsoft.com/office/powerpoint/2010/main" val="260475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1DB85648-0459-4A9A-8C34-82ADF00CE21D}" type="datetime1">
              <a:rPr lang="en-US" smtClean="0"/>
              <a:pPr>
                <a:defRPr/>
              </a:pPr>
              <a:t>3/9/20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Footer Text</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4006B025-B1C7-4DD6-8A0E-2059F56F65BD}" type="slidenum">
              <a:rPr lang="en-US" smtClean="0"/>
              <a:pPr>
                <a:defRPr/>
              </a:pPr>
              <a:t>‹N›</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7350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youtube.com/watch?v=3FAxn0pAfg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qeWYhg79uf4"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half" idx="2"/>
          </p:nvPr>
        </p:nvSpPr>
        <p:spPr>
          <a:xfrm>
            <a:off x="822958" y="5105400"/>
            <a:ext cx="8003541" cy="1663700"/>
          </a:xfrm>
        </p:spPr>
        <p:txBody>
          <a:bodyPr>
            <a:normAutofit/>
          </a:bodyPr>
          <a:lstStyle/>
          <a:p>
            <a:pPr algn="ctr"/>
            <a:r>
              <a:rPr lang="it-IT" sz="4000" b="1" dirty="0">
                <a:solidFill>
                  <a:schemeClr val="bg1"/>
                </a:solidFill>
              </a:rPr>
              <a:t>Il Service Learning</a:t>
            </a:r>
            <a:br>
              <a:rPr lang="it-IT" sz="4000" b="1" dirty="0">
                <a:solidFill>
                  <a:schemeClr val="bg1"/>
                </a:solidFill>
              </a:rPr>
            </a:br>
            <a:r>
              <a:rPr lang="it-IT" sz="4000" b="1" dirty="0">
                <a:solidFill>
                  <a:schemeClr val="bg1"/>
                </a:solidFill>
              </a:rPr>
              <a:t>come pratica didattica</a:t>
            </a:r>
          </a:p>
          <a:p>
            <a:pPr algn="ctr"/>
            <a:r>
              <a:rPr lang="it-IT" sz="2000" b="1" dirty="0">
                <a:solidFill>
                  <a:schemeClr val="bg1"/>
                </a:solidFill>
              </a:rPr>
              <a:t>3 aprile 2019</a:t>
            </a:r>
            <a:endParaRPr lang="it-IT" sz="2000" dirty="0"/>
          </a:p>
        </p:txBody>
      </p:sp>
      <p:pic>
        <p:nvPicPr>
          <p:cNvPr id="7" name="Segnaposto immagine 4"/>
          <p:cNvPicPr>
            <a:picLocks noGrp="1" noChangeAspect="1"/>
          </p:cNvPicPr>
          <p:nvPr/>
        </p:nvPicPr>
        <p:blipFill rotWithShape="1">
          <a:blip r:embed="rId2"/>
          <a:srcRect l="997" t="1263" b="-2800"/>
          <a:stretch/>
        </p:blipFill>
        <p:spPr>
          <a:xfrm>
            <a:off x="2760007" y="774700"/>
            <a:ext cx="4059068" cy="3802424"/>
          </a:xfrm>
          <a:prstGeom prst="roundRect">
            <a:avLst>
              <a:gd name="adj" fmla="val 8594"/>
            </a:avLst>
          </a:prstGeom>
          <a:solidFill>
            <a:srgbClr val="FFFFFF">
              <a:shade val="85000"/>
            </a:srgbClr>
          </a:solidFill>
          <a:ln w="31750" cap="sq">
            <a:noFill/>
            <a:miter lim="800000"/>
          </a:ln>
          <a:effectLst>
            <a:glow rad="139700">
              <a:schemeClr val="accent6">
                <a:satMod val="175000"/>
                <a:alpha val="40000"/>
              </a:schemeClr>
            </a:glow>
          </a:effectLst>
          <a:scene3d>
            <a:camera prst="orthographicFront"/>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05642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 Italia</a:t>
            </a:r>
          </a:p>
        </p:txBody>
      </p:sp>
      <p:sp>
        <p:nvSpPr>
          <p:cNvPr id="3" name="Segnaposto contenuto 2"/>
          <p:cNvSpPr>
            <a:spLocks noGrp="1"/>
          </p:cNvSpPr>
          <p:nvPr>
            <p:ph idx="1"/>
          </p:nvPr>
        </p:nvSpPr>
        <p:spPr/>
        <p:txBody>
          <a:bodyPr>
            <a:normAutofit/>
          </a:bodyPr>
          <a:lstStyle/>
          <a:p>
            <a:pPr algn="ctr"/>
            <a:r>
              <a:rPr lang="it-IT" sz="2800" b="1" dirty="0">
                <a:solidFill>
                  <a:schemeClr val="tx1"/>
                </a:solidFill>
                <a:cs typeface="Calibri"/>
              </a:rPr>
              <a:t>Scuola di Alta Formazione “EIS” </a:t>
            </a:r>
          </a:p>
          <a:p>
            <a:pPr algn="ctr"/>
            <a:r>
              <a:rPr lang="it-IT" sz="2800" b="1" dirty="0">
                <a:solidFill>
                  <a:schemeClr val="tx1"/>
                </a:solidFill>
                <a:cs typeface="Calibri"/>
              </a:rPr>
              <a:t>(Educare all’Incontro e alla Solidarietà)</a:t>
            </a:r>
          </a:p>
          <a:p>
            <a:pPr algn="ctr"/>
            <a:r>
              <a:rPr lang="it-IT" sz="2800" dirty="0">
                <a:solidFill>
                  <a:schemeClr val="tx1"/>
                </a:solidFill>
                <a:cs typeface="Calibri"/>
              </a:rPr>
              <a:t>Italo </a:t>
            </a:r>
            <a:r>
              <a:rPr lang="it-IT" sz="2800" dirty="0" err="1">
                <a:solidFill>
                  <a:schemeClr val="tx1"/>
                </a:solidFill>
                <a:cs typeface="Calibri"/>
              </a:rPr>
              <a:t>Fiorin</a:t>
            </a:r>
            <a:endParaRPr lang="it-IT" sz="2800" dirty="0">
              <a:solidFill>
                <a:schemeClr val="tx1"/>
              </a:solidFill>
              <a:cs typeface="Calibri"/>
            </a:endParaRPr>
          </a:p>
          <a:p>
            <a:pPr algn="ctr"/>
            <a:r>
              <a:rPr lang="it-IT" sz="2800" dirty="0">
                <a:hlinkClick r:id="rId2"/>
              </a:rPr>
              <a:t>https://www.youtube.com/watch?v=3FAxn0pAfgw</a:t>
            </a:r>
            <a:endParaRPr lang="it-IT" sz="2800" dirty="0">
              <a:solidFill>
                <a:schemeClr val="tx1"/>
              </a:solidFill>
            </a:endParaRPr>
          </a:p>
        </p:txBody>
      </p:sp>
      <p:pic>
        <p:nvPicPr>
          <p:cNvPr id="4" name="Immagine 3"/>
          <p:cNvPicPr>
            <a:picLocks noChangeAspect="1"/>
          </p:cNvPicPr>
          <p:nvPr/>
        </p:nvPicPr>
        <p:blipFill>
          <a:blip r:embed="rId3"/>
          <a:stretch>
            <a:fillRect/>
          </a:stretch>
        </p:blipFill>
        <p:spPr>
          <a:xfrm>
            <a:off x="3390900" y="4313232"/>
            <a:ext cx="2496466" cy="1790468"/>
          </a:xfrm>
          <a:prstGeom prst="rect">
            <a:avLst/>
          </a:prstGeom>
        </p:spPr>
      </p:pic>
    </p:spTree>
    <p:extLst>
      <p:ext uri="{BB962C8B-B14F-4D97-AF65-F5344CB8AC3E}">
        <p14:creationId xmlns:p14="http://schemas.microsoft.com/office/powerpoint/2010/main" val="174184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7400" y="876053"/>
            <a:ext cx="8229600" cy="1143000"/>
          </a:xfrm>
        </p:spPr>
        <p:txBody>
          <a:bodyPr/>
          <a:lstStyle/>
          <a:p>
            <a:pPr fontAlgn="auto">
              <a:spcAft>
                <a:spcPts val="0"/>
              </a:spcAft>
              <a:defRPr/>
            </a:pPr>
            <a:r>
              <a:rPr lang="it-IT" sz="3200" b="1" dirty="0"/>
              <a:t>La proposta pedagogica del Service Learning</a:t>
            </a:r>
            <a:br>
              <a:rPr lang="it-IT" sz="3200" b="1" dirty="0">
                <a:solidFill>
                  <a:srgbClr val="0000FF"/>
                </a:solidFill>
                <a:ea typeface="ＭＳ Ｐゴシック" charset="0"/>
                <a:cs typeface="ＭＳ Ｐゴシック" charset="0"/>
              </a:rPr>
            </a:br>
            <a:endParaRPr lang="it-IT" sz="3200" b="1" dirty="0">
              <a:solidFill>
                <a:srgbClr val="0000FF"/>
              </a:solidFill>
              <a:ea typeface="ＭＳ Ｐゴシック" charset="0"/>
              <a:cs typeface="ＭＳ Ｐゴシック" charset="0"/>
            </a:endParaRPr>
          </a:p>
        </p:txBody>
      </p:sp>
      <p:sp>
        <p:nvSpPr>
          <p:cNvPr id="18434" name="Segnaposto testo 2"/>
          <p:cNvSpPr>
            <a:spLocks noGrp="1"/>
          </p:cNvSpPr>
          <p:nvPr>
            <p:ph type="body" sz="half" idx="1"/>
          </p:nvPr>
        </p:nvSpPr>
        <p:spPr>
          <a:xfrm>
            <a:off x="787400" y="1549400"/>
            <a:ext cx="4559300" cy="4716463"/>
          </a:xfrm>
        </p:spPr>
        <p:txBody>
          <a:bodyPr rtlCol="0">
            <a:noAutofit/>
          </a:bodyPr>
          <a:lstStyle/>
          <a:p>
            <a:pPr marL="0" indent="0" algn="just" fontAlgn="auto">
              <a:spcAft>
                <a:spcPts val="0"/>
              </a:spcAft>
              <a:buNone/>
              <a:defRPr/>
            </a:pPr>
            <a:endParaRPr lang="it-IT" sz="2800" dirty="0">
              <a:solidFill>
                <a:schemeClr val="bg1">
                  <a:lumMod val="50000"/>
                </a:schemeClr>
              </a:solidFill>
              <a:latin typeface="Calibri" charset="0"/>
            </a:endParaRPr>
          </a:p>
          <a:p>
            <a:pPr algn="just"/>
            <a:r>
              <a:rPr lang="it-IT" sz="2400" dirty="0"/>
              <a:t>Il Service Learning, mettendo gli studenti di fronte a problemi presenti nella realtà di vita, avvicina gli studenti alla loro comunità. </a:t>
            </a:r>
          </a:p>
          <a:p>
            <a:pPr algn="just"/>
            <a:endParaRPr lang="it-IT" sz="2400" dirty="0"/>
          </a:p>
          <a:p>
            <a:pPr algn="just"/>
            <a:r>
              <a:rPr lang="it-IT" sz="2400" dirty="0"/>
              <a:t>Fortemente ancorato all’esperienza, tanto degli alunni che del contesto sociale, il Service Learning valorizza il protagonismo degli studenti, ricorrendo alle migliori metodologie di tipo attivo e socio-costruttivo.</a:t>
            </a:r>
          </a:p>
        </p:txBody>
      </p:sp>
      <p:pic>
        <p:nvPicPr>
          <p:cNvPr id="2050" name="Picture 2" descr="Risultati immagini per service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691" y="2336800"/>
            <a:ext cx="3445893" cy="334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7400" y="876053"/>
            <a:ext cx="8229600" cy="1143000"/>
          </a:xfrm>
        </p:spPr>
        <p:txBody>
          <a:bodyPr/>
          <a:lstStyle/>
          <a:p>
            <a:pPr fontAlgn="auto">
              <a:spcAft>
                <a:spcPts val="0"/>
              </a:spcAft>
              <a:defRPr/>
            </a:pPr>
            <a:r>
              <a:rPr lang="it-IT" sz="3200" b="1" dirty="0"/>
              <a:t>La proposta pedagogica del Service Learning</a:t>
            </a:r>
            <a:br>
              <a:rPr lang="it-IT" sz="3200" b="1" dirty="0">
                <a:solidFill>
                  <a:srgbClr val="0000FF"/>
                </a:solidFill>
                <a:ea typeface="ＭＳ Ｐゴシック" charset="0"/>
                <a:cs typeface="ＭＳ Ｐゴシック" charset="0"/>
              </a:rPr>
            </a:br>
            <a:endParaRPr lang="it-IT" sz="3200" b="1" dirty="0">
              <a:solidFill>
                <a:srgbClr val="0000FF"/>
              </a:solidFill>
              <a:ea typeface="ＭＳ Ｐゴシック" charset="0"/>
              <a:cs typeface="ＭＳ Ｐゴシック" charset="0"/>
            </a:endParaRPr>
          </a:p>
        </p:txBody>
      </p:sp>
      <p:sp>
        <p:nvSpPr>
          <p:cNvPr id="18434" name="Segnaposto testo 2"/>
          <p:cNvSpPr>
            <a:spLocks noGrp="1"/>
          </p:cNvSpPr>
          <p:nvPr>
            <p:ph type="body" sz="half" idx="1"/>
          </p:nvPr>
        </p:nvSpPr>
        <p:spPr>
          <a:xfrm>
            <a:off x="787400" y="2001589"/>
            <a:ext cx="5232400" cy="4479925"/>
          </a:xfrm>
        </p:spPr>
        <p:txBody>
          <a:bodyPr rtlCol="0">
            <a:normAutofit/>
          </a:bodyPr>
          <a:lstStyle/>
          <a:p>
            <a:pPr algn="just" fontAlgn="auto">
              <a:spcAft>
                <a:spcPts val="0"/>
              </a:spcAft>
              <a:buFont typeface="Arial" pitchFamily="34" charset="0"/>
              <a:buChar char="•"/>
              <a:defRPr/>
            </a:pPr>
            <a:endParaRPr lang="it-IT" dirty="0">
              <a:solidFill>
                <a:schemeClr val="tx1">
                  <a:lumMod val="50000"/>
                  <a:lumOff val="50000"/>
                </a:schemeClr>
              </a:solidFill>
              <a:latin typeface="Calibri" charset="0"/>
            </a:endParaRPr>
          </a:p>
          <a:p>
            <a:pPr algn="just"/>
            <a:r>
              <a:rPr lang="it-IT" sz="2400" dirty="0"/>
              <a:t>Sul piano pedagogico siamo di fronte ad una proposta che si rivolge all’integralità della persona, promuovendo lo sviluppo</a:t>
            </a:r>
          </a:p>
          <a:p>
            <a:pPr algn="just"/>
            <a:r>
              <a:rPr lang="it-IT" sz="2400" dirty="0"/>
              <a:t> </a:t>
            </a:r>
          </a:p>
          <a:p>
            <a:pPr algn="ctr">
              <a:buFont typeface="Wingdings" panose="05000000000000000000" pitchFamily="2" charset="2"/>
              <a:buChar char="Ø"/>
            </a:pPr>
            <a:r>
              <a:rPr lang="it-IT" sz="2400" dirty="0"/>
              <a:t>della </a:t>
            </a:r>
            <a:r>
              <a:rPr lang="it-IT" sz="2400" i="1" dirty="0"/>
              <a:t>mente </a:t>
            </a:r>
            <a:r>
              <a:rPr lang="it-IT" sz="2400" dirty="0"/>
              <a:t>(la testa ben fatta)</a:t>
            </a:r>
          </a:p>
          <a:p>
            <a:pPr algn="ctr">
              <a:buFont typeface="Wingdings" panose="05000000000000000000" pitchFamily="2" charset="2"/>
              <a:buChar char="Ø"/>
            </a:pPr>
            <a:r>
              <a:rPr lang="it-IT" sz="2400" dirty="0"/>
              <a:t>della </a:t>
            </a:r>
            <a:r>
              <a:rPr lang="it-IT" sz="2400" i="1" dirty="0"/>
              <a:t>mano </a:t>
            </a:r>
            <a:r>
              <a:rPr lang="it-IT" sz="2400" dirty="0"/>
              <a:t>(la competenza nell’azione) </a:t>
            </a:r>
          </a:p>
          <a:p>
            <a:pPr algn="ctr">
              <a:buFont typeface="Wingdings" panose="05000000000000000000" pitchFamily="2" charset="2"/>
              <a:buChar char="Ø"/>
            </a:pPr>
            <a:r>
              <a:rPr lang="it-IT" sz="2400" dirty="0"/>
              <a:t>del </a:t>
            </a:r>
            <a:r>
              <a:rPr lang="it-IT" sz="2400" i="1" dirty="0"/>
              <a:t>cuore </a:t>
            </a:r>
            <a:r>
              <a:rPr lang="it-IT" sz="2400" dirty="0"/>
              <a:t>(la disponibilità verso gli altri, la solidarietà).</a:t>
            </a:r>
            <a:endParaRPr lang="it-IT" sz="2400" b="1" dirty="0">
              <a:solidFill>
                <a:schemeClr val="bg1">
                  <a:lumMod val="50000"/>
                </a:schemeClr>
              </a:solidFill>
              <a:latin typeface="Calibri" charset="0"/>
            </a:endParaRPr>
          </a:p>
        </p:txBody>
      </p:sp>
      <p:pic>
        <p:nvPicPr>
          <p:cNvPr id="6" name="Immagine 5"/>
          <p:cNvPicPr>
            <a:picLocks noChangeAspect="1"/>
          </p:cNvPicPr>
          <p:nvPr/>
        </p:nvPicPr>
        <p:blipFill>
          <a:blip r:embed="rId2"/>
          <a:stretch>
            <a:fillRect/>
          </a:stretch>
        </p:blipFill>
        <p:spPr>
          <a:xfrm>
            <a:off x="6019800" y="3590031"/>
            <a:ext cx="3022611" cy="2659897"/>
          </a:xfrm>
          <a:prstGeom prst="roundRect">
            <a:avLst>
              <a:gd name="adj" fmla="val 16667"/>
            </a:avLst>
          </a:prstGeom>
          <a:ln>
            <a:solidFill>
              <a:srgbClr val="B74D2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2786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669925" y="584200"/>
            <a:ext cx="7740650" cy="955675"/>
          </a:xfrm>
        </p:spPr>
        <p:txBody>
          <a:bodyPr/>
          <a:lstStyle/>
          <a:p>
            <a:pPr fontAlgn="auto">
              <a:spcAft>
                <a:spcPts val="0"/>
              </a:spcAft>
              <a:defRPr/>
            </a:pPr>
            <a:r>
              <a:rPr lang="it-IT" altLang="it-IT" sz="4000" b="1" dirty="0">
                <a:solidFill>
                  <a:srgbClr val="C00000"/>
                </a:solidFill>
                <a:latin typeface="Arial Unicode MS" pitchFamily="34" charset="-128"/>
                <a:ea typeface="Arial Unicode MS" pitchFamily="34" charset="-128"/>
                <a:cs typeface="Arial Unicode MS" pitchFamily="34" charset="-128"/>
              </a:rPr>
              <a:t>Service-Learning</a:t>
            </a:r>
            <a:endParaRPr lang="es-ES" altLang="it-IT" sz="4000" b="1" dirty="0">
              <a:solidFill>
                <a:srgbClr val="C00000"/>
              </a:solidFill>
              <a:latin typeface="Arial Unicode MS" pitchFamily="34" charset="-128"/>
              <a:ea typeface="Arial Unicode MS" pitchFamily="34" charset="-128"/>
              <a:cs typeface="Arial Unicode MS" pitchFamily="34" charset="-128"/>
            </a:endParaRPr>
          </a:p>
        </p:txBody>
      </p:sp>
      <p:sp>
        <p:nvSpPr>
          <p:cNvPr id="15364" name="Rectangle 3"/>
          <p:cNvSpPr>
            <a:spLocks noGrp="1" noChangeArrowheads="1"/>
          </p:cNvSpPr>
          <p:nvPr>
            <p:ph idx="4294967295"/>
          </p:nvPr>
        </p:nvSpPr>
        <p:spPr>
          <a:xfrm>
            <a:off x="495300" y="971550"/>
            <a:ext cx="4699000" cy="4876800"/>
          </a:xfrm>
        </p:spPr>
        <p:txBody>
          <a:bodyPr lIns="0" rIns="0" rtlCol="0">
            <a:noAutofit/>
          </a:bodyPr>
          <a:lstStyle/>
          <a:p>
            <a:pPr algn="just" fontAlgn="auto">
              <a:spcAft>
                <a:spcPts val="0"/>
              </a:spcAft>
              <a:buClr>
                <a:schemeClr val="hlink"/>
              </a:buClr>
              <a:buFont typeface="Wingdings" panose="05000000000000000000" pitchFamily="2" charset="2"/>
              <a:buChar char="Ø"/>
              <a:defRPr/>
            </a:pPr>
            <a:endParaRPr lang="it-IT" altLang="it-IT" sz="2000" dirty="0">
              <a:solidFill>
                <a:schemeClr val="tx1"/>
              </a:solidFill>
            </a:endParaRPr>
          </a:p>
          <a:p>
            <a:pPr marL="0" indent="0" algn="just" fontAlgn="auto">
              <a:spcAft>
                <a:spcPts val="0"/>
              </a:spcAft>
              <a:buClr>
                <a:schemeClr val="hlink"/>
              </a:buClr>
              <a:buNone/>
              <a:defRPr/>
            </a:pPr>
            <a:endParaRPr lang="it-IT" altLang="it-IT" sz="2000" dirty="0">
              <a:solidFill>
                <a:schemeClr val="tx1"/>
              </a:solidFill>
            </a:endParaRPr>
          </a:p>
          <a:p>
            <a:pPr algn="ctr" fontAlgn="auto">
              <a:spcAft>
                <a:spcPts val="0"/>
              </a:spcAft>
              <a:buClr>
                <a:schemeClr val="hlink"/>
              </a:buClr>
              <a:buFont typeface="Wingdings" panose="05000000000000000000" pitchFamily="2" charset="2"/>
              <a:buChar char="Ø"/>
              <a:defRPr/>
            </a:pPr>
            <a:r>
              <a:rPr lang="it-IT" altLang="it-IT" sz="2400" dirty="0">
                <a:solidFill>
                  <a:schemeClr val="tx1"/>
                </a:solidFill>
              </a:rPr>
              <a:t>Studiare il fenomeno migratorio, approfondirne le cause e le conseguenze di ordine storico, geografico, economico, sociale riguarda l’</a:t>
            </a:r>
            <a:r>
              <a:rPr lang="it-IT" altLang="it-IT" sz="2400" b="1" i="1" dirty="0">
                <a:solidFill>
                  <a:schemeClr val="tx1"/>
                </a:solidFill>
              </a:rPr>
              <a:t>apprendimento</a:t>
            </a:r>
          </a:p>
          <a:p>
            <a:pPr marL="0" indent="0" algn="ctr" fontAlgn="auto">
              <a:spcAft>
                <a:spcPts val="0"/>
              </a:spcAft>
              <a:buClr>
                <a:schemeClr val="hlink"/>
              </a:buClr>
              <a:buNone/>
              <a:defRPr/>
            </a:pPr>
            <a:endParaRPr lang="es-ES" altLang="it-IT" sz="2400" b="1" i="1" dirty="0">
              <a:solidFill>
                <a:schemeClr val="tx1"/>
              </a:solidFill>
            </a:endParaRPr>
          </a:p>
          <a:p>
            <a:pPr algn="ctr" fontAlgn="auto">
              <a:spcAft>
                <a:spcPts val="0"/>
              </a:spcAft>
              <a:buClr>
                <a:schemeClr val="hlink"/>
              </a:buClr>
              <a:buFont typeface="Wingdings" panose="05000000000000000000" pitchFamily="2" charset="2"/>
              <a:buChar char="Ø"/>
              <a:defRPr/>
            </a:pPr>
            <a:r>
              <a:rPr lang="it-IT" altLang="it-IT" sz="2400" dirty="0">
                <a:solidFill>
                  <a:schemeClr val="tx1"/>
                </a:solidFill>
              </a:rPr>
              <a:t>Impegnarsi in attività di volontariato collaborando con associazioni e istituzioni che si occupano di fornire aiuto ai migranti, è un </a:t>
            </a:r>
            <a:r>
              <a:rPr lang="it-IT" altLang="it-IT" sz="2400" b="1" i="1" dirty="0">
                <a:solidFill>
                  <a:schemeClr val="tx1"/>
                </a:solidFill>
              </a:rPr>
              <a:t>servizio</a:t>
            </a:r>
          </a:p>
        </p:txBody>
      </p:sp>
      <p:sp>
        <p:nvSpPr>
          <p:cNvPr id="25604" name="Segnaposto numero diapositiva 5"/>
          <p:cNvSpPr txBox="1">
            <a:spLocks noGrp="1"/>
          </p:cNvSpPr>
          <p:nvPr/>
        </p:nvSpPr>
        <p:spPr bwMode="auto">
          <a:xfrm>
            <a:off x="7424738" y="6459538"/>
            <a:ext cx="985837" cy="365125"/>
          </a:xfrm>
          <a:prstGeom prst="rect">
            <a:avLst/>
          </a:prstGeom>
          <a:noFill/>
          <a:ln w="9525">
            <a:noFill/>
            <a:miter lim="800000"/>
            <a:headEnd/>
            <a:tailEnd/>
          </a:ln>
        </p:spPr>
        <p:txBody>
          <a:bodyPr anchor="ctr"/>
          <a:lstStyle/>
          <a:p>
            <a:pPr algn="r"/>
            <a:fld id="{D0D32273-9BF2-4FC3-9DFB-AA5B72118302}" type="slidenum">
              <a:rPr lang="es-ES_tradnl" altLang="it-IT" sz="1000" b="1" u="sng">
                <a:solidFill>
                  <a:srgbClr val="FFFFFF"/>
                </a:solidFill>
                <a:latin typeface="Palatino Linotype" pitchFamily="18" charset="0"/>
              </a:rPr>
              <a:pPr algn="r"/>
              <a:t>13</a:t>
            </a:fld>
            <a:endParaRPr lang="es-ES_tradnl" altLang="it-IT" sz="1000" b="1" u="sng">
              <a:solidFill>
                <a:srgbClr val="FFFFFF"/>
              </a:solidFill>
              <a:latin typeface="Palatino Linotype" pitchFamily="18" charset="0"/>
            </a:endParaRPr>
          </a:p>
        </p:txBody>
      </p:sp>
      <p:pic>
        <p:nvPicPr>
          <p:cNvPr id="1026" name="Picture 2" descr="Risultati immagini per apprendime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165" y="1413867"/>
            <a:ext cx="3420885" cy="2116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serviz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019" y="3988197"/>
            <a:ext cx="3051175" cy="228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74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495300" y="469438"/>
            <a:ext cx="7740650" cy="955675"/>
          </a:xfrm>
        </p:spPr>
        <p:txBody>
          <a:bodyPr>
            <a:normAutofit fontScale="90000"/>
          </a:bodyPr>
          <a:lstStyle/>
          <a:p>
            <a:pPr fontAlgn="auto">
              <a:spcAft>
                <a:spcPts val="0"/>
              </a:spcAft>
              <a:defRPr/>
            </a:pPr>
            <a:r>
              <a:rPr lang="it-IT" altLang="it-IT" sz="4000" b="1" dirty="0">
                <a:solidFill>
                  <a:srgbClr val="C00000"/>
                </a:solidFill>
                <a:latin typeface="Arial Unicode MS" pitchFamily="34" charset="-128"/>
                <a:ea typeface="Arial Unicode MS" pitchFamily="34" charset="-128"/>
                <a:cs typeface="Arial Unicode MS" pitchFamily="34" charset="-128"/>
              </a:rPr>
              <a:t>Service-Learning </a:t>
            </a:r>
            <a:r>
              <a:rPr lang="it-IT" altLang="it-IT" sz="2700" b="1" dirty="0">
                <a:solidFill>
                  <a:srgbClr val="C00000"/>
                </a:solidFill>
                <a:latin typeface="Arial Unicode MS" pitchFamily="34" charset="-128"/>
                <a:ea typeface="Arial Unicode MS" pitchFamily="34" charset="-128"/>
                <a:cs typeface="Arial Unicode MS" pitchFamily="34" charset="-128"/>
              </a:rPr>
              <a:t>(Apprendimento-Servizio)</a:t>
            </a:r>
            <a:endParaRPr lang="es-ES" altLang="it-IT" sz="2700" b="1" dirty="0">
              <a:solidFill>
                <a:srgbClr val="C00000"/>
              </a:solidFill>
              <a:latin typeface="Arial Unicode MS" pitchFamily="34" charset="-128"/>
              <a:ea typeface="Arial Unicode MS" pitchFamily="34" charset="-128"/>
              <a:cs typeface="Arial Unicode MS" pitchFamily="34" charset="-128"/>
            </a:endParaRPr>
          </a:p>
        </p:txBody>
      </p:sp>
      <p:sp>
        <p:nvSpPr>
          <p:cNvPr id="15364" name="Rectangle 3"/>
          <p:cNvSpPr>
            <a:spLocks noGrp="1" noChangeArrowheads="1"/>
          </p:cNvSpPr>
          <p:nvPr>
            <p:ph idx="4294967295"/>
          </p:nvPr>
        </p:nvSpPr>
        <p:spPr>
          <a:xfrm>
            <a:off x="584200" y="1663699"/>
            <a:ext cx="5029200" cy="4397375"/>
          </a:xfrm>
        </p:spPr>
        <p:txBody>
          <a:bodyPr lIns="0" rIns="0" rtlCol="0">
            <a:noAutofit/>
          </a:bodyPr>
          <a:lstStyle/>
          <a:p>
            <a:pPr algn="ctr" fontAlgn="auto">
              <a:spcAft>
                <a:spcPts val="0"/>
              </a:spcAft>
              <a:buClr>
                <a:schemeClr val="hlink"/>
              </a:buClr>
              <a:buFont typeface="Wingdings" panose="05000000000000000000" pitchFamily="2" charset="2"/>
              <a:buChar char="Ø"/>
              <a:defRPr/>
            </a:pPr>
            <a:endParaRPr lang="it-IT" altLang="it-IT" sz="2400" dirty="0">
              <a:solidFill>
                <a:schemeClr val="tx1"/>
              </a:solidFill>
            </a:endParaRPr>
          </a:p>
          <a:p>
            <a:pPr algn="ctr" fontAlgn="auto">
              <a:spcAft>
                <a:spcPts val="0"/>
              </a:spcAft>
              <a:buClr>
                <a:schemeClr val="hlink"/>
              </a:buClr>
              <a:buFont typeface="Wingdings" panose="05000000000000000000" pitchFamily="2" charset="2"/>
              <a:buChar char="Ø"/>
              <a:defRPr/>
            </a:pPr>
            <a:r>
              <a:rPr lang="it-IT" altLang="it-IT" sz="2400" dirty="0">
                <a:solidFill>
                  <a:schemeClr val="tx1"/>
                </a:solidFill>
              </a:rPr>
              <a:t>Realizzare un laboratorio nel quale gli studenti di un liceo insegnano la lingua italiana  o aiutano nell’apprendimento scolastico  bambini e giovani migranti, e organizzano una campagna di comunicazione che aiuti a contrastare gli stereotipi e la visione distorta della realtà dell’immigrazione, coinvolgendo altre persone in azioni solidali, questo è </a:t>
            </a:r>
            <a:r>
              <a:rPr lang="it-IT" altLang="it-IT" sz="2800" b="1" dirty="0">
                <a:solidFill>
                  <a:schemeClr val="tx1"/>
                </a:solidFill>
              </a:rPr>
              <a:t>Service Learning</a:t>
            </a:r>
            <a:endParaRPr lang="es-ES" altLang="it-IT" sz="2800" b="1" dirty="0">
              <a:solidFill>
                <a:schemeClr val="tx1"/>
              </a:solidFill>
            </a:endParaRPr>
          </a:p>
        </p:txBody>
      </p:sp>
      <p:sp>
        <p:nvSpPr>
          <p:cNvPr id="25604" name="Segnaposto numero diapositiva 5"/>
          <p:cNvSpPr txBox="1">
            <a:spLocks noGrp="1"/>
          </p:cNvSpPr>
          <p:nvPr/>
        </p:nvSpPr>
        <p:spPr bwMode="auto">
          <a:xfrm>
            <a:off x="7424738" y="6459538"/>
            <a:ext cx="985837" cy="365125"/>
          </a:xfrm>
          <a:prstGeom prst="rect">
            <a:avLst/>
          </a:prstGeom>
          <a:noFill/>
          <a:ln w="9525">
            <a:noFill/>
            <a:miter lim="800000"/>
            <a:headEnd/>
            <a:tailEnd/>
          </a:ln>
        </p:spPr>
        <p:txBody>
          <a:bodyPr anchor="ctr"/>
          <a:lstStyle/>
          <a:p>
            <a:pPr algn="r"/>
            <a:fld id="{D0D32273-9BF2-4FC3-9DFB-AA5B72118302}" type="slidenum">
              <a:rPr lang="es-ES_tradnl" altLang="it-IT" sz="1000" b="1" u="sng">
                <a:solidFill>
                  <a:srgbClr val="FFFFFF"/>
                </a:solidFill>
                <a:latin typeface="Palatino Linotype" pitchFamily="18" charset="0"/>
              </a:rPr>
              <a:pPr algn="r"/>
              <a:t>14</a:t>
            </a:fld>
            <a:endParaRPr lang="es-ES_tradnl" altLang="it-IT" sz="1000" b="1" u="sng">
              <a:solidFill>
                <a:srgbClr val="FFFFFF"/>
              </a:solidFill>
              <a:latin typeface="Palatino Linotype" pitchFamily="18" charset="0"/>
            </a:endParaRPr>
          </a:p>
        </p:txBody>
      </p:sp>
      <p:pic>
        <p:nvPicPr>
          <p:cNvPr id="6" name="Immagine 5"/>
          <p:cNvPicPr>
            <a:picLocks noChangeAspect="1"/>
          </p:cNvPicPr>
          <p:nvPr/>
        </p:nvPicPr>
        <p:blipFill>
          <a:blip r:embed="rId3"/>
          <a:stretch>
            <a:fillRect/>
          </a:stretch>
        </p:blipFill>
        <p:spPr>
          <a:xfrm>
            <a:off x="6074005" y="2263441"/>
            <a:ext cx="2701466" cy="3197890"/>
          </a:xfrm>
          <a:prstGeom prst="rect">
            <a:avLst/>
          </a:prstGeom>
          <a:ln w="38100" cmpd="sng">
            <a:solidFill>
              <a:srgbClr val="B74D21"/>
            </a:solidFill>
          </a:ln>
          <a:effectLst>
            <a:outerShdw blurRad="50800" dist="38100" algn="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8857279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asellaDiTesto 9"/>
          <p:cNvSpPr txBox="1">
            <a:spLocks noChangeArrowheads="1"/>
          </p:cNvSpPr>
          <p:nvPr/>
        </p:nvSpPr>
        <p:spPr bwMode="auto">
          <a:xfrm>
            <a:off x="801688" y="555625"/>
            <a:ext cx="3400425" cy="923925"/>
          </a:xfrm>
          <a:prstGeom prst="rect">
            <a:avLst/>
          </a:prstGeom>
          <a:solidFill>
            <a:srgbClr val="0000FF"/>
          </a:solidFill>
          <a:ln w="9525">
            <a:noFill/>
            <a:miter lim="800000"/>
            <a:headEnd/>
            <a:tailEnd/>
          </a:ln>
        </p:spPr>
        <p:txBody>
          <a:bodyPr>
            <a:spAutoFit/>
          </a:bodyPr>
          <a:lstStyle/>
          <a:p>
            <a:r>
              <a:rPr lang="it-IT" b="1">
                <a:solidFill>
                  <a:srgbClr val="FFFFFF"/>
                </a:solidFill>
                <a:latin typeface="Calibri" pitchFamily="34" charset="0"/>
                <a:ea typeface="ＭＳ Ｐゴシック" pitchFamily="34" charset="-128"/>
              </a:rPr>
              <a:t>Se gli studenti puliscono un parco, fanno la raccolta differenziata </a:t>
            </a:r>
          </a:p>
        </p:txBody>
      </p:sp>
      <p:sp>
        <p:nvSpPr>
          <p:cNvPr id="34818" name="Rettangolo 10"/>
          <p:cNvSpPr>
            <a:spLocks noChangeArrowheads="1"/>
          </p:cNvSpPr>
          <p:nvPr/>
        </p:nvSpPr>
        <p:spPr bwMode="auto">
          <a:xfrm>
            <a:off x="828675" y="1885950"/>
            <a:ext cx="3435350" cy="1016000"/>
          </a:xfrm>
          <a:prstGeom prst="rect">
            <a:avLst/>
          </a:prstGeom>
          <a:solidFill>
            <a:srgbClr val="FF0000"/>
          </a:solidFill>
          <a:ln w="9525">
            <a:solidFill>
              <a:srgbClr val="FF0000"/>
            </a:solidFill>
            <a:miter lim="800000"/>
            <a:headEnd/>
            <a:tailEnd/>
          </a:ln>
        </p:spPr>
        <p:txBody>
          <a:bodyPr>
            <a:spAutoFit/>
          </a:bodyPr>
          <a:lstStyle/>
          <a:p>
            <a:r>
              <a:rPr lang="en-US" sz="2000" b="1">
                <a:solidFill>
                  <a:srgbClr val="FFFFFF"/>
                </a:solidFill>
                <a:latin typeface="Calibri" pitchFamily="34" charset="0"/>
                <a:ea typeface="ＭＳ Ｐゴシック" pitchFamily="34" charset="-128"/>
              </a:rPr>
              <a:t>Se gli studenti raccolgono i rifiuti e li analizzano da un punto di vista chimico</a:t>
            </a:r>
            <a:endParaRPr lang="it-IT" sz="2000" b="1">
              <a:solidFill>
                <a:srgbClr val="FFFFFF"/>
              </a:solidFill>
              <a:latin typeface="Calibri" pitchFamily="34" charset="0"/>
              <a:ea typeface="ＭＳ Ｐゴシック" pitchFamily="34" charset="-128"/>
            </a:endParaRPr>
          </a:p>
        </p:txBody>
      </p:sp>
      <p:sp>
        <p:nvSpPr>
          <p:cNvPr id="12" name="Rettangolo 11"/>
          <p:cNvSpPr/>
          <p:nvPr/>
        </p:nvSpPr>
        <p:spPr>
          <a:xfrm>
            <a:off x="828613" y="3324910"/>
            <a:ext cx="3400488" cy="2862323"/>
          </a:xfrm>
          <a:prstGeom prst="rect">
            <a:avLst/>
          </a:prstGeom>
          <a:solidFill>
            <a:srgbClr val="800080"/>
          </a:solidFill>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en-US" b="1" dirty="0">
                <a:solidFill>
                  <a:srgbClr val="FFFFFF"/>
                </a:solidFill>
              </a:rPr>
              <a:t>Se </a:t>
            </a:r>
            <a:r>
              <a:rPr lang="en-US" b="1" dirty="0" err="1">
                <a:solidFill>
                  <a:srgbClr val="FFFFFF"/>
                </a:solidFill>
              </a:rPr>
              <a:t>gli</a:t>
            </a:r>
            <a:r>
              <a:rPr lang="en-US" b="1" dirty="0">
                <a:solidFill>
                  <a:srgbClr val="FFFFFF"/>
                </a:solidFill>
              </a:rPr>
              <a:t> </a:t>
            </a:r>
            <a:r>
              <a:rPr lang="en-US" b="1" dirty="0" err="1">
                <a:solidFill>
                  <a:srgbClr val="FFFFFF"/>
                </a:solidFill>
              </a:rPr>
              <a:t>studenti</a:t>
            </a:r>
            <a:r>
              <a:rPr lang="en-US" b="1" dirty="0">
                <a:solidFill>
                  <a:srgbClr val="FFFFFF"/>
                </a:solidFill>
              </a:rPr>
              <a:t> </a:t>
            </a:r>
            <a:r>
              <a:rPr lang="en-US" b="1" dirty="0" err="1">
                <a:solidFill>
                  <a:srgbClr val="FFFFFF"/>
                </a:solidFill>
              </a:rPr>
              <a:t>raccolgono</a:t>
            </a:r>
            <a:r>
              <a:rPr lang="en-US" b="1" dirty="0">
                <a:solidFill>
                  <a:srgbClr val="FFFFFF"/>
                </a:solidFill>
              </a:rPr>
              <a:t> </a:t>
            </a:r>
            <a:r>
              <a:rPr lang="en-US" b="1" dirty="0" err="1">
                <a:solidFill>
                  <a:srgbClr val="FFFFFF"/>
                </a:solidFill>
              </a:rPr>
              <a:t>i</a:t>
            </a:r>
            <a:r>
              <a:rPr lang="en-US" b="1" dirty="0">
                <a:solidFill>
                  <a:srgbClr val="FFFFFF"/>
                </a:solidFill>
              </a:rPr>
              <a:t> </a:t>
            </a:r>
            <a:r>
              <a:rPr lang="en-US" b="1" dirty="0" err="1">
                <a:solidFill>
                  <a:srgbClr val="FFFFFF"/>
                </a:solidFill>
              </a:rPr>
              <a:t>rifiuti</a:t>
            </a:r>
            <a:r>
              <a:rPr lang="en-US" b="1" dirty="0">
                <a:solidFill>
                  <a:srgbClr val="FFFFFF"/>
                </a:solidFill>
              </a:rPr>
              <a:t>, li </a:t>
            </a:r>
            <a:r>
              <a:rPr lang="en-US" b="1" dirty="0" err="1">
                <a:solidFill>
                  <a:srgbClr val="FFFFFF"/>
                </a:solidFill>
              </a:rPr>
              <a:t>analizzano</a:t>
            </a:r>
            <a:r>
              <a:rPr lang="en-US" b="1" dirty="0">
                <a:solidFill>
                  <a:srgbClr val="FFFFFF"/>
                </a:solidFill>
              </a:rPr>
              <a:t> per la </a:t>
            </a:r>
            <a:r>
              <a:rPr lang="en-US" b="1" dirty="0" err="1">
                <a:solidFill>
                  <a:srgbClr val="FFFFFF"/>
                </a:solidFill>
              </a:rPr>
              <a:t>raccolta</a:t>
            </a:r>
            <a:r>
              <a:rPr lang="en-US" b="1" dirty="0">
                <a:solidFill>
                  <a:srgbClr val="FFFFFF"/>
                </a:solidFill>
              </a:rPr>
              <a:t> </a:t>
            </a:r>
            <a:r>
              <a:rPr lang="en-US" b="1" dirty="0" err="1">
                <a:solidFill>
                  <a:srgbClr val="FFFFFF"/>
                </a:solidFill>
              </a:rPr>
              <a:t>differenzaita</a:t>
            </a:r>
            <a:r>
              <a:rPr lang="en-US" b="1" dirty="0">
                <a:solidFill>
                  <a:srgbClr val="FFFFFF"/>
                </a:solidFill>
              </a:rPr>
              <a:t>, </a:t>
            </a:r>
            <a:r>
              <a:rPr lang="en-US" b="1" dirty="0" err="1">
                <a:solidFill>
                  <a:srgbClr val="FFFFFF"/>
                </a:solidFill>
              </a:rPr>
              <a:t>condividono</a:t>
            </a:r>
            <a:r>
              <a:rPr lang="en-US" b="1" dirty="0">
                <a:solidFill>
                  <a:srgbClr val="FFFFFF"/>
                </a:solidFill>
              </a:rPr>
              <a:t> I </a:t>
            </a:r>
            <a:r>
              <a:rPr lang="en-US" b="1" dirty="0" err="1">
                <a:solidFill>
                  <a:srgbClr val="FFFFFF"/>
                </a:solidFill>
              </a:rPr>
              <a:t>risultati</a:t>
            </a:r>
            <a:r>
              <a:rPr lang="en-US" b="1" dirty="0">
                <a:solidFill>
                  <a:srgbClr val="FFFFFF"/>
                </a:solidFill>
              </a:rPr>
              <a:t>, </a:t>
            </a:r>
            <a:r>
              <a:rPr lang="en-US" b="1" dirty="0" err="1">
                <a:solidFill>
                  <a:srgbClr val="FFFFFF"/>
                </a:solidFill>
              </a:rPr>
              <a:t>offrono</a:t>
            </a:r>
            <a:r>
              <a:rPr lang="en-US" b="1" dirty="0">
                <a:solidFill>
                  <a:srgbClr val="FFFFFF"/>
                </a:solidFill>
              </a:rPr>
              <a:t> </a:t>
            </a:r>
            <a:r>
              <a:rPr lang="en-US" b="1" dirty="0" err="1">
                <a:solidFill>
                  <a:srgbClr val="FFFFFF"/>
                </a:solidFill>
              </a:rPr>
              <a:t>suggerimenti</a:t>
            </a:r>
            <a:r>
              <a:rPr lang="en-US" b="1" dirty="0">
                <a:solidFill>
                  <a:srgbClr val="FFFFFF"/>
                </a:solidFill>
              </a:rPr>
              <a:t> per </a:t>
            </a:r>
            <a:r>
              <a:rPr lang="en-US" b="1" dirty="0" err="1">
                <a:solidFill>
                  <a:srgbClr val="FFFFFF"/>
                </a:solidFill>
              </a:rPr>
              <a:t>ridurre</a:t>
            </a:r>
            <a:r>
              <a:rPr lang="en-US" b="1" dirty="0">
                <a:solidFill>
                  <a:srgbClr val="FFFFFF"/>
                </a:solidFill>
              </a:rPr>
              <a:t> </a:t>
            </a:r>
            <a:r>
              <a:rPr lang="en-US" b="1" dirty="0" err="1">
                <a:solidFill>
                  <a:srgbClr val="FFFFFF"/>
                </a:solidFill>
              </a:rPr>
              <a:t>l’inquinamento</a:t>
            </a:r>
            <a:r>
              <a:rPr lang="en-US" b="1" dirty="0">
                <a:solidFill>
                  <a:srgbClr val="FFFFFF"/>
                </a:solidFill>
              </a:rPr>
              <a:t> </a:t>
            </a:r>
            <a:r>
              <a:rPr lang="en-US" b="1" dirty="0" err="1">
                <a:solidFill>
                  <a:srgbClr val="FFFFFF"/>
                </a:solidFill>
              </a:rPr>
              <a:t>nei</a:t>
            </a:r>
            <a:r>
              <a:rPr lang="en-US" b="1" dirty="0">
                <a:solidFill>
                  <a:srgbClr val="FFFFFF"/>
                </a:solidFill>
              </a:rPr>
              <a:t> </a:t>
            </a:r>
            <a:r>
              <a:rPr lang="en-US" b="1" dirty="0" err="1">
                <a:solidFill>
                  <a:srgbClr val="FFFFFF"/>
                </a:solidFill>
              </a:rPr>
              <a:t>parchi</a:t>
            </a:r>
            <a:r>
              <a:rPr lang="en-US" b="1" dirty="0">
                <a:solidFill>
                  <a:srgbClr val="FFFFFF"/>
                </a:solidFill>
              </a:rPr>
              <a:t>, li </a:t>
            </a:r>
            <a:r>
              <a:rPr lang="en-US" b="1" dirty="0" err="1">
                <a:solidFill>
                  <a:srgbClr val="FFFFFF"/>
                </a:solidFill>
              </a:rPr>
              <a:t>inviano</a:t>
            </a:r>
            <a:r>
              <a:rPr lang="en-US" b="1" dirty="0">
                <a:solidFill>
                  <a:srgbClr val="FFFFFF"/>
                </a:solidFill>
              </a:rPr>
              <a:t> al </a:t>
            </a:r>
            <a:r>
              <a:rPr lang="en-US" b="1" dirty="0" err="1">
                <a:solidFill>
                  <a:srgbClr val="FFFFFF"/>
                </a:solidFill>
              </a:rPr>
              <a:t>Comune</a:t>
            </a:r>
            <a:r>
              <a:rPr lang="en-US" b="1" dirty="0">
                <a:solidFill>
                  <a:srgbClr val="FFFFFF"/>
                </a:solidFill>
              </a:rPr>
              <a:t>, </a:t>
            </a:r>
            <a:r>
              <a:rPr lang="en-US" b="1" dirty="0" err="1">
                <a:solidFill>
                  <a:srgbClr val="FFFFFF"/>
                </a:solidFill>
              </a:rPr>
              <a:t>preparano</a:t>
            </a:r>
            <a:r>
              <a:rPr lang="en-US" b="1" dirty="0">
                <a:solidFill>
                  <a:srgbClr val="FFFFFF"/>
                </a:solidFill>
              </a:rPr>
              <a:t> </a:t>
            </a:r>
            <a:r>
              <a:rPr lang="en-US" b="1" dirty="0" err="1">
                <a:solidFill>
                  <a:srgbClr val="FFFFFF"/>
                </a:solidFill>
              </a:rPr>
              <a:t>una</a:t>
            </a:r>
            <a:r>
              <a:rPr lang="en-US" b="1" dirty="0">
                <a:solidFill>
                  <a:srgbClr val="FFFFFF"/>
                </a:solidFill>
              </a:rPr>
              <a:t> campagna di </a:t>
            </a:r>
            <a:r>
              <a:rPr lang="en-US" b="1" dirty="0" err="1">
                <a:solidFill>
                  <a:srgbClr val="FFFFFF"/>
                </a:solidFill>
              </a:rPr>
              <a:t>sensibilizzazione</a:t>
            </a:r>
            <a:r>
              <a:rPr lang="en-US" b="1" dirty="0">
                <a:solidFill>
                  <a:srgbClr val="FFFFFF"/>
                </a:solidFill>
              </a:rPr>
              <a:t>, </a:t>
            </a:r>
            <a:r>
              <a:rPr lang="en-US" b="1" dirty="0" err="1">
                <a:solidFill>
                  <a:srgbClr val="FFFFFF"/>
                </a:solidFill>
              </a:rPr>
              <a:t>riflettono</a:t>
            </a:r>
            <a:r>
              <a:rPr lang="en-US" b="1" dirty="0">
                <a:solidFill>
                  <a:srgbClr val="FFFFFF"/>
                </a:solidFill>
              </a:rPr>
              <a:t> </a:t>
            </a:r>
            <a:r>
              <a:rPr lang="en-US" b="1" dirty="0" err="1">
                <a:solidFill>
                  <a:srgbClr val="FFFFFF"/>
                </a:solidFill>
              </a:rPr>
              <a:t>su</a:t>
            </a:r>
            <a:r>
              <a:rPr lang="en-US" b="1" dirty="0">
                <a:solidFill>
                  <a:srgbClr val="FFFFFF"/>
                </a:solidFill>
              </a:rPr>
              <a:t> </a:t>
            </a:r>
            <a:r>
              <a:rPr lang="en-US" b="1" dirty="0" err="1">
                <a:solidFill>
                  <a:srgbClr val="FFFFFF"/>
                </a:solidFill>
              </a:rPr>
              <a:t>quanto</a:t>
            </a:r>
            <a:r>
              <a:rPr lang="en-US" b="1" dirty="0">
                <a:solidFill>
                  <a:srgbClr val="FFFFFF"/>
                </a:solidFill>
              </a:rPr>
              <a:t> </a:t>
            </a:r>
            <a:r>
              <a:rPr lang="en-US" b="1" dirty="0" err="1">
                <a:solidFill>
                  <a:srgbClr val="FFFFFF"/>
                </a:solidFill>
              </a:rPr>
              <a:t>hanno</a:t>
            </a:r>
            <a:r>
              <a:rPr lang="en-US" b="1" dirty="0">
                <a:solidFill>
                  <a:srgbClr val="FFFFFF"/>
                </a:solidFill>
              </a:rPr>
              <a:t> </a:t>
            </a:r>
            <a:r>
              <a:rPr lang="en-US" b="1" dirty="0" err="1">
                <a:solidFill>
                  <a:srgbClr val="FFFFFF"/>
                </a:solidFill>
              </a:rPr>
              <a:t>appreso</a:t>
            </a:r>
            <a:endParaRPr lang="it-IT" b="1" dirty="0">
              <a:solidFill>
                <a:srgbClr val="FFFFFF"/>
              </a:solidFill>
            </a:endParaRPr>
          </a:p>
        </p:txBody>
      </p:sp>
      <p:cxnSp>
        <p:nvCxnSpPr>
          <p:cNvPr id="15" name="Connettore 1 14"/>
          <p:cNvCxnSpPr/>
          <p:nvPr/>
        </p:nvCxnSpPr>
        <p:spPr>
          <a:xfrm>
            <a:off x="4633913" y="982663"/>
            <a:ext cx="1743075" cy="0"/>
          </a:xfrm>
          <a:prstGeom prst="line">
            <a:avLst/>
          </a:prstGeom>
          <a:ln w="762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638675" y="2435225"/>
            <a:ext cx="1743075" cy="0"/>
          </a:xfrm>
          <a:prstGeom prst="line">
            <a:avLst/>
          </a:prstGeom>
          <a:ln w="762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633913" y="4533900"/>
            <a:ext cx="1743075" cy="0"/>
          </a:xfrm>
          <a:prstGeom prst="line">
            <a:avLst/>
          </a:prstGeom>
          <a:ln w="762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825" name="CasellaDiTesto 17"/>
          <p:cNvSpPr txBox="1">
            <a:spLocks noChangeArrowheads="1"/>
          </p:cNvSpPr>
          <p:nvPr/>
        </p:nvSpPr>
        <p:spPr bwMode="auto">
          <a:xfrm>
            <a:off x="6508750" y="652463"/>
            <a:ext cx="2185988" cy="708025"/>
          </a:xfrm>
          <a:prstGeom prst="rect">
            <a:avLst/>
          </a:prstGeom>
          <a:solidFill>
            <a:srgbClr val="0000FF"/>
          </a:solidFill>
          <a:ln w="9525">
            <a:noFill/>
            <a:miter lim="800000"/>
            <a:headEnd/>
            <a:tailEnd/>
          </a:ln>
        </p:spPr>
        <p:txBody>
          <a:bodyPr>
            <a:spAutoFit/>
          </a:bodyPr>
          <a:lstStyle/>
          <a:p>
            <a:r>
              <a:rPr lang="it-IT" sz="2000" b="1">
                <a:solidFill>
                  <a:schemeClr val="bg1"/>
                </a:solidFill>
                <a:latin typeface="Calibri" pitchFamily="34" charset="0"/>
                <a:ea typeface="ＭＳ Ｐゴシック" pitchFamily="34" charset="-128"/>
              </a:rPr>
              <a:t>Community Service</a:t>
            </a:r>
          </a:p>
        </p:txBody>
      </p:sp>
      <p:sp>
        <p:nvSpPr>
          <p:cNvPr id="34826" name="CasellaDiTesto 18"/>
          <p:cNvSpPr txBox="1">
            <a:spLocks noChangeArrowheads="1"/>
          </p:cNvSpPr>
          <p:nvPr/>
        </p:nvSpPr>
        <p:spPr bwMode="auto">
          <a:xfrm>
            <a:off x="6615113" y="2217738"/>
            <a:ext cx="2185987" cy="400050"/>
          </a:xfrm>
          <a:prstGeom prst="rect">
            <a:avLst/>
          </a:prstGeom>
          <a:solidFill>
            <a:srgbClr val="FF0000"/>
          </a:solidFill>
          <a:ln w="9525">
            <a:noFill/>
            <a:miter lim="800000"/>
            <a:headEnd/>
            <a:tailEnd/>
          </a:ln>
        </p:spPr>
        <p:txBody>
          <a:bodyPr>
            <a:spAutoFit/>
          </a:bodyPr>
          <a:lstStyle/>
          <a:p>
            <a:r>
              <a:rPr lang="it-IT" sz="2000" b="1">
                <a:solidFill>
                  <a:srgbClr val="FFFFFF"/>
                </a:solidFill>
                <a:latin typeface="Calibri" pitchFamily="34" charset="0"/>
                <a:ea typeface="ＭＳ Ｐゴシック" pitchFamily="34" charset="-128"/>
              </a:rPr>
              <a:t>Field Education </a:t>
            </a:r>
          </a:p>
        </p:txBody>
      </p:sp>
      <p:sp>
        <p:nvSpPr>
          <p:cNvPr id="20" name="CasellaDiTesto 19"/>
          <p:cNvSpPr txBox="1"/>
          <p:nvPr/>
        </p:nvSpPr>
        <p:spPr>
          <a:xfrm>
            <a:off x="6615113" y="4118457"/>
            <a:ext cx="2185986" cy="830997"/>
          </a:xfrm>
          <a:prstGeom prst="rect">
            <a:avLst/>
          </a:prstGeom>
          <a:solidFill>
            <a:srgbClr val="800080"/>
          </a:solidFill>
          <a:ln>
            <a:solidFill>
              <a:srgbClr val="5B9BD5"/>
            </a:solidFill>
          </a:ln>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it-IT" sz="2400" b="1" dirty="0">
                <a:solidFill>
                  <a:srgbClr val="FFFFFF"/>
                </a:solidFill>
              </a:rPr>
              <a:t>Service Learning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a:t>Una pedagogia “Per tutti”</a:t>
            </a:r>
          </a:p>
        </p:txBody>
      </p:sp>
      <p:sp>
        <p:nvSpPr>
          <p:cNvPr id="7" name="Segnaposto contenuto 6"/>
          <p:cNvSpPr>
            <a:spLocks noGrp="1"/>
          </p:cNvSpPr>
          <p:nvPr>
            <p:ph idx="1"/>
          </p:nvPr>
        </p:nvSpPr>
        <p:spPr/>
        <p:txBody>
          <a:bodyPr/>
          <a:lstStyle/>
          <a:p>
            <a:endParaRPr lang="it-IT" sz="2400" dirty="0"/>
          </a:p>
          <a:p>
            <a:r>
              <a:rPr lang="it-IT" sz="2400" dirty="0"/>
              <a:t>•Per tutte le aree geografiche</a:t>
            </a:r>
          </a:p>
          <a:p>
            <a:r>
              <a:rPr lang="it-IT" sz="2400" dirty="0"/>
              <a:t>•Per tutti i livelli scolastici</a:t>
            </a:r>
          </a:p>
          <a:p>
            <a:r>
              <a:rPr lang="it-IT" sz="2400" dirty="0"/>
              <a:t>•Per tutti i livelli sociali</a:t>
            </a:r>
          </a:p>
          <a:p>
            <a:r>
              <a:rPr lang="it-IT" sz="2400" dirty="0"/>
              <a:t>•Per tutte le modalità di educazione</a:t>
            </a:r>
          </a:p>
          <a:p>
            <a:r>
              <a:rPr lang="it-IT" sz="2400" dirty="0"/>
              <a:t>•Per tutte le competenze e discipline</a:t>
            </a:r>
          </a:p>
          <a:p>
            <a:r>
              <a:rPr lang="it-IT" sz="2400" dirty="0"/>
              <a:t>•Per tutti gli studenti</a:t>
            </a:r>
          </a:p>
          <a:p>
            <a:endParaRPr lang="it-IT" dirty="0"/>
          </a:p>
        </p:txBody>
      </p:sp>
      <p:pic>
        <p:nvPicPr>
          <p:cNvPr id="5" name="Immagine 4"/>
          <p:cNvPicPr>
            <a:picLocks noChangeAspect="1"/>
          </p:cNvPicPr>
          <p:nvPr/>
        </p:nvPicPr>
        <p:blipFill>
          <a:blip r:embed="rId2"/>
          <a:stretch>
            <a:fillRect/>
          </a:stretch>
        </p:blipFill>
        <p:spPr>
          <a:xfrm rot="21184144">
            <a:off x="5527526" y="4500028"/>
            <a:ext cx="3441338" cy="1461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8588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incrocio 1"/>
          <p:cNvSpPr>
            <a:spLocks/>
          </p:cNvSpPr>
          <p:nvPr/>
        </p:nvSpPr>
        <p:spPr bwMode="auto">
          <a:xfrm>
            <a:off x="635000" y="804863"/>
            <a:ext cx="7264400" cy="5111750"/>
          </a:xfrm>
          <a:custGeom>
            <a:avLst/>
            <a:gdLst>
              <a:gd name="T0" fmla="*/ 3632044 w 7264088"/>
              <a:gd name="T1" fmla="*/ 0 h 5111552"/>
              <a:gd name="T2" fmla="*/ 0 w 7264088"/>
              <a:gd name="T3" fmla="*/ 2555776 h 5111552"/>
              <a:gd name="T4" fmla="*/ 3632044 w 7264088"/>
              <a:gd name="T5" fmla="*/ 5111552 h 5111552"/>
              <a:gd name="T6" fmla="*/ 7264088 w 7264088"/>
              <a:gd name="T7" fmla="*/ 2555776 h 5111552"/>
              <a:gd name="T8" fmla="*/ 17694720 60000 65536"/>
              <a:gd name="T9" fmla="*/ 11796480 60000 65536"/>
              <a:gd name="T10" fmla="*/ 5898240 60000 65536"/>
              <a:gd name="T11" fmla="*/ 0 60000 65536"/>
              <a:gd name="T12" fmla="*/ 118448 w 7264088"/>
              <a:gd name="T13" fmla="*/ 2257006 h 5111552"/>
              <a:gd name="T14" fmla="*/ 7145640 w 7264088"/>
              <a:gd name="T15" fmla="*/ 2854546 h 5111552"/>
            </a:gdLst>
            <a:ahLst/>
            <a:cxnLst>
              <a:cxn ang="T8">
                <a:pos x="T0" y="T1"/>
              </a:cxn>
              <a:cxn ang="T9">
                <a:pos x="T2" y="T3"/>
              </a:cxn>
              <a:cxn ang="T10">
                <a:pos x="T4" y="T5"/>
              </a:cxn>
              <a:cxn ang="T11">
                <a:pos x="T6" y="T7"/>
              </a:cxn>
            </a:cxnLst>
            <a:rect l="T12" t="T13" r="T14" b="T15"/>
            <a:pathLst>
              <a:path w="7264088" h="5111552">
                <a:moveTo>
                  <a:pt x="0" y="2555776"/>
                </a:moveTo>
                <a:lnTo>
                  <a:pt x="725585" y="725585"/>
                </a:lnTo>
                <a:lnTo>
                  <a:pt x="725585" y="2257006"/>
                </a:lnTo>
                <a:lnTo>
                  <a:pt x="3333274" y="2257006"/>
                </a:lnTo>
                <a:lnTo>
                  <a:pt x="3333274" y="725585"/>
                </a:lnTo>
                <a:lnTo>
                  <a:pt x="1801853" y="725585"/>
                </a:lnTo>
                <a:lnTo>
                  <a:pt x="3632044" y="0"/>
                </a:lnTo>
                <a:lnTo>
                  <a:pt x="5462235" y="725585"/>
                </a:lnTo>
                <a:lnTo>
                  <a:pt x="3930814" y="725585"/>
                </a:lnTo>
                <a:lnTo>
                  <a:pt x="3930814" y="2257006"/>
                </a:lnTo>
                <a:lnTo>
                  <a:pt x="6538503" y="2257006"/>
                </a:lnTo>
                <a:lnTo>
                  <a:pt x="6538503" y="725585"/>
                </a:lnTo>
                <a:lnTo>
                  <a:pt x="7264088" y="2555776"/>
                </a:lnTo>
                <a:lnTo>
                  <a:pt x="6538503" y="4385967"/>
                </a:lnTo>
                <a:lnTo>
                  <a:pt x="6538503" y="2854546"/>
                </a:lnTo>
                <a:lnTo>
                  <a:pt x="3930814" y="2854546"/>
                </a:lnTo>
                <a:lnTo>
                  <a:pt x="3930814" y="4385967"/>
                </a:lnTo>
                <a:lnTo>
                  <a:pt x="5462235" y="4385967"/>
                </a:lnTo>
                <a:lnTo>
                  <a:pt x="3632044" y="5111552"/>
                </a:lnTo>
                <a:lnTo>
                  <a:pt x="1801853" y="4385967"/>
                </a:lnTo>
                <a:lnTo>
                  <a:pt x="3333274" y="4385967"/>
                </a:lnTo>
                <a:lnTo>
                  <a:pt x="3333274" y="2854546"/>
                </a:lnTo>
                <a:lnTo>
                  <a:pt x="725585" y="2854546"/>
                </a:lnTo>
                <a:lnTo>
                  <a:pt x="725585" y="4385967"/>
                </a:lnTo>
                <a:close/>
              </a:path>
            </a:pathLst>
          </a:custGeom>
          <a:solidFill>
            <a:srgbClr val="7A7A7A"/>
          </a:solidFill>
          <a:ln w="12700" cap="flat" cmpd="sng">
            <a:solidFill>
              <a:srgbClr val="777777"/>
            </a:solidFill>
            <a:prstDash val="solid"/>
            <a:round/>
            <a:headEnd/>
            <a:tailEnd/>
          </a:ln>
          <a:effectLst>
            <a:outerShdw blurRad="63500" dist="23000" algn="bl" rotWithShape="0">
              <a:srgbClr val="000000">
                <a:alpha val="39999"/>
              </a:srgbClr>
            </a:outerShdw>
          </a:effectLst>
        </p:spPr>
        <p:txBody>
          <a:bodyPr vert="eaVert" anchor="ctr"/>
          <a:lstStyle/>
          <a:p>
            <a:pPr fontAlgn="auto">
              <a:spcBef>
                <a:spcPct val="20000"/>
              </a:spcBef>
              <a:spcAft>
                <a:spcPts val="0"/>
              </a:spcAft>
              <a:defRPr/>
            </a:pPr>
            <a:endParaRPr lang="it-IT" sz="2800" dirty="0">
              <a:latin typeface="+mn-lt"/>
              <a:cs typeface="+mn-cs"/>
            </a:endParaRPr>
          </a:p>
        </p:txBody>
      </p:sp>
      <p:sp>
        <p:nvSpPr>
          <p:cNvPr id="33794" name="CasellaDiTesto 2"/>
          <p:cNvSpPr txBox="1">
            <a:spLocks noChangeArrowheads="1"/>
          </p:cNvSpPr>
          <p:nvPr/>
        </p:nvSpPr>
        <p:spPr bwMode="auto">
          <a:xfrm>
            <a:off x="4802188" y="2122488"/>
            <a:ext cx="2206625" cy="701675"/>
          </a:xfrm>
          <a:prstGeom prst="rect">
            <a:avLst/>
          </a:prstGeom>
          <a:noFill/>
          <a:ln w="9525">
            <a:noFill/>
            <a:miter lim="800000"/>
            <a:headEnd/>
            <a:tailEnd/>
          </a:ln>
        </p:spPr>
        <p:txBody>
          <a:bodyPr wrap="none">
            <a:spAutoFit/>
          </a:bodyPr>
          <a:lstStyle/>
          <a:p>
            <a:pPr>
              <a:spcBef>
                <a:spcPct val="20000"/>
              </a:spcBef>
            </a:pPr>
            <a:r>
              <a:rPr lang="it-IT" b="1">
                <a:solidFill>
                  <a:srgbClr val="FF0000"/>
                </a:solidFill>
                <a:ea typeface="ＭＳ Ｐゴシック" pitchFamily="34" charset="-128"/>
              </a:rPr>
              <a:t>APPRENDIMENTO </a:t>
            </a:r>
          </a:p>
          <a:p>
            <a:pPr>
              <a:spcBef>
                <a:spcPct val="20000"/>
              </a:spcBef>
            </a:pPr>
            <a:r>
              <a:rPr lang="it-IT" b="1">
                <a:solidFill>
                  <a:srgbClr val="FF0000"/>
                </a:solidFill>
                <a:ea typeface="ＭＳ Ｐゴシック" pitchFamily="34" charset="-128"/>
              </a:rPr>
              <a:t>SERVIZIO</a:t>
            </a:r>
          </a:p>
        </p:txBody>
      </p:sp>
      <p:sp>
        <p:nvSpPr>
          <p:cNvPr id="33795" name="CasellaDiTesto 3"/>
          <p:cNvSpPr txBox="1">
            <a:spLocks noChangeArrowheads="1"/>
          </p:cNvSpPr>
          <p:nvPr/>
        </p:nvSpPr>
        <p:spPr bwMode="auto">
          <a:xfrm>
            <a:off x="1781175" y="2106613"/>
            <a:ext cx="1531938" cy="701675"/>
          </a:xfrm>
          <a:prstGeom prst="rect">
            <a:avLst/>
          </a:prstGeom>
          <a:noFill/>
          <a:ln w="9525">
            <a:noFill/>
            <a:miter lim="800000"/>
            <a:headEnd/>
            <a:tailEnd/>
          </a:ln>
        </p:spPr>
        <p:txBody>
          <a:bodyPr wrap="none">
            <a:spAutoFit/>
          </a:bodyPr>
          <a:lstStyle/>
          <a:p>
            <a:pPr>
              <a:spcBef>
                <a:spcPct val="20000"/>
              </a:spcBef>
            </a:pPr>
            <a:r>
              <a:rPr lang="it-IT" b="1">
                <a:solidFill>
                  <a:srgbClr val="000000"/>
                </a:solidFill>
                <a:ea typeface="ＭＳ Ｐゴシック" pitchFamily="34" charset="-128"/>
              </a:rPr>
              <a:t>Volontariato</a:t>
            </a:r>
          </a:p>
          <a:p>
            <a:pPr>
              <a:spcBef>
                <a:spcPct val="20000"/>
              </a:spcBef>
            </a:pPr>
            <a:r>
              <a:rPr lang="it-IT" b="1">
                <a:solidFill>
                  <a:srgbClr val="000000"/>
                </a:solidFill>
                <a:ea typeface="ＭＳ Ｐゴシック" pitchFamily="34" charset="-128"/>
              </a:rPr>
              <a:t>Istituzionale</a:t>
            </a:r>
          </a:p>
        </p:txBody>
      </p:sp>
      <p:sp>
        <p:nvSpPr>
          <p:cNvPr id="33796" name="CasellaDiTesto 4"/>
          <p:cNvSpPr txBox="1">
            <a:spLocks noChangeArrowheads="1"/>
          </p:cNvSpPr>
          <p:nvPr/>
        </p:nvSpPr>
        <p:spPr bwMode="auto">
          <a:xfrm>
            <a:off x="1517650" y="4167188"/>
            <a:ext cx="2019300" cy="701675"/>
          </a:xfrm>
          <a:prstGeom prst="rect">
            <a:avLst/>
          </a:prstGeom>
          <a:noFill/>
          <a:ln w="9525">
            <a:noFill/>
            <a:miter lim="800000"/>
            <a:headEnd/>
            <a:tailEnd/>
          </a:ln>
        </p:spPr>
        <p:txBody>
          <a:bodyPr wrap="none">
            <a:spAutoFit/>
          </a:bodyPr>
          <a:lstStyle/>
          <a:p>
            <a:pPr>
              <a:spcBef>
                <a:spcPct val="20000"/>
              </a:spcBef>
            </a:pPr>
            <a:r>
              <a:rPr lang="it-IT" b="1">
                <a:ea typeface="ＭＳ Ｐゴシック" pitchFamily="34" charset="-128"/>
              </a:rPr>
              <a:t>Iniziative solidali</a:t>
            </a:r>
          </a:p>
          <a:p>
            <a:pPr>
              <a:spcBef>
                <a:spcPct val="20000"/>
              </a:spcBef>
            </a:pPr>
            <a:r>
              <a:rPr lang="it-IT" b="1">
                <a:ea typeface="ＭＳ Ｐゴシック" pitchFamily="34" charset="-128"/>
              </a:rPr>
              <a:t>asistematiche</a:t>
            </a:r>
          </a:p>
        </p:txBody>
      </p:sp>
      <p:sp>
        <p:nvSpPr>
          <p:cNvPr id="33797" name="CasellaDiTesto 5"/>
          <p:cNvSpPr txBox="1">
            <a:spLocks noChangeArrowheads="1"/>
          </p:cNvSpPr>
          <p:nvPr/>
        </p:nvSpPr>
        <p:spPr bwMode="auto">
          <a:xfrm>
            <a:off x="4552950" y="4135438"/>
            <a:ext cx="2365375" cy="1033462"/>
          </a:xfrm>
          <a:prstGeom prst="rect">
            <a:avLst/>
          </a:prstGeom>
          <a:noFill/>
          <a:ln w="9525">
            <a:noFill/>
            <a:miter lim="800000"/>
            <a:headEnd/>
            <a:tailEnd/>
          </a:ln>
        </p:spPr>
        <p:txBody>
          <a:bodyPr wrap="none">
            <a:spAutoFit/>
          </a:bodyPr>
          <a:lstStyle/>
          <a:p>
            <a:pPr>
              <a:spcBef>
                <a:spcPct val="20000"/>
              </a:spcBef>
            </a:pPr>
            <a:r>
              <a:rPr lang="it-IT" b="1">
                <a:ea typeface="ＭＳ Ｐゴシック" pitchFamily="34" charset="-128"/>
              </a:rPr>
              <a:t>Ricerche sul campo</a:t>
            </a:r>
          </a:p>
          <a:p>
            <a:pPr>
              <a:spcBef>
                <a:spcPct val="20000"/>
              </a:spcBef>
            </a:pPr>
            <a:r>
              <a:rPr lang="it-IT" b="1">
                <a:ea typeface="ＭＳ Ｐゴシック" pitchFamily="34" charset="-128"/>
              </a:rPr>
              <a:t>Tirocinio</a:t>
            </a:r>
          </a:p>
          <a:p>
            <a:pPr>
              <a:spcBef>
                <a:spcPct val="20000"/>
              </a:spcBef>
            </a:pPr>
            <a:r>
              <a:rPr lang="it-IT" b="1">
                <a:ea typeface="ＭＳ Ｐゴシック" pitchFamily="34" charset="-128"/>
              </a:rPr>
              <a:t>Stage </a:t>
            </a:r>
          </a:p>
        </p:txBody>
      </p:sp>
      <p:sp>
        <p:nvSpPr>
          <p:cNvPr id="33798" name="CasellaDiTesto 6"/>
          <p:cNvSpPr txBox="1">
            <a:spLocks noChangeArrowheads="1"/>
          </p:cNvSpPr>
          <p:nvPr/>
        </p:nvSpPr>
        <p:spPr bwMode="auto">
          <a:xfrm>
            <a:off x="4144963" y="454025"/>
            <a:ext cx="325437" cy="369888"/>
          </a:xfrm>
          <a:prstGeom prst="rect">
            <a:avLst/>
          </a:prstGeom>
          <a:noFill/>
          <a:ln w="9525">
            <a:noFill/>
            <a:miter lim="800000"/>
            <a:headEnd/>
            <a:tailEnd/>
          </a:ln>
        </p:spPr>
        <p:txBody>
          <a:bodyPr wrap="none">
            <a:spAutoFit/>
          </a:bodyPr>
          <a:lstStyle/>
          <a:p>
            <a:pPr>
              <a:spcBef>
                <a:spcPct val="20000"/>
              </a:spcBef>
            </a:pPr>
            <a:r>
              <a:rPr lang="it-IT">
                <a:ea typeface="ＭＳ Ｐゴシック" pitchFamily="34" charset="-128"/>
              </a:rPr>
              <a:t>+</a:t>
            </a:r>
          </a:p>
        </p:txBody>
      </p:sp>
      <p:sp>
        <p:nvSpPr>
          <p:cNvPr id="33799" name="CasellaDiTesto 7"/>
          <p:cNvSpPr txBox="1">
            <a:spLocks noChangeArrowheads="1"/>
          </p:cNvSpPr>
          <p:nvPr/>
        </p:nvSpPr>
        <p:spPr bwMode="auto">
          <a:xfrm>
            <a:off x="4132263" y="5773738"/>
            <a:ext cx="312737" cy="369887"/>
          </a:xfrm>
          <a:prstGeom prst="rect">
            <a:avLst/>
          </a:prstGeom>
          <a:noFill/>
          <a:ln w="9525">
            <a:noFill/>
            <a:miter lim="800000"/>
            <a:headEnd/>
            <a:tailEnd/>
          </a:ln>
        </p:spPr>
        <p:txBody>
          <a:bodyPr wrap="none">
            <a:spAutoFit/>
          </a:bodyPr>
          <a:lstStyle/>
          <a:p>
            <a:pPr>
              <a:spcBef>
                <a:spcPct val="20000"/>
              </a:spcBef>
            </a:pPr>
            <a:r>
              <a:rPr lang="it-IT">
                <a:ea typeface="ＭＳ Ｐゴシック" pitchFamily="34" charset="-128"/>
              </a:rPr>
              <a:t>_</a:t>
            </a:r>
          </a:p>
        </p:txBody>
      </p:sp>
      <p:sp>
        <p:nvSpPr>
          <p:cNvPr id="33800" name="CasellaDiTesto 8"/>
          <p:cNvSpPr txBox="1">
            <a:spLocks noChangeArrowheads="1"/>
          </p:cNvSpPr>
          <p:nvPr/>
        </p:nvSpPr>
        <p:spPr bwMode="auto">
          <a:xfrm>
            <a:off x="8128000" y="3132138"/>
            <a:ext cx="325438" cy="369887"/>
          </a:xfrm>
          <a:prstGeom prst="rect">
            <a:avLst/>
          </a:prstGeom>
          <a:noFill/>
          <a:ln w="9525">
            <a:noFill/>
            <a:miter lim="800000"/>
            <a:headEnd/>
            <a:tailEnd/>
          </a:ln>
        </p:spPr>
        <p:txBody>
          <a:bodyPr wrap="none">
            <a:spAutoFit/>
          </a:bodyPr>
          <a:lstStyle/>
          <a:p>
            <a:pPr>
              <a:spcBef>
                <a:spcPct val="20000"/>
              </a:spcBef>
            </a:pPr>
            <a:r>
              <a:rPr lang="it-IT">
                <a:ea typeface="ＭＳ Ｐゴシック" pitchFamily="34" charset="-128"/>
              </a:rPr>
              <a:t>+</a:t>
            </a:r>
          </a:p>
        </p:txBody>
      </p:sp>
      <p:sp>
        <p:nvSpPr>
          <p:cNvPr id="33801" name="CasellaDiTesto 9"/>
          <p:cNvSpPr txBox="1">
            <a:spLocks noChangeArrowheads="1"/>
          </p:cNvSpPr>
          <p:nvPr/>
        </p:nvSpPr>
        <p:spPr bwMode="auto">
          <a:xfrm>
            <a:off x="322263" y="3014663"/>
            <a:ext cx="312737" cy="369887"/>
          </a:xfrm>
          <a:prstGeom prst="rect">
            <a:avLst/>
          </a:prstGeom>
          <a:noFill/>
          <a:ln w="9525">
            <a:noFill/>
            <a:miter lim="800000"/>
            <a:headEnd/>
            <a:tailEnd/>
          </a:ln>
        </p:spPr>
        <p:txBody>
          <a:bodyPr wrap="none">
            <a:spAutoFit/>
          </a:bodyPr>
          <a:lstStyle/>
          <a:p>
            <a:pPr>
              <a:spcBef>
                <a:spcPct val="20000"/>
              </a:spcBef>
            </a:pPr>
            <a:r>
              <a:rPr lang="it-IT">
                <a:ea typeface="ＭＳ Ｐゴシック" pitchFamily="34" charset="-128"/>
              </a:rPr>
              <a:t>_</a:t>
            </a:r>
          </a:p>
        </p:txBody>
      </p:sp>
      <p:sp>
        <p:nvSpPr>
          <p:cNvPr id="33802" name="Segnaposto piè di pagina 10"/>
          <p:cNvSpPr txBox="1">
            <a:spLocks noGrp="1"/>
          </p:cNvSpPr>
          <p:nvPr/>
        </p:nvSpPr>
        <p:spPr bwMode="auto">
          <a:xfrm>
            <a:off x="7527925" y="6125369"/>
            <a:ext cx="1851025" cy="284163"/>
          </a:xfrm>
          <a:prstGeom prst="rect">
            <a:avLst/>
          </a:prstGeom>
          <a:noFill/>
          <a:ln w="9525">
            <a:noFill/>
            <a:miter lim="800000"/>
            <a:headEnd/>
            <a:tailEnd/>
          </a:ln>
        </p:spPr>
        <p:txBody>
          <a:bodyPr/>
          <a:lstStyle/>
          <a:p>
            <a:pPr>
              <a:spcBef>
                <a:spcPct val="20000"/>
              </a:spcBef>
            </a:pPr>
            <a:r>
              <a:rPr lang="en-US" sz="1000" dirty="0">
                <a:ea typeface="ＭＳ Ｐゴシック" pitchFamily="34" charset="-128"/>
              </a:rPr>
              <a:t>Univ. di </a:t>
            </a:r>
            <a:r>
              <a:rPr lang="en-US" sz="1000" dirty="0" err="1">
                <a:ea typeface="ＭＳ Ｐゴシック" pitchFamily="34" charset="-128"/>
              </a:rPr>
              <a:t>Standford</a:t>
            </a:r>
            <a:r>
              <a:rPr lang="en-US" sz="1000" dirty="0">
                <a:ea typeface="ＭＳ Ｐゴシック" pitchFamily="34" charset="-128"/>
              </a:rPr>
              <a:t>/ </a:t>
            </a:r>
            <a:r>
              <a:rPr lang="en-US" sz="1000" dirty="0" err="1">
                <a:ea typeface="ＭＳ Ｐゴシック" pitchFamily="34" charset="-128"/>
              </a:rPr>
              <a:t>adatt</a:t>
            </a:r>
            <a:r>
              <a:rPr lang="en-US" sz="1000" dirty="0">
                <a:ea typeface="ＭＳ Ｐゴシック" pitchFamily="34" charset="-128"/>
              </a:rPr>
              <a:t>.</a:t>
            </a:r>
          </a:p>
        </p:txBody>
      </p:sp>
      <p:sp>
        <p:nvSpPr>
          <p:cNvPr id="33803" name="CasellaDiTesto 2"/>
          <p:cNvSpPr txBox="1">
            <a:spLocks noChangeArrowheads="1"/>
          </p:cNvSpPr>
          <p:nvPr/>
        </p:nvSpPr>
        <p:spPr bwMode="auto">
          <a:xfrm>
            <a:off x="3321050" y="3132138"/>
            <a:ext cx="1771650" cy="369887"/>
          </a:xfrm>
          <a:prstGeom prst="rect">
            <a:avLst/>
          </a:prstGeom>
          <a:solidFill>
            <a:srgbClr val="FFFF00"/>
          </a:solidFill>
          <a:ln w="9525">
            <a:noFill/>
            <a:miter lim="800000"/>
            <a:headEnd/>
            <a:tailEnd/>
          </a:ln>
        </p:spPr>
        <p:txBody>
          <a:bodyPr wrap="none">
            <a:spAutoFit/>
          </a:bodyPr>
          <a:lstStyle/>
          <a:p>
            <a:r>
              <a:rPr lang="it-IT">
                <a:latin typeface="Palatino Linotype" pitchFamily="18" charset="0"/>
              </a:rPr>
              <a:t>apprendimento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fontAlgn="auto">
              <a:spcAft>
                <a:spcPts val="0"/>
              </a:spcAft>
              <a:defRPr/>
            </a:pPr>
            <a:r>
              <a:rPr lang="it-IT" sz="3600" b="1" dirty="0">
                <a:solidFill>
                  <a:schemeClr val="accent2">
                    <a:lumMod val="75000"/>
                  </a:schemeClr>
                </a:solidFill>
              </a:rPr>
              <a:t>Un esempio</a:t>
            </a:r>
          </a:p>
        </p:txBody>
      </p:sp>
      <p:pic>
        <p:nvPicPr>
          <p:cNvPr id="5" name="Immagine 2"/>
          <p:cNvPicPr>
            <a:picLocks noGrp="1" noChangeAspect="1"/>
          </p:cNvPicPr>
          <p:nvPr>
            <p:ph idx="1"/>
          </p:nvPr>
        </p:nvPicPr>
        <p:blipFill>
          <a:blip r:embed="rId2"/>
          <a:stretch>
            <a:fillRect/>
          </a:stretch>
        </p:blipFill>
        <p:spPr>
          <a:xfrm>
            <a:off x="3589024" y="2112963"/>
            <a:ext cx="4955399" cy="3701255"/>
          </a:xfrm>
        </p:spPr>
      </p:pic>
      <p:sp>
        <p:nvSpPr>
          <p:cNvPr id="23554" name="Segnaposto testo 3"/>
          <p:cNvSpPr>
            <a:spLocks noGrp="1"/>
          </p:cNvSpPr>
          <p:nvPr>
            <p:ph type="body" sz="half" idx="4294967295"/>
          </p:nvPr>
        </p:nvSpPr>
        <p:spPr>
          <a:xfrm>
            <a:off x="325124" y="2273696"/>
            <a:ext cx="3263900" cy="3379787"/>
          </a:xfrm>
        </p:spPr>
        <p:txBody>
          <a:bodyPr>
            <a:normAutofit/>
          </a:bodyPr>
          <a:lstStyle/>
          <a:p>
            <a:pPr marL="0" indent="0" algn="ctr">
              <a:buNone/>
            </a:pPr>
            <a:endParaRPr lang="it-IT" sz="1800" dirty="0"/>
          </a:p>
          <a:p>
            <a:pPr algn="ctr"/>
            <a:r>
              <a:rPr lang="it-IT" sz="1800" b="1" dirty="0">
                <a:latin typeface="Calibri" charset="0"/>
              </a:rPr>
              <a:t>Nell’esperienza realizzata a </a:t>
            </a:r>
            <a:r>
              <a:rPr lang="it-IT" sz="1800" b="1" dirty="0" err="1">
                <a:latin typeface="Calibri" charset="0"/>
              </a:rPr>
              <a:t>Hospitalet</a:t>
            </a:r>
            <a:r>
              <a:rPr lang="it-IT" sz="1800" b="1" dirty="0">
                <a:latin typeface="Calibri" charset="0"/>
              </a:rPr>
              <a:t> (Spagna) , che ha visto gli studenti di un istituto d’arte realizzare murales e condurre laboratori artistici in una vicina scuola dell’infanzia, ritroviamo molti ‘ingredienti’ di una esperienza di SL di qualità:</a:t>
            </a:r>
          </a:p>
          <a:p>
            <a:pPr algn="ctr"/>
            <a:endParaRPr lang="it-IT" sz="1800" dirty="0">
              <a:solidFill>
                <a:srgbClr val="000000"/>
              </a:solidFill>
            </a:endParaRPr>
          </a:p>
          <a:p>
            <a:pPr algn="ctr"/>
            <a:endParaRPr lang="it-IT"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hape 68"/>
          <p:cNvSpPr>
            <a:spLocks noGrp="1"/>
          </p:cNvSpPr>
          <p:nvPr>
            <p:ph type="body" idx="4294967295"/>
          </p:nvPr>
        </p:nvSpPr>
        <p:spPr>
          <a:xfrm>
            <a:off x="266700" y="3517900"/>
            <a:ext cx="8572500" cy="2454275"/>
          </a:xfrm>
        </p:spPr>
        <p:txBody>
          <a:bodyPr lIns="0" tIns="0" rIns="0" bIns="0" rtlCol="0" anchor="ctr">
            <a:noAutofit/>
          </a:bodyPr>
          <a:lstStyle/>
          <a:p>
            <a:pPr marL="393680" indent="-393680" defTabSz="584170" fontAlgn="auto">
              <a:lnSpc>
                <a:spcPct val="120000"/>
              </a:lnSpc>
              <a:spcBef>
                <a:spcPts val="2400"/>
              </a:spcBef>
              <a:spcAft>
                <a:spcPts val="0"/>
              </a:spcAft>
              <a:buFont typeface="Arial" pitchFamily="34" charset="0"/>
              <a:buBlip>
                <a:blip r:embed="rId2"/>
              </a:buBlip>
              <a:defRPr/>
            </a:pPr>
            <a:r>
              <a:rPr lang="it-IT" b="1" dirty="0">
                <a:solidFill>
                  <a:schemeClr val="tx1"/>
                </a:solidFill>
                <a:latin typeface="Calibri" charset="0"/>
              </a:rPr>
              <a:t>Protagonismo degli alunni</a:t>
            </a:r>
          </a:p>
          <a:p>
            <a:pPr marL="393680" indent="-393680" defTabSz="584170" fontAlgn="auto">
              <a:lnSpc>
                <a:spcPct val="120000"/>
              </a:lnSpc>
              <a:spcBef>
                <a:spcPts val="2400"/>
              </a:spcBef>
              <a:spcAft>
                <a:spcPts val="0"/>
              </a:spcAft>
              <a:buFont typeface="Arial" pitchFamily="34" charset="0"/>
              <a:buBlip>
                <a:blip r:embed="rId2"/>
              </a:buBlip>
              <a:defRPr/>
            </a:pPr>
            <a:r>
              <a:rPr lang="it-IT" b="1" dirty="0">
                <a:solidFill>
                  <a:schemeClr val="tx1"/>
                </a:solidFill>
                <a:latin typeface="Calibri" charset="0"/>
              </a:rPr>
              <a:t>Intervento in risposta a bisogni o esigenze autentiche</a:t>
            </a:r>
          </a:p>
          <a:p>
            <a:pPr marL="393680" indent="-393680" defTabSz="584170" fontAlgn="auto">
              <a:lnSpc>
                <a:spcPct val="120000"/>
              </a:lnSpc>
              <a:spcBef>
                <a:spcPts val="2400"/>
              </a:spcBef>
              <a:spcAft>
                <a:spcPts val="0"/>
              </a:spcAft>
              <a:buFont typeface="Arial" pitchFamily="34" charset="0"/>
              <a:buBlip>
                <a:blip r:embed="rId2"/>
              </a:buBlip>
              <a:defRPr/>
            </a:pPr>
            <a:r>
              <a:rPr lang="it-IT" b="1" dirty="0">
                <a:solidFill>
                  <a:schemeClr val="tx1"/>
                </a:solidFill>
                <a:latin typeface="Calibri" charset="0"/>
              </a:rPr>
              <a:t>Progetto curricolare</a:t>
            </a:r>
          </a:p>
          <a:p>
            <a:pPr marL="393680" indent="-393680" defTabSz="584170" fontAlgn="auto">
              <a:lnSpc>
                <a:spcPct val="120000"/>
              </a:lnSpc>
              <a:spcBef>
                <a:spcPts val="2400"/>
              </a:spcBef>
              <a:spcAft>
                <a:spcPts val="0"/>
              </a:spcAft>
              <a:buFont typeface="Arial" pitchFamily="34" charset="0"/>
              <a:buBlip>
                <a:blip r:embed="rId2"/>
              </a:buBlip>
              <a:defRPr/>
            </a:pPr>
            <a:r>
              <a:rPr lang="it-IT" b="1" dirty="0">
                <a:solidFill>
                  <a:schemeClr val="tx1"/>
                </a:solidFill>
                <a:latin typeface="Calibri" charset="0"/>
              </a:rPr>
              <a:t>Cooperazione tra più soggetti</a:t>
            </a:r>
          </a:p>
          <a:p>
            <a:pPr marL="393680" indent="-393680" defTabSz="584170" fontAlgn="auto">
              <a:lnSpc>
                <a:spcPct val="120000"/>
              </a:lnSpc>
              <a:spcBef>
                <a:spcPts val="2400"/>
              </a:spcBef>
              <a:spcAft>
                <a:spcPts val="0"/>
              </a:spcAft>
              <a:buFont typeface="Arial" pitchFamily="34" charset="0"/>
              <a:buBlip>
                <a:blip r:embed="rId2"/>
              </a:buBlip>
              <a:defRPr/>
            </a:pPr>
            <a:r>
              <a:rPr lang="it-IT" b="1" dirty="0">
                <a:solidFill>
                  <a:schemeClr val="tx1"/>
                </a:solidFill>
                <a:latin typeface="Calibri" charset="0"/>
              </a:rPr>
              <a:t>Relazione di reciprocità</a:t>
            </a:r>
          </a:p>
        </p:txBody>
      </p:sp>
      <p:pic>
        <p:nvPicPr>
          <p:cNvPr id="24578" name="Segnaposto contenuto 4" descr="SERVICE LEARNING BARELLONA.JPG"/>
          <p:cNvPicPr>
            <a:picLocks noChangeAspect="1"/>
          </p:cNvPicPr>
          <p:nvPr/>
        </p:nvPicPr>
        <p:blipFill>
          <a:blip r:embed="rId3"/>
          <a:srcRect t="9724" b="9724"/>
          <a:stretch>
            <a:fillRect/>
          </a:stretch>
        </p:blipFill>
        <p:spPr bwMode="auto">
          <a:xfrm>
            <a:off x="4877829" y="454025"/>
            <a:ext cx="4083609" cy="3076575"/>
          </a:xfrm>
          <a:prstGeom prst="rect">
            <a:avLst/>
          </a:prstGeom>
          <a:noFill/>
          <a:ln w="9525">
            <a:noFill/>
            <a:miter lim="800000"/>
            <a:headEnd/>
            <a:tailEnd/>
          </a:ln>
        </p:spPr>
      </p:pic>
      <p:sp>
        <p:nvSpPr>
          <p:cNvPr id="3" name="Rettangolo 2"/>
          <p:cNvSpPr/>
          <p:nvPr/>
        </p:nvSpPr>
        <p:spPr>
          <a:xfrm>
            <a:off x="165100" y="1128236"/>
            <a:ext cx="4572000" cy="1477328"/>
          </a:xfrm>
          <a:prstGeom prst="rect">
            <a:avLst/>
          </a:prstGeom>
        </p:spPr>
        <p:txBody>
          <a:bodyPr>
            <a:spAutoFit/>
          </a:bodyPr>
          <a:lstStyle/>
          <a:p>
            <a:pPr algn="ctr"/>
            <a:r>
              <a:rPr lang="it-IT" dirty="0">
                <a:solidFill>
                  <a:srgbClr val="000000"/>
                </a:solidFill>
              </a:rPr>
              <a:t>Che cosa ci colpisce di questa esperienza?</a:t>
            </a:r>
          </a:p>
          <a:p>
            <a:pPr algn="ctr"/>
            <a:endParaRPr lang="it-IT" dirty="0">
              <a:solidFill>
                <a:srgbClr val="000000"/>
              </a:solidFill>
            </a:endParaRPr>
          </a:p>
          <a:p>
            <a:pPr algn="ctr"/>
            <a:r>
              <a:rPr lang="it-IT" dirty="0">
                <a:solidFill>
                  <a:srgbClr val="000000"/>
                </a:solidFill>
              </a:rPr>
              <a:t>Quali sono gli ingredienti che la rendono particolarmente significativa?</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7">
                                            <p:txEl>
                                              <p:pRg st="0" end="0"/>
                                            </p:txEl>
                                          </p:spTgt>
                                        </p:tgtEl>
                                        <p:attrNameLst>
                                          <p:attrName>style.visibility</p:attrName>
                                        </p:attrNameLst>
                                      </p:cBhvr>
                                      <p:to>
                                        <p:strVal val="visible"/>
                                      </p:to>
                                    </p:set>
                                    <p:anim calcmode="lin" valueType="num">
                                      <p:cBhvr additive="base">
                                        <p:cTn id="7" dur="500" fill="hold"/>
                                        <p:tgtEl>
                                          <p:spTgt spid="245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7">
                                            <p:txEl>
                                              <p:pRg st="1" end="1"/>
                                            </p:txEl>
                                          </p:spTgt>
                                        </p:tgtEl>
                                        <p:attrNameLst>
                                          <p:attrName>style.visibility</p:attrName>
                                        </p:attrNameLst>
                                      </p:cBhvr>
                                      <p:to>
                                        <p:strVal val="visible"/>
                                      </p:to>
                                    </p:set>
                                    <p:anim calcmode="lin" valueType="num">
                                      <p:cBhvr additive="base">
                                        <p:cTn id="13" dur="500" fill="hold"/>
                                        <p:tgtEl>
                                          <p:spTgt spid="2457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77">
                                            <p:txEl>
                                              <p:pRg st="2" end="2"/>
                                            </p:txEl>
                                          </p:spTgt>
                                        </p:tgtEl>
                                        <p:attrNameLst>
                                          <p:attrName>style.visibility</p:attrName>
                                        </p:attrNameLst>
                                      </p:cBhvr>
                                      <p:to>
                                        <p:strVal val="visible"/>
                                      </p:to>
                                    </p:set>
                                    <p:anim calcmode="lin" valueType="num">
                                      <p:cBhvr additive="base">
                                        <p:cTn id="19" dur="500" fill="hold"/>
                                        <p:tgtEl>
                                          <p:spTgt spid="2457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77">
                                            <p:txEl>
                                              <p:pRg st="3" end="3"/>
                                            </p:txEl>
                                          </p:spTgt>
                                        </p:tgtEl>
                                        <p:attrNameLst>
                                          <p:attrName>style.visibility</p:attrName>
                                        </p:attrNameLst>
                                      </p:cBhvr>
                                      <p:to>
                                        <p:strVal val="visible"/>
                                      </p:to>
                                    </p:set>
                                    <p:anim calcmode="lin" valueType="num">
                                      <p:cBhvr additive="base">
                                        <p:cTn id="25" dur="500" fill="hold"/>
                                        <p:tgtEl>
                                          <p:spTgt spid="2457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77">
                                            <p:txEl>
                                              <p:pRg st="4" end="4"/>
                                            </p:txEl>
                                          </p:spTgt>
                                        </p:tgtEl>
                                        <p:attrNameLst>
                                          <p:attrName>style.visibility</p:attrName>
                                        </p:attrNameLst>
                                      </p:cBhvr>
                                      <p:to>
                                        <p:strVal val="visible"/>
                                      </p:to>
                                    </p:set>
                                    <p:anim calcmode="lin" valueType="num">
                                      <p:cBhvr additive="base">
                                        <p:cTn id="31" dur="500" fill="hold"/>
                                        <p:tgtEl>
                                          <p:spTgt spid="2457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br>
              <a:rPr lang="it-IT" dirty="0"/>
            </a:br>
            <a:r>
              <a:rPr lang="it-IT" sz="3100" b="1" dirty="0"/>
              <a:t>La piramide dell’apprendimento per l’esperienza</a:t>
            </a:r>
          </a:p>
        </p:txBody>
      </p:sp>
      <p:sp>
        <p:nvSpPr>
          <p:cNvPr id="6" name="Segnaposto contenuto 5"/>
          <p:cNvSpPr>
            <a:spLocks noGrp="1"/>
          </p:cNvSpPr>
          <p:nvPr>
            <p:ph idx="1"/>
          </p:nvPr>
        </p:nvSpPr>
        <p:spPr>
          <a:xfrm>
            <a:off x="3975100" y="1845734"/>
            <a:ext cx="4902200" cy="4023360"/>
          </a:xfrm>
        </p:spPr>
        <p:txBody>
          <a:bodyPr>
            <a:normAutofit/>
          </a:bodyPr>
          <a:lstStyle/>
          <a:p>
            <a:endParaRPr lang="it-IT" dirty="0"/>
          </a:p>
          <a:p>
            <a:endParaRPr lang="it-IT" b="1" dirty="0"/>
          </a:p>
          <a:p>
            <a:r>
              <a:rPr lang="it-IT" b="1" dirty="0"/>
              <a:t>5% di quanto ascoltiamo</a:t>
            </a:r>
            <a:endParaRPr lang="it-IT" dirty="0"/>
          </a:p>
          <a:p>
            <a:r>
              <a:rPr lang="it-IT" b="1" dirty="0"/>
              <a:t>10% di quanto vediamo e leggiamo</a:t>
            </a:r>
            <a:endParaRPr lang="it-IT" dirty="0"/>
          </a:p>
          <a:p>
            <a:r>
              <a:rPr lang="it-IT" b="1" dirty="0"/>
              <a:t>20% di quanto vediamo e ascoltiamo </a:t>
            </a:r>
            <a:endParaRPr lang="it-IT" dirty="0"/>
          </a:p>
          <a:p>
            <a:r>
              <a:rPr lang="it-IT" b="1" dirty="0"/>
              <a:t>50% di quanto discutiamo e verbalizziamo</a:t>
            </a:r>
            <a:endParaRPr lang="it-IT" dirty="0"/>
          </a:p>
          <a:p>
            <a:r>
              <a:rPr lang="it-IT" b="1" dirty="0"/>
              <a:t>75% di quanto mettiamo in pratica</a:t>
            </a:r>
            <a:endParaRPr lang="it-IT" dirty="0"/>
          </a:p>
          <a:p>
            <a:r>
              <a:rPr lang="it-IT" b="1" dirty="0"/>
              <a:t>90% di quanto insegniamo agli altri</a:t>
            </a:r>
            <a:endParaRPr lang="it-IT" dirty="0"/>
          </a:p>
        </p:txBody>
      </p:sp>
      <p:sp>
        <p:nvSpPr>
          <p:cNvPr id="7" name="Rettangolo 6"/>
          <p:cNvSpPr/>
          <p:nvPr/>
        </p:nvSpPr>
        <p:spPr>
          <a:xfrm>
            <a:off x="5308600" y="5708162"/>
            <a:ext cx="4572000" cy="538609"/>
          </a:xfrm>
          <a:prstGeom prst="rect">
            <a:avLst/>
          </a:prstGeom>
        </p:spPr>
        <p:txBody>
          <a:bodyPr>
            <a:spAutoFit/>
          </a:bodyPr>
          <a:lstStyle/>
          <a:p>
            <a:endParaRPr lang="it-IT" sz="1100" i="1" dirty="0">
              <a:solidFill>
                <a:srgbClr val="000000"/>
              </a:solidFill>
              <a:latin typeface="Arial" panose="020B0604020202020204" pitchFamily="34" charset="0"/>
            </a:endParaRPr>
          </a:p>
          <a:p>
            <a:r>
              <a:rPr lang="it-IT" i="1" dirty="0">
                <a:latin typeface="Arial" panose="020B0604020202020204" pitchFamily="34" charset="0"/>
              </a:rPr>
              <a:t>(G. Philips, 1986, A. </a:t>
            </a:r>
            <a:r>
              <a:rPr lang="it-IT" i="1" dirty="0" err="1">
                <a:latin typeface="Arial" panose="020B0604020202020204" pitchFamily="34" charset="0"/>
              </a:rPr>
              <a:t>Furco</a:t>
            </a:r>
            <a:r>
              <a:rPr lang="it-IT" i="1" dirty="0">
                <a:latin typeface="Arial" panose="020B0604020202020204" pitchFamily="34" charset="0"/>
              </a:rPr>
              <a:t>, 2004)</a:t>
            </a:r>
            <a:endParaRPr lang="it-IT" i="1" dirty="0"/>
          </a:p>
        </p:txBody>
      </p:sp>
      <p:sp>
        <p:nvSpPr>
          <p:cNvPr id="8" name="Triangolo isoscele 7"/>
          <p:cNvSpPr/>
          <p:nvPr/>
        </p:nvSpPr>
        <p:spPr>
          <a:xfrm>
            <a:off x="1054100" y="2504864"/>
            <a:ext cx="2514600" cy="27051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a:off x="2159000" y="2921000"/>
            <a:ext cx="16383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1943100" y="3314700"/>
            <a:ext cx="18542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1714500" y="3784601"/>
            <a:ext cx="2082800" cy="3471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524000" y="4241800"/>
            <a:ext cx="22733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1295400" y="4699000"/>
            <a:ext cx="25019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1143000" y="5029200"/>
            <a:ext cx="27432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121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1860" y="350957"/>
            <a:ext cx="7543800" cy="1450757"/>
          </a:xfrm>
        </p:spPr>
        <p:txBody>
          <a:bodyPr>
            <a:normAutofit/>
          </a:bodyPr>
          <a:lstStyle/>
          <a:p>
            <a:pPr algn="ctr" fontAlgn="auto">
              <a:spcAft>
                <a:spcPts val="0"/>
              </a:spcAft>
              <a:defRPr/>
            </a:pPr>
            <a:r>
              <a:rPr lang="it-IT" sz="3600" b="1" dirty="0">
                <a:solidFill>
                  <a:schemeClr val="accent2">
                    <a:lumMod val="75000"/>
                  </a:schemeClr>
                </a:solidFill>
              </a:rPr>
              <a:t>Promuovere il Service Learning</a:t>
            </a:r>
          </a:p>
        </p:txBody>
      </p:sp>
      <p:sp>
        <p:nvSpPr>
          <p:cNvPr id="30723" name="Segnaposto contenuto 2"/>
          <p:cNvSpPr>
            <a:spLocks noGrp="1"/>
          </p:cNvSpPr>
          <p:nvPr>
            <p:ph idx="1"/>
          </p:nvPr>
        </p:nvSpPr>
        <p:spPr>
          <a:xfrm>
            <a:off x="911860" y="1982053"/>
            <a:ext cx="4589462" cy="4276725"/>
          </a:xfrm>
        </p:spPr>
        <p:txBody>
          <a:bodyPr rtlCol="0">
            <a:normAutofit/>
          </a:bodyPr>
          <a:lstStyle/>
          <a:p>
            <a:pPr marL="0" indent="0" fontAlgn="auto">
              <a:spcAft>
                <a:spcPts val="0"/>
              </a:spcAft>
              <a:buFont typeface="Arial" pitchFamily="34" charset="0"/>
              <a:buNone/>
              <a:defRPr/>
            </a:pPr>
            <a:endParaRPr lang="it-IT" sz="2400" dirty="0">
              <a:solidFill>
                <a:schemeClr val="tx1">
                  <a:lumMod val="50000"/>
                  <a:lumOff val="50000"/>
                </a:schemeClr>
              </a:solidFill>
            </a:endParaRPr>
          </a:p>
          <a:p>
            <a:pPr algn="ctr" fontAlgn="auto">
              <a:spcAft>
                <a:spcPts val="0"/>
              </a:spcAft>
              <a:buFont typeface="Arial" pitchFamily="34" charset="0"/>
              <a:buChar char="•"/>
              <a:defRPr/>
            </a:pPr>
            <a:r>
              <a:rPr lang="it-IT" sz="2400" dirty="0">
                <a:solidFill>
                  <a:schemeClr val="tx1"/>
                </a:solidFill>
              </a:rPr>
              <a:t>Valorizzare le esperienze, pratiche, </a:t>
            </a:r>
            <a:r>
              <a:rPr lang="it-IT" sz="2400" i="1" dirty="0" err="1">
                <a:solidFill>
                  <a:schemeClr val="tx1"/>
                </a:solidFill>
              </a:rPr>
              <a:t>know</a:t>
            </a:r>
            <a:r>
              <a:rPr lang="it-IT" sz="2400" i="1" dirty="0">
                <a:solidFill>
                  <a:schemeClr val="tx1"/>
                </a:solidFill>
              </a:rPr>
              <a:t> </a:t>
            </a:r>
            <a:r>
              <a:rPr lang="it-IT" sz="2400" i="1" dirty="0" err="1">
                <a:solidFill>
                  <a:schemeClr val="tx1"/>
                </a:solidFill>
              </a:rPr>
              <a:t>how</a:t>
            </a:r>
            <a:r>
              <a:rPr lang="it-IT" sz="2400" i="1" dirty="0">
                <a:solidFill>
                  <a:schemeClr val="tx1"/>
                </a:solidFill>
              </a:rPr>
              <a:t>, presente a scuola</a:t>
            </a:r>
          </a:p>
          <a:p>
            <a:pPr algn="ctr" fontAlgn="auto">
              <a:spcAft>
                <a:spcPts val="0"/>
              </a:spcAft>
              <a:buFont typeface="Arial" pitchFamily="34" charset="0"/>
              <a:buChar char="•"/>
              <a:defRPr/>
            </a:pPr>
            <a:endParaRPr lang="it-IT" sz="2400" i="1" dirty="0">
              <a:solidFill>
                <a:schemeClr val="tx1"/>
              </a:solidFill>
            </a:endParaRPr>
          </a:p>
          <a:p>
            <a:pPr algn="ctr" fontAlgn="auto">
              <a:spcAft>
                <a:spcPts val="0"/>
              </a:spcAft>
              <a:buFont typeface="Arial" pitchFamily="34" charset="0"/>
              <a:buChar char="•"/>
              <a:defRPr/>
            </a:pPr>
            <a:r>
              <a:rPr lang="it-IT" sz="2400" i="1" dirty="0">
                <a:solidFill>
                  <a:schemeClr val="tx1"/>
                </a:solidFill>
              </a:rPr>
              <a:t>Valorizzare le realtà e le esperienze di volontariato presenti nel territorio </a:t>
            </a:r>
          </a:p>
          <a:p>
            <a:pPr marL="0" indent="0" algn="ctr" fontAlgn="auto">
              <a:spcAft>
                <a:spcPts val="0"/>
              </a:spcAft>
              <a:buFont typeface="Arial" pitchFamily="34" charset="0"/>
              <a:buNone/>
              <a:defRPr/>
            </a:pPr>
            <a:endParaRPr lang="it-IT" sz="2400" i="1" dirty="0">
              <a:solidFill>
                <a:schemeClr val="tx1"/>
              </a:solidFill>
            </a:endParaRPr>
          </a:p>
          <a:p>
            <a:pPr algn="ctr" fontAlgn="auto">
              <a:spcAft>
                <a:spcPts val="0"/>
              </a:spcAft>
              <a:buFont typeface="Arial" pitchFamily="34" charset="0"/>
              <a:buChar char="•"/>
              <a:defRPr/>
            </a:pPr>
            <a:r>
              <a:rPr lang="it-IT" sz="2400" i="1" dirty="0">
                <a:solidFill>
                  <a:schemeClr val="tx1"/>
                </a:solidFill>
              </a:rPr>
              <a:t>Realizzare insieme un percorso formativo</a:t>
            </a:r>
          </a:p>
        </p:txBody>
      </p:sp>
      <p:pic>
        <p:nvPicPr>
          <p:cNvPr id="1026" name="Picture 2" descr="https://www.tuttoscuola.com/content/uploads/2017/11/service-learning-647x3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954" y="3980716"/>
            <a:ext cx="3452906" cy="2027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2"/>
          <p:cNvSpPr txBox="1">
            <a:spLocks noChangeArrowheads="1"/>
          </p:cNvSpPr>
          <p:nvPr/>
        </p:nvSpPr>
        <p:spPr bwMode="auto">
          <a:xfrm>
            <a:off x="634999" y="1866900"/>
            <a:ext cx="8207215" cy="5104450"/>
          </a:xfrm>
          <a:prstGeom prst="rect">
            <a:avLst/>
          </a:prstGeom>
          <a:noFill/>
          <a:ln w="9525">
            <a:noFill/>
            <a:round/>
          </a:ln>
        </p:spPr>
        <p:txBody>
          <a:bodyPr/>
          <a:lstStyle/>
          <a:p>
            <a:pPr marL="344170" indent="-342900" algn="just" defTabSz="-635" fontAlgn="auto">
              <a:spcBef>
                <a:spcPts val="600"/>
              </a:spcBef>
              <a:spcAft>
                <a:spcPts val="0"/>
              </a:spcAft>
              <a:buClr>
                <a:srgbClr val="FE8637"/>
              </a:buClr>
              <a:buSzPct val="70000"/>
              <a:buFont typeface="Wingdings" panose="05000000000000000000" pitchFamily="2" charset="2"/>
              <a:buChar char="v"/>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lang="it-IT" sz="2400" dirty="0">
                <a:solidFill>
                  <a:srgbClr val="000000"/>
                </a:solidFill>
                <a:latin typeface="Century Schoolbook" panose="02040604050505020304" pitchFamily="18" charset="0"/>
                <a:cs typeface="+mn-cs"/>
              </a:rPr>
              <a:t>Imparano a ‘leggere’ il loro territorio, individuando problemi, necessità, risorse;</a:t>
            </a:r>
          </a:p>
          <a:p>
            <a:pPr marL="344170" indent="-342900" algn="just" defTabSz="-635" fontAlgn="auto">
              <a:spcBef>
                <a:spcPts val="600"/>
              </a:spcBef>
              <a:spcAft>
                <a:spcPts val="0"/>
              </a:spcAft>
              <a:buClr>
                <a:srgbClr val="FE8637"/>
              </a:buClr>
              <a:buSzPct val="70000"/>
              <a:buFont typeface="Wingdings" panose="05000000000000000000" pitchFamily="2" charset="2"/>
              <a:buChar char="v"/>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lang="it-IT" sz="2400" dirty="0">
                <a:solidFill>
                  <a:srgbClr val="000000"/>
                </a:solidFill>
                <a:latin typeface="Century Schoolbook" panose="02040604050505020304" pitchFamily="18" charset="0"/>
                <a:cs typeface="+mn-cs"/>
              </a:rPr>
              <a:t>Discutono e scelgono autonomamente un problema rispetto al quale poter offrire un contributo;</a:t>
            </a:r>
          </a:p>
          <a:p>
            <a:pPr marL="344170" indent="-342900" algn="just" defTabSz="-635" fontAlgn="auto">
              <a:spcBef>
                <a:spcPts val="600"/>
              </a:spcBef>
              <a:spcAft>
                <a:spcPts val="0"/>
              </a:spcAft>
              <a:buClr>
                <a:srgbClr val="FE8637"/>
              </a:buClr>
              <a:buSzPct val="70000"/>
              <a:buFont typeface="Wingdings" panose="05000000000000000000" pitchFamily="2" charset="2"/>
              <a:buChar char="v"/>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lang="it-IT" sz="2400" dirty="0">
                <a:solidFill>
                  <a:srgbClr val="000000"/>
                </a:solidFill>
                <a:latin typeface="Century Schoolbook" panose="02040604050505020304" pitchFamily="18" charset="0"/>
                <a:cs typeface="+mn-cs"/>
              </a:rPr>
              <a:t>Lo approfondiscono, cercano maggiori informazioni: con il personale insegnante, i genitori, esperti, associazioni, ditte, autorità;</a:t>
            </a:r>
          </a:p>
          <a:p>
            <a:pPr marL="344170" indent="-342900" algn="just" defTabSz="-635" fontAlgn="auto">
              <a:spcBef>
                <a:spcPts val="600"/>
              </a:spcBef>
              <a:spcAft>
                <a:spcPts val="0"/>
              </a:spcAft>
              <a:buClr>
                <a:srgbClr val="FE8637"/>
              </a:buClr>
              <a:buSzPct val="70000"/>
              <a:buFont typeface="Wingdings" panose="05000000000000000000" pitchFamily="2" charset="2"/>
              <a:buChar char="v"/>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lang="it-IT" sz="2400" dirty="0">
                <a:solidFill>
                  <a:srgbClr val="000000"/>
                </a:solidFill>
                <a:latin typeface="Century Schoolbook" panose="02040604050505020304" pitchFamily="18" charset="0"/>
                <a:cs typeface="+mn-cs"/>
              </a:rPr>
              <a:t>Formulano ipotesi e individuano soluzioni da proporre; sviluppano un progetto dettagliato;</a:t>
            </a:r>
          </a:p>
          <a:p>
            <a:pPr marL="344170" indent="-342900" algn="just" defTabSz="-635" fontAlgn="auto">
              <a:spcBef>
                <a:spcPts val="600"/>
              </a:spcBef>
              <a:spcAft>
                <a:spcPts val="0"/>
              </a:spcAft>
              <a:buClr>
                <a:srgbClr val="FE8637"/>
              </a:buClr>
              <a:buSzPct val="70000"/>
              <a:buFont typeface="Wingdings" panose="05000000000000000000" pitchFamily="2" charset="2"/>
              <a:buChar char="v"/>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lang="it-IT" sz="2400" dirty="0">
                <a:solidFill>
                  <a:srgbClr val="000000"/>
                </a:solidFill>
                <a:latin typeface="Century Schoolbook" panose="02040604050505020304" pitchFamily="18" charset="0"/>
                <a:cs typeface="+mn-cs"/>
              </a:rPr>
              <a:t>Si impegnano nella realizzazione.</a:t>
            </a:r>
          </a:p>
        </p:txBody>
      </p:sp>
      <p:sp>
        <p:nvSpPr>
          <p:cNvPr id="2" name="Titolo 1"/>
          <p:cNvSpPr>
            <a:spLocks noGrp="1"/>
          </p:cNvSpPr>
          <p:nvPr>
            <p:ph type="title"/>
          </p:nvPr>
        </p:nvSpPr>
        <p:spPr/>
        <p:txBody>
          <a:bodyPr/>
          <a:lstStyle/>
          <a:p>
            <a:r>
              <a:rPr lang="it-IT" dirty="0"/>
              <a:t>Gli studenti:</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a:t>La carta d’identità del Service Learning</a:t>
            </a:r>
            <a:endParaRPr lang="it-IT" sz="3600" dirty="0"/>
          </a:p>
        </p:txBody>
      </p:sp>
      <p:sp>
        <p:nvSpPr>
          <p:cNvPr id="3" name="Segnaposto contenuto 2"/>
          <p:cNvSpPr>
            <a:spLocks noGrp="1"/>
          </p:cNvSpPr>
          <p:nvPr>
            <p:ph idx="1"/>
          </p:nvPr>
        </p:nvSpPr>
        <p:spPr>
          <a:xfrm>
            <a:off x="822960" y="1849968"/>
            <a:ext cx="7543801" cy="4512732"/>
          </a:xfrm>
        </p:spPr>
        <p:txBody>
          <a:bodyPr>
            <a:normAutofit lnSpcReduction="10000"/>
          </a:bodyPr>
          <a:lstStyle/>
          <a:p>
            <a:pPr algn="just"/>
            <a:r>
              <a:rPr lang="it-IT" dirty="0"/>
              <a:t>1</a:t>
            </a:r>
            <a:r>
              <a:rPr lang="it-IT" sz="2400" dirty="0"/>
              <a:t>. </a:t>
            </a:r>
            <a:r>
              <a:rPr lang="it-IT" sz="2400" b="1" dirty="0">
                <a:solidFill>
                  <a:srgbClr val="C00000"/>
                </a:solidFill>
              </a:rPr>
              <a:t>Curricolare</a:t>
            </a:r>
            <a:r>
              <a:rPr lang="it-IT" sz="2400" dirty="0"/>
              <a:t> (gli studenti si muovono all’interno del loro normale curricolo);</a:t>
            </a:r>
          </a:p>
          <a:p>
            <a:pPr algn="just"/>
            <a:r>
              <a:rPr lang="it-IT" sz="2400" dirty="0"/>
              <a:t>2. </a:t>
            </a:r>
            <a:r>
              <a:rPr lang="it-IT" sz="2400" b="1" dirty="0">
                <a:solidFill>
                  <a:srgbClr val="C00000"/>
                </a:solidFill>
              </a:rPr>
              <a:t>Orientata alla ricerca </a:t>
            </a:r>
            <a:r>
              <a:rPr lang="it-IT" sz="2400" dirty="0"/>
              <a:t>(le esperienze nascono dalla rilevazione di problemi, il percorso che si attiva è diretto alla loro soluzione);</a:t>
            </a:r>
          </a:p>
          <a:p>
            <a:pPr algn="just"/>
            <a:r>
              <a:rPr lang="it-IT" sz="2400" dirty="0"/>
              <a:t>3. </a:t>
            </a:r>
            <a:r>
              <a:rPr lang="it-IT" sz="2400" b="1" dirty="0">
                <a:solidFill>
                  <a:srgbClr val="C00000"/>
                </a:solidFill>
              </a:rPr>
              <a:t>Focalizzata sulle competenze </a:t>
            </a:r>
            <a:r>
              <a:rPr lang="it-IT" sz="2400" dirty="0"/>
              <a:t>(gli studenti mettono conoscenze e abilità alla prova della realtà, misurandosi con problemi autentici sviluppano le loro competenze);</a:t>
            </a:r>
          </a:p>
          <a:p>
            <a:pPr algn="just"/>
            <a:r>
              <a:rPr lang="it-IT" sz="2400" dirty="0"/>
              <a:t>4. </a:t>
            </a:r>
            <a:r>
              <a:rPr lang="it-IT" sz="2400" b="1" dirty="0">
                <a:solidFill>
                  <a:srgbClr val="C00000"/>
                </a:solidFill>
              </a:rPr>
              <a:t>Interdisciplinare</a:t>
            </a:r>
            <a:r>
              <a:rPr lang="it-IT" sz="2400" dirty="0"/>
              <a:t> (i problemi sono, generalmente, caratterizzati da complessità e, per la loro soluzione, è necessario servirsi di più discipline, che dialogano tra loro e si integrano);</a:t>
            </a:r>
          </a:p>
        </p:txBody>
      </p:sp>
    </p:spTree>
    <p:extLst>
      <p:ext uri="{BB962C8B-B14F-4D97-AF65-F5344CB8AC3E}">
        <p14:creationId xmlns:p14="http://schemas.microsoft.com/office/powerpoint/2010/main" val="293325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a:t>La carta d’identità del Service Learning</a:t>
            </a:r>
            <a:endParaRPr lang="it-IT" sz="3600" dirty="0"/>
          </a:p>
        </p:txBody>
      </p:sp>
      <p:sp>
        <p:nvSpPr>
          <p:cNvPr id="3" name="Segnaposto contenuto 2"/>
          <p:cNvSpPr>
            <a:spLocks noGrp="1"/>
          </p:cNvSpPr>
          <p:nvPr>
            <p:ph idx="1"/>
          </p:nvPr>
        </p:nvSpPr>
        <p:spPr>
          <a:xfrm>
            <a:off x="822959" y="1845734"/>
            <a:ext cx="7543801" cy="4313766"/>
          </a:xfrm>
        </p:spPr>
        <p:txBody>
          <a:bodyPr>
            <a:normAutofit lnSpcReduction="10000"/>
          </a:bodyPr>
          <a:lstStyle/>
          <a:p>
            <a:pPr algn="just"/>
            <a:r>
              <a:rPr lang="it-IT" dirty="0"/>
              <a:t>5. </a:t>
            </a:r>
            <a:r>
              <a:rPr lang="it-IT" b="1" dirty="0">
                <a:solidFill>
                  <a:srgbClr val="C00000"/>
                </a:solidFill>
              </a:rPr>
              <a:t>Orientata all’apprendimento significativo </a:t>
            </a:r>
            <a:r>
              <a:rPr lang="it-IT" dirty="0"/>
              <a:t>(l’apprendimento è significativo quando è il risultato di una rielaborazione personale delle proprie conoscenze e quando, rispondendo a motivazioni profonde, è ricco di significato per l’alunno);</a:t>
            </a:r>
          </a:p>
          <a:p>
            <a:pPr algn="just"/>
            <a:endParaRPr lang="it-IT" dirty="0"/>
          </a:p>
          <a:p>
            <a:pPr algn="just"/>
            <a:r>
              <a:rPr lang="it-IT" dirty="0"/>
              <a:t>6. </a:t>
            </a:r>
            <a:r>
              <a:rPr lang="it-IT" b="1" dirty="0">
                <a:solidFill>
                  <a:srgbClr val="C00000"/>
                </a:solidFill>
              </a:rPr>
              <a:t>Collaborativa</a:t>
            </a:r>
            <a:r>
              <a:rPr lang="it-IT" dirty="0"/>
              <a:t> ( la progettazione e realizzazione di progetti di Service Learning impegna il gruppo classe, che diventa una comunità che apprende);</a:t>
            </a:r>
          </a:p>
          <a:p>
            <a:pPr algn="just"/>
            <a:endParaRPr lang="it-IT" dirty="0"/>
          </a:p>
          <a:p>
            <a:pPr algn="just"/>
            <a:r>
              <a:rPr lang="it-IT" dirty="0"/>
              <a:t>7. </a:t>
            </a:r>
            <a:r>
              <a:rPr lang="it-IT" b="1" dirty="0">
                <a:solidFill>
                  <a:srgbClr val="C00000"/>
                </a:solidFill>
              </a:rPr>
              <a:t>Partecipata</a:t>
            </a:r>
            <a:r>
              <a:rPr lang="it-IT" dirty="0"/>
              <a:t> (non si tratta di una pratica assistenziale, ma di una collaborazione con gli stessi destinatari del progetto, che sono coinvolti su un piano di parità. Non ricevono semplicemente un aiuto, ma sono essi stessi una risorsa per la crescita degli studenti);</a:t>
            </a:r>
          </a:p>
        </p:txBody>
      </p:sp>
    </p:spTree>
    <p:extLst>
      <p:ext uri="{BB962C8B-B14F-4D97-AF65-F5344CB8AC3E}">
        <p14:creationId xmlns:p14="http://schemas.microsoft.com/office/powerpoint/2010/main" val="151073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a:t>La carta d’identità del Service Learning</a:t>
            </a:r>
            <a:endParaRPr lang="it-IT" sz="3600" dirty="0"/>
          </a:p>
        </p:txBody>
      </p:sp>
      <p:sp>
        <p:nvSpPr>
          <p:cNvPr id="3" name="Segnaposto contenuto 2"/>
          <p:cNvSpPr>
            <a:spLocks noGrp="1"/>
          </p:cNvSpPr>
          <p:nvPr>
            <p:ph idx="1"/>
          </p:nvPr>
        </p:nvSpPr>
        <p:spPr/>
        <p:txBody>
          <a:bodyPr>
            <a:normAutofit/>
          </a:bodyPr>
          <a:lstStyle/>
          <a:p>
            <a:pPr algn="just"/>
            <a:r>
              <a:rPr lang="it-IT" sz="2400" dirty="0"/>
              <a:t>8. </a:t>
            </a:r>
            <a:r>
              <a:rPr lang="it-IT" sz="2400" b="1" dirty="0">
                <a:solidFill>
                  <a:srgbClr val="C00000"/>
                </a:solidFill>
              </a:rPr>
              <a:t>Responsabilizzante</a:t>
            </a:r>
            <a:r>
              <a:rPr lang="it-IT" sz="2400" dirty="0"/>
              <a:t> (la scuola non sta a lato della vita, ma si sente chiamata il causa con una responsabilità sociale. Il Service Learning consente di vivere esperienze significative di cittadinanza attiva);</a:t>
            </a:r>
          </a:p>
          <a:p>
            <a:pPr algn="just"/>
            <a:endParaRPr lang="it-IT" sz="2400" dirty="0"/>
          </a:p>
          <a:p>
            <a:pPr algn="just"/>
            <a:r>
              <a:rPr lang="it-IT" sz="2400" dirty="0"/>
              <a:t>9. </a:t>
            </a:r>
            <a:r>
              <a:rPr lang="it-IT" sz="2400" b="1" dirty="0">
                <a:solidFill>
                  <a:srgbClr val="C00000"/>
                </a:solidFill>
              </a:rPr>
              <a:t>Trasformativa</a:t>
            </a:r>
            <a:r>
              <a:rPr lang="it-IT" sz="2400" dirty="0"/>
              <a:t> (la responsabilità sociale si traduce nell’impegno al miglioramento. Il miglioramento è, prima di tutto, personale, riguarda chi sta agendo in favore della comunità; è, però, anche sociale, qualcosa che migliora la realtà di vita.</a:t>
            </a:r>
          </a:p>
        </p:txBody>
      </p:sp>
    </p:spTree>
    <p:extLst>
      <p:ext uri="{BB962C8B-B14F-4D97-AF65-F5344CB8AC3E}">
        <p14:creationId xmlns:p14="http://schemas.microsoft.com/office/powerpoint/2010/main" val="215683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22960" y="731104"/>
            <a:ext cx="7543800" cy="1450757"/>
          </a:xfrm>
        </p:spPr>
        <p:txBody>
          <a:bodyPr wrap="square" numCol="1" anchorCtr="0" compatLnSpc="1">
            <a:prstTxWarp prst="textNoShape">
              <a:avLst/>
            </a:prstTxWarp>
            <a:normAutofit fontScale="90000"/>
          </a:bodyPr>
          <a:lstStyle/>
          <a:p>
            <a:br>
              <a:rPr lang="it-IT" sz="3100" b="1" dirty="0">
                <a:solidFill>
                  <a:srgbClr val="660066"/>
                </a:solidFill>
                <a:cs typeface="Calibri"/>
              </a:rPr>
            </a:br>
            <a:br>
              <a:rPr lang="it-IT" sz="3100" b="1" dirty="0">
                <a:solidFill>
                  <a:srgbClr val="660066"/>
                </a:solidFill>
                <a:cs typeface="Calibri"/>
              </a:rPr>
            </a:br>
            <a:br>
              <a:rPr lang="it-IT" sz="3100" b="1" dirty="0">
                <a:solidFill>
                  <a:srgbClr val="660066"/>
                </a:solidFill>
                <a:cs typeface="Calibri"/>
              </a:rPr>
            </a:br>
            <a:br>
              <a:rPr lang="it-IT" sz="3100" b="1" dirty="0">
                <a:solidFill>
                  <a:srgbClr val="660066"/>
                </a:solidFill>
                <a:cs typeface="Calibri"/>
              </a:rPr>
            </a:br>
            <a:r>
              <a:rPr lang="it-IT" sz="3100" b="1" dirty="0">
                <a:solidFill>
                  <a:srgbClr val="660066"/>
                </a:solidFill>
                <a:cs typeface="Calibri"/>
              </a:rPr>
              <a:t>Un progetto di service </a:t>
            </a:r>
            <a:r>
              <a:rPr lang="it-IT" sz="3100" b="1" dirty="0" err="1">
                <a:solidFill>
                  <a:srgbClr val="660066"/>
                </a:solidFill>
                <a:cs typeface="Calibri"/>
              </a:rPr>
              <a:t>learning</a:t>
            </a:r>
            <a:r>
              <a:rPr lang="it-IT" sz="3100" b="1" dirty="0">
                <a:solidFill>
                  <a:srgbClr val="660066"/>
                </a:solidFill>
                <a:cs typeface="Calibri"/>
              </a:rPr>
              <a:t> ben strutturato deve prevedere le seguenti fasi:</a:t>
            </a:r>
            <a:br>
              <a:rPr lang="it-IT" sz="4000" b="1" dirty="0">
                <a:solidFill>
                  <a:srgbClr val="660066"/>
                </a:solidFill>
                <a:cs typeface="Calibri"/>
              </a:rPr>
            </a:br>
            <a:endParaRPr lang="it-IT" sz="4000" dirty="0">
              <a:effectLst>
                <a:outerShdw blurRad="38100" dist="38100" dir="2700000" algn="tl">
                  <a:srgbClr val="C0C0C0"/>
                </a:outerShdw>
              </a:effectLst>
              <a:latin typeface="Garamond" pitchFamily="18" charset="0"/>
            </a:endParaRPr>
          </a:p>
        </p:txBody>
      </p:sp>
      <p:sp>
        <p:nvSpPr>
          <p:cNvPr id="2" name="Segnaposto contenuto 1"/>
          <p:cNvSpPr>
            <a:spLocks noGrp="1"/>
          </p:cNvSpPr>
          <p:nvPr>
            <p:ph idx="1"/>
          </p:nvPr>
        </p:nvSpPr>
        <p:spPr/>
        <p:txBody>
          <a:bodyPr/>
          <a:lstStyle/>
          <a:p>
            <a:pPr algn="just"/>
            <a:endParaRPr lang="it-IT" sz="1100" b="1" dirty="0">
              <a:solidFill>
                <a:schemeClr val="tx1"/>
              </a:solidFill>
              <a:cs typeface="Calibri"/>
            </a:endParaRPr>
          </a:p>
          <a:p>
            <a:pPr marL="457200" indent="-457200" algn="just">
              <a:buFont typeface="Wingdings" panose="05000000000000000000" pitchFamily="2" charset="2"/>
              <a:buChar char="v"/>
            </a:pPr>
            <a:r>
              <a:rPr lang="it-IT" sz="2400" b="1" u="sng" dirty="0">
                <a:solidFill>
                  <a:srgbClr val="002060"/>
                </a:solidFill>
                <a:cs typeface="Calibri"/>
              </a:rPr>
              <a:t>individuazione del problema da trattare</a:t>
            </a:r>
            <a:r>
              <a:rPr lang="it-IT" sz="2400" b="1" dirty="0">
                <a:solidFill>
                  <a:srgbClr val="002060"/>
                </a:solidFill>
                <a:cs typeface="Calibri"/>
              </a:rPr>
              <a:t>: </a:t>
            </a:r>
            <a:r>
              <a:rPr lang="it-IT" sz="2400" dirty="0">
                <a:solidFill>
                  <a:schemeClr val="tx1"/>
                </a:solidFill>
                <a:cs typeface="Calibri"/>
              </a:rPr>
              <a:t>il problema deve essere reale della </a:t>
            </a:r>
            <a:r>
              <a:rPr lang="it-IT" sz="2400" dirty="0" err="1">
                <a:solidFill>
                  <a:schemeClr val="tx1"/>
                </a:solidFill>
                <a:cs typeface="Calibri"/>
              </a:rPr>
              <a:t>comunita</a:t>
            </a:r>
            <a:r>
              <a:rPr lang="it-IT" sz="2400" dirty="0">
                <a:solidFill>
                  <a:schemeClr val="tx1"/>
                </a:solidFill>
                <a:cs typeface="Calibri"/>
              </a:rPr>
              <a:t>̀, </a:t>
            </a:r>
            <a:r>
              <a:rPr lang="it-IT" sz="2400" dirty="0" err="1">
                <a:solidFill>
                  <a:schemeClr val="tx1"/>
                </a:solidFill>
                <a:cs typeface="Calibri"/>
              </a:rPr>
              <a:t>puo</a:t>
            </a:r>
            <a:r>
              <a:rPr lang="it-IT" sz="2400" dirty="0">
                <a:solidFill>
                  <a:schemeClr val="tx1"/>
                </a:solidFill>
                <a:cs typeface="Calibri"/>
              </a:rPr>
              <a:t>̀ essere sentito o meno e deve presentare situazioni di apprendimento per gli allievi;</a:t>
            </a:r>
          </a:p>
          <a:p>
            <a:pPr algn="just"/>
            <a:endParaRPr lang="it-IT" sz="1100" b="1" dirty="0">
              <a:solidFill>
                <a:schemeClr val="tx1"/>
              </a:solidFill>
              <a:cs typeface="Calibri"/>
            </a:endParaRPr>
          </a:p>
          <a:p>
            <a:pPr marL="457200" indent="-457200" algn="just">
              <a:buFont typeface="Wingdings" panose="05000000000000000000" pitchFamily="2" charset="2"/>
              <a:buChar char="v"/>
            </a:pPr>
            <a:r>
              <a:rPr lang="it-IT" sz="2400" b="1" u="sng" dirty="0">
                <a:solidFill>
                  <a:srgbClr val="00B050"/>
                </a:solidFill>
                <a:cs typeface="Calibri"/>
              </a:rPr>
              <a:t>individuazione delle possibili risorse della scuola per affrontare il problema</a:t>
            </a:r>
            <a:r>
              <a:rPr lang="it-IT" sz="2400" b="1" dirty="0">
                <a:solidFill>
                  <a:schemeClr val="tx1"/>
                </a:solidFill>
                <a:cs typeface="Calibri"/>
              </a:rPr>
              <a:t>: </a:t>
            </a:r>
            <a:r>
              <a:rPr lang="it-IT" sz="2400" dirty="0">
                <a:solidFill>
                  <a:schemeClr val="tx1"/>
                </a:solidFill>
                <a:cs typeface="Calibri"/>
              </a:rPr>
              <a:t>la </a:t>
            </a:r>
            <a:r>
              <a:rPr lang="it-IT" sz="2400" dirty="0" err="1">
                <a:solidFill>
                  <a:schemeClr val="tx1"/>
                </a:solidFill>
                <a:cs typeface="Calibri"/>
              </a:rPr>
              <a:t>comunita</a:t>
            </a:r>
            <a:r>
              <a:rPr lang="it-IT" sz="2400" dirty="0">
                <a:solidFill>
                  <a:schemeClr val="tx1"/>
                </a:solidFill>
                <a:cs typeface="Calibri"/>
              </a:rPr>
              <a:t>̀ scolastica deve cercare di comprendere quali mezzi ha a disposizione per la risoluzione dei problemi (economiche, risorse umane, etc.);</a:t>
            </a:r>
          </a:p>
          <a:p>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937260" y="693004"/>
            <a:ext cx="7543800" cy="1450757"/>
          </a:xfrm>
        </p:spPr>
        <p:txBody>
          <a:bodyPr wrap="square" numCol="1" anchorCtr="0" compatLnSpc="1">
            <a:prstTxWarp prst="textNoShape">
              <a:avLst/>
            </a:prstTxWarp>
            <a:normAutofit fontScale="90000"/>
          </a:bodyPr>
          <a:lstStyle/>
          <a:p>
            <a:br>
              <a:rPr lang="it-IT" sz="3100" b="1" dirty="0">
                <a:solidFill>
                  <a:srgbClr val="660066"/>
                </a:solidFill>
                <a:cs typeface="Calibri"/>
              </a:rPr>
            </a:br>
            <a:r>
              <a:rPr lang="it-IT" sz="3100" b="1" dirty="0">
                <a:solidFill>
                  <a:srgbClr val="660066"/>
                </a:solidFill>
                <a:cs typeface="Calibri"/>
              </a:rPr>
              <a:t>Un progetto di service </a:t>
            </a:r>
            <a:r>
              <a:rPr lang="it-IT" sz="3100" b="1" dirty="0" err="1">
                <a:solidFill>
                  <a:srgbClr val="660066"/>
                </a:solidFill>
                <a:cs typeface="Calibri"/>
              </a:rPr>
              <a:t>learning</a:t>
            </a:r>
            <a:r>
              <a:rPr lang="it-IT" sz="3100" b="1" dirty="0">
                <a:solidFill>
                  <a:srgbClr val="660066"/>
                </a:solidFill>
                <a:cs typeface="Calibri"/>
              </a:rPr>
              <a:t> ben strutturato deve prevedere le seguenti fasi:</a:t>
            </a:r>
            <a:br>
              <a:rPr lang="it-IT" sz="4000" b="1" dirty="0">
                <a:solidFill>
                  <a:srgbClr val="660066"/>
                </a:solidFill>
                <a:cs typeface="Calibri"/>
              </a:rPr>
            </a:br>
            <a:endParaRPr lang="it-IT" sz="4000" dirty="0">
              <a:effectLst>
                <a:outerShdw blurRad="38100" dist="38100" dir="2700000" algn="tl">
                  <a:srgbClr val="C0C0C0"/>
                </a:outerShdw>
              </a:effectLst>
              <a:latin typeface="Garamond" pitchFamily="18" charset="0"/>
            </a:endParaRPr>
          </a:p>
        </p:txBody>
      </p:sp>
      <p:sp>
        <p:nvSpPr>
          <p:cNvPr id="2" name="Segnaposto contenuto 1"/>
          <p:cNvSpPr>
            <a:spLocks noGrp="1"/>
          </p:cNvSpPr>
          <p:nvPr>
            <p:ph idx="1"/>
          </p:nvPr>
        </p:nvSpPr>
        <p:spPr/>
        <p:txBody>
          <a:bodyPr>
            <a:normAutofit fontScale="85000" lnSpcReduction="20000"/>
          </a:bodyPr>
          <a:lstStyle/>
          <a:p>
            <a:pPr marL="457200" indent="-457200" algn="just">
              <a:buFont typeface="Wingdings" panose="05000000000000000000" pitchFamily="2" charset="2"/>
              <a:buChar char="v"/>
            </a:pPr>
            <a:r>
              <a:rPr lang="it-IT" sz="2800" b="1" u="sng" dirty="0">
                <a:solidFill>
                  <a:srgbClr val="3366FF"/>
                </a:solidFill>
                <a:cs typeface="Calibri"/>
              </a:rPr>
              <a:t>studio del problema</a:t>
            </a:r>
            <a:r>
              <a:rPr lang="it-IT" sz="2800" b="1" dirty="0">
                <a:solidFill>
                  <a:srgbClr val="660066"/>
                </a:solidFill>
                <a:cs typeface="Calibri"/>
              </a:rPr>
              <a:t>: </a:t>
            </a:r>
            <a:r>
              <a:rPr lang="it-IT" sz="2800" dirty="0">
                <a:solidFill>
                  <a:schemeClr val="tx1"/>
                </a:solidFill>
                <a:cs typeface="Calibri"/>
              </a:rPr>
              <a:t>oltre a comprendere meglio la natura del problema che si vuole affrontare, è necessario acquisire delle competenze relative a </a:t>
            </a:r>
            <a:r>
              <a:rPr lang="it-IT" sz="2800" dirty="0" err="1">
                <a:solidFill>
                  <a:schemeClr val="tx1"/>
                </a:solidFill>
                <a:cs typeface="Calibri"/>
              </a:rPr>
              <a:t>cio</a:t>
            </a:r>
            <a:r>
              <a:rPr lang="it-IT" sz="2800" dirty="0">
                <a:solidFill>
                  <a:schemeClr val="tx1"/>
                </a:solidFill>
                <a:cs typeface="Calibri"/>
              </a:rPr>
              <a:t>̀ che si intende fare per risolvere il problema;</a:t>
            </a:r>
          </a:p>
          <a:p>
            <a:pPr algn="just"/>
            <a:endParaRPr lang="it-IT" sz="1400" b="1" dirty="0">
              <a:solidFill>
                <a:srgbClr val="660066"/>
              </a:solidFill>
              <a:cs typeface="Calibri"/>
            </a:endParaRPr>
          </a:p>
          <a:p>
            <a:pPr marL="457200" indent="-457200" algn="just">
              <a:buFont typeface="Wingdings" panose="05000000000000000000" pitchFamily="2" charset="2"/>
              <a:buChar char="v"/>
            </a:pPr>
            <a:r>
              <a:rPr lang="it-IT" sz="2800" b="1" u="sng" dirty="0">
                <a:solidFill>
                  <a:srgbClr val="FF6600"/>
                </a:solidFill>
                <a:cs typeface="Calibri"/>
              </a:rPr>
              <a:t>esecuzione</a:t>
            </a:r>
            <a:r>
              <a:rPr lang="it-IT" sz="2800" b="1" dirty="0">
                <a:solidFill>
                  <a:srgbClr val="660066"/>
                </a:solidFill>
                <a:cs typeface="Calibri"/>
              </a:rPr>
              <a:t>: </a:t>
            </a:r>
            <a:r>
              <a:rPr lang="it-IT" sz="2800" dirty="0">
                <a:solidFill>
                  <a:schemeClr val="tx1"/>
                </a:solidFill>
                <a:cs typeface="Calibri"/>
              </a:rPr>
              <a:t>consiste nella fase </a:t>
            </a:r>
            <a:r>
              <a:rPr lang="it-IT" sz="2800" dirty="0" err="1">
                <a:solidFill>
                  <a:schemeClr val="tx1"/>
                </a:solidFill>
                <a:cs typeface="Calibri"/>
              </a:rPr>
              <a:t>piu</a:t>
            </a:r>
            <a:r>
              <a:rPr lang="it-IT" sz="2800" dirty="0">
                <a:solidFill>
                  <a:schemeClr val="tx1"/>
                </a:solidFill>
                <a:cs typeface="Calibri"/>
              </a:rPr>
              <a:t>̀ complessa del progetto e nella quale si possono presentare degli imprevisti non considerati nelle precedenti fasi e che vanno comunque fronteggiati;</a:t>
            </a:r>
          </a:p>
          <a:p>
            <a:pPr algn="just"/>
            <a:endParaRPr lang="it-IT" sz="1400" b="1" dirty="0">
              <a:solidFill>
                <a:srgbClr val="660066"/>
              </a:solidFill>
              <a:cs typeface="Calibri"/>
            </a:endParaRPr>
          </a:p>
          <a:p>
            <a:pPr marL="457200" indent="-457200" algn="just">
              <a:buFont typeface="Wingdings" panose="05000000000000000000" pitchFamily="2" charset="2"/>
              <a:buChar char="v"/>
            </a:pPr>
            <a:r>
              <a:rPr lang="it-IT" sz="2800" b="1" u="sng" dirty="0">
                <a:solidFill>
                  <a:srgbClr val="E6E600"/>
                </a:solidFill>
                <a:cs typeface="Calibri"/>
              </a:rPr>
              <a:t>valutazione</a:t>
            </a:r>
            <a:r>
              <a:rPr lang="it-IT" sz="2800" b="1" dirty="0">
                <a:solidFill>
                  <a:srgbClr val="660066"/>
                </a:solidFill>
                <a:cs typeface="Calibri"/>
              </a:rPr>
              <a:t>: </a:t>
            </a:r>
            <a:r>
              <a:rPr lang="it-IT" sz="2800" dirty="0">
                <a:solidFill>
                  <a:schemeClr val="tx1"/>
                </a:solidFill>
                <a:cs typeface="Calibri"/>
              </a:rPr>
              <a:t>prevede la fase rivolta agli studenti e quella rivolta alla riuscita del progetto.</a:t>
            </a:r>
          </a:p>
          <a:p>
            <a:endParaRPr lang="it-IT" dirty="0"/>
          </a:p>
        </p:txBody>
      </p:sp>
    </p:spTree>
    <p:extLst>
      <p:ext uri="{BB962C8B-B14F-4D97-AF65-F5344CB8AC3E}">
        <p14:creationId xmlns:p14="http://schemas.microsoft.com/office/powerpoint/2010/main" val="212613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84740" y="311150"/>
            <a:ext cx="7543800" cy="300519"/>
          </a:xfrm>
        </p:spPr>
        <p:txBody>
          <a:bodyPr>
            <a:normAutofit fontScale="90000"/>
          </a:bodyPr>
          <a:lstStyle/>
          <a:p>
            <a:pPr algn="ctr"/>
            <a:r>
              <a:rPr lang="it-IT" sz="2400" b="1" dirty="0"/>
              <a:t>Il Cammino dell’acqua: la qualità dell’acqua di Gussago</a:t>
            </a:r>
          </a:p>
        </p:txBody>
      </p:sp>
      <p:graphicFrame>
        <p:nvGraphicFramePr>
          <p:cNvPr id="7" name="Segnaposto contenuto 6"/>
          <p:cNvGraphicFramePr>
            <a:graphicFrameLocks noGrp="1"/>
          </p:cNvGraphicFramePr>
          <p:nvPr>
            <p:ph sz="half" idx="1"/>
            <p:extLst>
              <p:ext uri="{D42A27DB-BD31-4B8C-83A1-F6EECF244321}">
                <p14:modId xmlns:p14="http://schemas.microsoft.com/office/powerpoint/2010/main" val="3005723652"/>
              </p:ext>
            </p:extLst>
          </p:nvPr>
        </p:nvGraphicFramePr>
        <p:xfrm>
          <a:off x="304799" y="624368"/>
          <a:ext cx="8648700" cy="5796629"/>
        </p:xfrm>
        <a:graphic>
          <a:graphicData uri="http://schemas.openxmlformats.org/drawingml/2006/table">
            <a:tbl>
              <a:tblPr firstRow="1" bandRow="1">
                <a:tableStyleId>{5C22544A-7EE6-4342-B048-85BDC9FD1C3A}</a:tableStyleId>
              </a:tblPr>
              <a:tblGrid>
                <a:gridCol w="2162175">
                  <a:extLst>
                    <a:ext uri="{9D8B030D-6E8A-4147-A177-3AD203B41FA5}">
                      <a16:colId xmlns:a16="http://schemas.microsoft.com/office/drawing/2014/main" val="20000"/>
                    </a:ext>
                  </a:extLst>
                </a:gridCol>
                <a:gridCol w="2162175">
                  <a:extLst>
                    <a:ext uri="{9D8B030D-6E8A-4147-A177-3AD203B41FA5}">
                      <a16:colId xmlns:a16="http://schemas.microsoft.com/office/drawing/2014/main" val="20001"/>
                    </a:ext>
                  </a:extLst>
                </a:gridCol>
                <a:gridCol w="2162175">
                  <a:extLst>
                    <a:ext uri="{9D8B030D-6E8A-4147-A177-3AD203B41FA5}">
                      <a16:colId xmlns:a16="http://schemas.microsoft.com/office/drawing/2014/main" val="20002"/>
                    </a:ext>
                  </a:extLst>
                </a:gridCol>
                <a:gridCol w="2162175">
                  <a:extLst>
                    <a:ext uri="{9D8B030D-6E8A-4147-A177-3AD203B41FA5}">
                      <a16:colId xmlns:a16="http://schemas.microsoft.com/office/drawing/2014/main" val="20003"/>
                    </a:ext>
                  </a:extLst>
                </a:gridCol>
              </a:tblGrid>
              <a:tr h="851249">
                <a:tc>
                  <a:txBody>
                    <a:bodyPr/>
                    <a:lstStyle/>
                    <a:p>
                      <a:r>
                        <a:rPr lang="it-IT" sz="2100" dirty="0"/>
                        <a:t>Identificazione del problema</a:t>
                      </a:r>
                    </a:p>
                  </a:txBody>
                  <a:tcPr marL="68580" marR="68580" marT="34290" marB="34290"/>
                </a:tc>
                <a:tc>
                  <a:txBody>
                    <a:bodyPr/>
                    <a:lstStyle/>
                    <a:p>
                      <a:r>
                        <a:rPr lang="it-IT" sz="2100" dirty="0"/>
                        <a:t>Pianificazione</a:t>
                      </a:r>
                    </a:p>
                  </a:txBody>
                  <a:tcPr marL="68580" marR="68580" marT="34290" marB="34290"/>
                </a:tc>
                <a:tc>
                  <a:txBody>
                    <a:bodyPr/>
                    <a:lstStyle/>
                    <a:p>
                      <a:r>
                        <a:rPr lang="it-IT" sz="2100" dirty="0"/>
                        <a:t>Esecuzione</a:t>
                      </a:r>
                      <a:r>
                        <a:rPr lang="it-IT" sz="2100" baseline="0" dirty="0"/>
                        <a:t> </a:t>
                      </a:r>
                      <a:endParaRPr lang="it-IT" sz="2100" dirty="0"/>
                    </a:p>
                  </a:txBody>
                  <a:tcPr marL="68580" marR="68580" marT="34290" marB="34290"/>
                </a:tc>
                <a:tc>
                  <a:txBody>
                    <a:bodyPr/>
                    <a:lstStyle/>
                    <a:p>
                      <a:r>
                        <a:rPr lang="it-IT" sz="2100" dirty="0"/>
                        <a:t>Conclusione/</a:t>
                      </a:r>
                    </a:p>
                    <a:p>
                      <a:r>
                        <a:rPr lang="it-IT" sz="1800" dirty="0"/>
                        <a:t>Sistematizzazione</a:t>
                      </a:r>
                    </a:p>
                  </a:txBody>
                  <a:tcPr marL="68580" marR="68580" marT="34290" marB="34290"/>
                </a:tc>
                <a:extLst>
                  <a:ext uri="{0D108BD9-81ED-4DB2-BD59-A6C34878D82A}">
                    <a16:rowId xmlns:a16="http://schemas.microsoft.com/office/drawing/2014/main" val="10000"/>
                  </a:ext>
                </a:extLst>
              </a:tr>
              <a:tr h="4796138">
                <a:tc>
                  <a:txBody>
                    <a:bodyPr/>
                    <a:lstStyle/>
                    <a:p>
                      <a:r>
                        <a:rPr lang="it-IT" sz="1600" dirty="0"/>
                        <a:t>L’opinione pubblica e i genitori degli alunni mettono in discussione la qualità dell’acqua potabile di Gussago.</a:t>
                      </a:r>
                    </a:p>
                    <a:p>
                      <a:r>
                        <a:rPr lang="it-IT" sz="1600" dirty="0"/>
                        <a:t>Gli alunni cominciano ad arrivare a scuola con bottigliette d’acqua minerale per evitare di ricorrere all’acqua del rubinetto.</a:t>
                      </a:r>
                    </a:p>
                    <a:p>
                      <a:r>
                        <a:rPr lang="it-IT" sz="1600" dirty="0">
                          <a:solidFill>
                            <a:srgbClr val="FF0000"/>
                          </a:solidFill>
                        </a:rPr>
                        <a:t>POSSIAMO CONTRIBUIRE A CONTROLLARE</a:t>
                      </a:r>
                      <a:r>
                        <a:rPr lang="it-IT" sz="1600" baseline="0" dirty="0">
                          <a:solidFill>
                            <a:srgbClr val="FF0000"/>
                          </a:solidFill>
                        </a:rPr>
                        <a:t> LA QUALITÀ DELL’ACQUA E A RICONCILIARE LA CITTADINANZA CON LE PROPRIE RISORSE?</a:t>
                      </a:r>
                      <a:endParaRPr lang="it-IT" sz="1600" dirty="0">
                        <a:solidFill>
                          <a:srgbClr val="FF0000"/>
                        </a:solidFill>
                      </a:endParaRPr>
                    </a:p>
                    <a:p>
                      <a:endParaRPr lang="it-IT" sz="1600" dirty="0">
                        <a:solidFill>
                          <a:srgbClr val="FF0000"/>
                        </a:solidFill>
                      </a:endParaRPr>
                    </a:p>
                    <a:p>
                      <a:endParaRPr lang="it-IT" sz="1600" dirty="0"/>
                    </a:p>
                  </a:txBody>
                  <a:tcPr marL="68580" marR="68580" marT="34290" marB="34290"/>
                </a:tc>
                <a:tc>
                  <a:txBody>
                    <a:bodyPr/>
                    <a:lstStyle/>
                    <a:p>
                      <a:r>
                        <a:rPr lang="it-IT" sz="1600" dirty="0"/>
                        <a:t>ATTORI DEL TAVOLO DI LAVORO</a:t>
                      </a:r>
                    </a:p>
                    <a:p>
                      <a:r>
                        <a:rPr lang="it-IT" sz="1600" dirty="0"/>
                        <a:t>-</a:t>
                      </a:r>
                      <a:r>
                        <a:rPr lang="it-IT" sz="1200" dirty="0"/>
                        <a:t>Studenti delle classi prime della scuola secondaria di i grado coordinati e rappresentati dai Componenti del Consiglio Comunale dei Ragazzi.</a:t>
                      </a:r>
                    </a:p>
                    <a:p>
                      <a:r>
                        <a:rPr lang="it-IT" sz="1200" dirty="0"/>
                        <a:t>-Referenti insegnanti scuola secondaria</a:t>
                      </a:r>
                    </a:p>
                    <a:p>
                      <a:r>
                        <a:rPr lang="it-IT" sz="1200" dirty="0"/>
                        <a:t>-Assessore Territorio, Ambiente e Agricoltura Comune</a:t>
                      </a:r>
                    </a:p>
                    <a:p>
                      <a:r>
                        <a:rPr lang="it-IT" sz="1200" dirty="0"/>
                        <a:t>-Consulta Cultura</a:t>
                      </a:r>
                    </a:p>
                    <a:p>
                      <a:r>
                        <a:rPr lang="it-IT" sz="1200" dirty="0"/>
                        <a:t>-Tecnici:</a:t>
                      </a:r>
                      <a:r>
                        <a:rPr lang="it-IT" sz="1200" baseline="0" dirty="0"/>
                        <a:t> ARPA, ASL, A2A</a:t>
                      </a:r>
                    </a:p>
                    <a:p>
                      <a:r>
                        <a:rPr lang="it-IT" sz="1200" baseline="0" dirty="0"/>
                        <a:t>Progettazione percorsi.</a:t>
                      </a:r>
                      <a:endParaRPr lang="it-IT" sz="1600" dirty="0"/>
                    </a:p>
                  </a:txBody>
                  <a:tcPr marL="68580" marR="68580" marT="34290" marB="34290"/>
                </a:tc>
                <a:tc>
                  <a:txBody>
                    <a:bodyPr/>
                    <a:lstStyle/>
                    <a:p>
                      <a:r>
                        <a:rPr lang="it-IT" sz="1400" dirty="0"/>
                        <a:t>-Studio del </a:t>
                      </a:r>
                      <a:r>
                        <a:rPr lang="it-IT" sz="1400" baseline="0" dirty="0"/>
                        <a:t>tema attraverso varie discipline.</a:t>
                      </a:r>
                    </a:p>
                    <a:p>
                      <a:r>
                        <a:rPr lang="it-IT" sz="1400" baseline="0" dirty="0"/>
                        <a:t>-storia dell’acqua a Gussago con esperta storica</a:t>
                      </a:r>
                    </a:p>
                    <a:p>
                      <a:r>
                        <a:rPr lang="it-IT" sz="1400" baseline="0" dirty="0"/>
                        <a:t>-visita sorgenti e pozzi idrici con tecnici A2A e biologi ASL</a:t>
                      </a:r>
                    </a:p>
                    <a:p>
                      <a:r>
                        <a:rPr lang="it-IT" sz="1400" baseline="0" dirty="0"/>
                        <a:t>-prelevazione campioni d’acqua in 8 punti e presso le scuole- test estemporanei </a:t>
                      </a:r>
                    </a:p>
                    <a:p>
                      <a:r>
                        <a:rPr lang="it-IT" sz="1400" baseline="0" dirty="0"/>
                        <a:t>-analisi risultati</a:t>
                      </a:r>
                    </a:p>
                    <a:p>
                      <a:r>
                        <a:rPr lang="it-IT" sz="1400" baseline="0" dirty="0"/>
                        <a:t>-preparazione brochure con un’</a:t>
                      </a:r>
                      <a:r>
                        <a:rPr lang="it-IT" sz="1400" baseline="0" dirty="0" err="1"/>
                        <a:t>infografica</a:t>
                      </a:r>
                      <a:r>
                        <a:rPr lang="it-IT" sz="1400" baseline="0" dirty="0"/>
                        <a:t> esplicativa da distribuire a tutta la cittadinanza</a:t>
                      </a:r>
                    </a:p>
                    <a:p>
                      <a:r>
                        <a:rPr lang="it-IT" sz="1400" baseline="0" dirty="0"/>
                        <a:t>-Conferenza coordinata da un giornalista del Corriere della Sera: partecipano gli studenti.</a:t>
                      </a:r>
                      <a:endParaRPr lang="it-IT" sz="1400" dirty="0"/>
                    </a:p>
                  </a:txBody>
                  <a:tcPr marL="68580" marR="68580" marT="34290" marB="34290"/>
                </a:tc>
                <a:tc>
                  <a:txBody>
                    <a:bodyPr/>
                    <a:lstStyle/>
                    <a:p>
                      <a:r>
                        <a:rPr lang="it-IT" sz="1600" dirty="0"/>
                        <a:t>-Documentazione fotografica</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a:t>
                      </a:r>
                      <a:r>
                        <a:rPr lang="it-IT" sz="1600" baseline="0" dirty="0"/>
                        <a:t>brochure con un’</a:t>
                      </a:r>
                      <a:r>
                        <a:rPr lang="it-IT" sz="1600" baseline="0" dirty="0" err="1"/>
                        <a:t>infografica</a:t>
                      </a:r>
                      <a:r>
                        <a:rPr lang="it-IT" sz="1600" baseline="0" dirty="0"/>
                        <a:t> esplicativa -</a:t>
                      </a:r>
                      <a:r>
                        <a:rPr lang="it-IT" sz="1600" dirty="0"/>
                        <a:t>Relazioni scritte</a:t>
                      </a:r>
                    </a:p>
                    <a:p>
                      <a:r>
                        <a:rPr lang="it-IT" sz="1600" dirty="0"/>
                        <a:t>-Rendicontazione lavoro nel Consiglio Comunale</a:t>
                      </a:r>
                      <a:r>
                        <a:rPr lang="it-IT" sz="1600" baseline="0" dirty="0"/>
                        <a:t> e sul sito del Comune.</a:t>
                      </a:r>
                    </a:p>
                    <a:p>
                      <a:r>
                        <a:rPr lang="it-IT" sz="1600" baseline="0" dirty="0"/>
                        <a:t>-articolo sul Blog della scuola</a:t>
                      </a:r>
                    </a:p>
                    <a:p>
                      <a:r>
                        <a:rPr lang="it-IT" sz="1600" baseline="0" dirty="0"/>
                        <a:t>-Mostra fotografica: Emozioni con uno scatto</a:t>
                      </a:r>
                      <a:r>
                        <a:rPr lang="is-IS" sz="1600" baseline="0" dirty="0"/>
                        <a:t>…l’Acqua e Gussago</a:t>
                      </a:r>
                    </a:p>
                    <a:p>
                      <a:r>
                        <a:rPr lang="is-IS" sz="1600" baseline="0" dirty="0"/>
                        <a:t>-</a:t>
                      </a:r>
                      <a:endParaRPr lang="it-IT" sz="1600" dirty="0"/>
                    </a:p>
                  </a:txBody>
                  <a:tcPr marL="68580" marR="68580" marT="34290" marB="34290"/>
                </a:tc>
                <a:extLst>
                  <a:ext uri="{0D108BD9-81ED-4DB2-BD59-A6C34878D82A}">
                    <a16:rowId xmlns:a16="http://schemas.microsoft.com/office/drawing/2014/main" val="10001"/>
                  </a:ext>
                </a:extLst>
              </a:tr>
            </a:tbl>
          </a:graphicData>
        </a:graphic>
      </p:graphicFrame>
      <p:sp>
        <p:nvSpPr>
          <p:cNvPr id="9" name="Freccia destra 8"/>
          <p:cNvSpPr/>
          <p:nvPr/>
        </p:nvSpPr>
        <p:spPr>
          <a:xfrm>
            <a:off x="304799" y="1114247"/>
            <a:ext cx="8648700" cy="5470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RIFLESSIONE    COMUNICAZIONE  VALUTAZIONE</a:t>
            </a:r>
          </a:p>
        </p:txBody>
      </p:sp>
    </p:spTree>
    <p:extLst>
      <p:ext uri="{BB962C8B-B14F-4D97-AF65-F5344CB8AC3E}">
        <p14:creationId xmlns:p14="http://schemas.microsoft.com/office/powerpoint/2010/main" val="34621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processi trasversali</a:t>
            </a:r>
          </a:p>
        </p:txBody>
      </p:sp>
      <p:sp>
        <p:nvSpPr>
          <p:cNvPr id="3" name="Segnaposto contenuto 2"/>
          <p:cNvSpPr>
            <a:spLocks noGrp="1"/>
          </p:cNvSpPr>
          <p:nvPr>
            <p:ph idx="1"/>
          </p:nvPr>
        </p:nvSpPr>
        <p:spPr/>
        <p:txBody>
          <a:bodyPr>
            <a:normAutofit/>
          </a:bodyPr>
          <a:lstStyle/>
          <a:p>
            <a:endParaRPr lang="it-IT" sz="3600" b="1" dirty="0"/>
          </a:p>
          <a:p>
            <a:r>
              <a:rPr lang="it-IT" sz="3600" b="1" dirty="0"/>
              <a:t>1 Riflessione</a:t>
            </a:r>
            <a:endParaRPr lang="it-IT" sz="3600" dirty="0"/>
          </a:p>
          <a:p>
            <a:r>
              <a:rPr lang="it-IT" sz="3600" b="1" dirty="0"/>
              <a:t>2 Comunicazione</a:t>
            </a:r>
            <a:endParaRPr lang="it-IT" sz="3600" dirty="0"/>
          </a:p>
          <a:p>
            <a:r>
              <a:rPr lang="it-IT" sz="3600" b="1" dirty="0"/>
              <a:t>3 Valutazione</a:t>
            </a:r>
            <a:endParaRPr lang="it-IT" sz="3600" dirty="0"/>
          </a:p>
        </p:txBody>
      </p:sp>
    </p:spTree>
    <p:extLst>
      <p:ext uri="{BB962C8B-B14F-4D97-AF65-F5344CB8AC3E}">
        <p14:creationId xmlns:p14="http://schemas.microsoft.com/office/powerpoint/2010/main" val="39464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1290" y="890856"/>
            <a:ext cx="7543800" cy="1450757"/>
          </a:xfrm>
        </p:spPr>
        <p:txBody>
          <a:bodyPr/>
          <a:lstStyle/>
          <a:p>
            <a:r>
              <a:rPr lang="it-IT" b="1" dirty="0"/>
              <a:t>1 Riflessione</a:t>
            </a:r>
            <a:br>
              <a:rPr lang="it-IT" dirty="0"/>
            </a:br>
            <a:endParaRPr lang="it-IT" dirty="0"/>
          </a:p>
        </p:txBody>
      </p:sp>
      <p:sp>
        <p:nvSpPr>
          <p:cNvPr id="3" name="Segnaposto contenuto 2"/>
          <p:cNvSpPr>
            <a:spLocks noGrp="1"/>
          </p:cNvSpPr>
          <p:nvPr>
            <p:ph idx="1"/>
          </p:nvPr>
        </p:nvSpPr>
        <p:spPr>
          <a:xfrm>
            <a:off x="822959" y="1616235"/>
            <a:ext cx="7986933" cy="4235046"/>
          </a:xfrm>
        </p:spPr>
        <p:txBody>
          <a:bodyPr>
            <a:noAutofit/>
          </a:bodyPr>
          <a:lstStyle/>
          <a:p>
            <a:endParaRPr lang="it-IT" sz="2100" dirty="0"/>
          </a:p>
          <a:p>
            <a:pPr>
              <a:buFont typeface="Wingdings" charset="2"/>
              <a:buChar char="v"/>
            </a:pPr>
            <a:r>
              <a:rPr lang="it-IT" sz="2100" dirty="0"/>
              <a:t>efficace strumento di apprendimento non solo disciplinare, ma anche esperienziale ed educativo; </a:t>
            </a:r>
          </a:p>
          <a:p>
            <a:pPr>
              <a:buFont typeface="Wingdings" charset="2"/>
              <a:buChar char="v"/>
            </a:pPr>
            <a:r>
              <a:rPr lang="it-IT" sz="2100" dirty="0"/>
              <a:t>connette la teoria con la pratica, i contenuti formali con l’esperienza sul campo;</a:t>
            </a:r>
          </a:p>
          <a:p>
            <a:pPr>
              <a:buFont typeface="Wingdings" charset="2"/>
              <a:buChar char="v"/>
            </a:pPr>
            <a:r>
              <a:rPr lang="it-IT" sz="2100" dirty="0"/>
              <a:t>momento di condivisione dei dubbi e perplessità. </a:t>
            </a:r>
          </a:p>
          <a:p>
            <a:endParaRPr lang="it-IT" sz="2100" dirty="0">
              <a:solidFill>
                <a:srgbClr val="FF0000"/>
              </a:solidFill>
            </a:endParaRPr>
          </a:p>
          <a:p>
            <a:r>
              <a:rPr lang="it-IT" sz="2100" dirty="0">
                <a:solidFill>
                  <a:srgbClr val="FF0000"/>
                </a:solidFill>
              </a:rPr>
              <a:t>Attività riflessive: discussioni, presentazioni orali e scritte personali, scrittura creativa, progetti espressivi creativi, ricerche sui temi vincolati al servizio.</a:t>
            </a:r>
          </a:p>
        </p:txBody>
      </p:sp>
    </p:spTree>
    <p:extLst>
      <p:ext uri="{BB962C8B-B14F-4D97-AF65-F5344CB8AC3E}">
        <p14:creationId xmlns:p14="http://schemas.microsoft.com/office/powerpoint/2010/main" val="23046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1 Título"/>
          <p:cNvSpPr>
            <a:spLocks noGrp="1"/>
          </p:cNvSpPr>
          <p:nvPr>
            <p:ph type="title" idx="4294967295"/>
          </p:nvPr>
        </p:nvSpPr>
        <p:spPr>
          <a:xfrm>
            <a:off x="418306" y="473869"/>
            <a:ext cx="4152900" cy="792162"/>
          </a:xfrm>
        </p:spPr>
        <p:txBody>
          <a:bodyPr/>
          <a:lstStyle/>
          <a:p>
            <a:pPr fontAlgn="auto">
              <a:spcAft>
                <a:spcPts val="0"/>
              </a:spcAft>
              <a:defRPr/>
            </a:pPr>
            <a:r>
              <a:rPr lang="it-IT" altLang="it-IT" sz="3600" b="1" dirty="0">
                <a:solidFill>
                  <a:srgbClr val="C00000"/>
                </a:solidFill>
              </a:rPr>
              <a:t>Service-Learning</a:t>
            </a:r>
          </a:p>
        </p:txBody>
      </p:sp>
      <p:sp>
        <p:nvSpPr>
          <p:cNvPr id="4" name="3 Elipse"/>
          <p:cNvSpPr/>
          <p:nvPr/>
        </p:nvSpPr>
        <p:spPr>
          <a:xfrm>
            <a:off x="827088" y="1700213"/>
            <a:ext cx="2997200" cy="30972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auto" hangingPunct="0">
              <a:spcBef>
                <a:spcPts val="0"/>
              </a:spcBef>
              <a:spcAft>
                <a:spcPts val="0"/>
              </a:spcAft>
              <a:defRPr/>
            </a:pPr>
            <a:r>
              <a:rPr lang="es-ES" altLang="it-IT" sz="1600" b="1">
                <a:solidFill>
                  <a:srgbClr val="FFFFFF"/>
                </a:solidFill>
                <a:latin typeface="Calibri" pitchFamily="34" charset="0"/>
              </a:rPr>
              <a:t>APPRENDIMENTO</a:t>
            </a:r>
          </a:p>
        </p:txBody>
      </p:sp>
      <p:sp>
        <p:nvSpPr>
          <p:cNvPr id="5" name="4 Elipse"/>
          <p:cNvSpPr/>
          <p:nvPr/>
        </p:nvSpPr>
        <p:spPr>
          <a:xfrm>
            <a:off x="5148263" y="1628775"/>
            <a:ext cx="3073400" cy="30972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auto" hangingPunct="0">
              <a:spcBef>
                <a:spcPts val="0"/>
              </a:spcBef>
              <a:spcAft>
                <a:spcPts val="0"/>
              </a:spcAft>
              <a:defRPr/>
            </a:pPr>
            <a:r>
              <a:rPr lang="es-ES" altLang="it-IT" sz="1600" b="1">
                <a:solidFill>
                  <a:srgbClr val="FFFFFF"/>
                </a:solidFill>
                <a:latin typeface="Calibri" pitchFamily="34" charset="0"/>
              </a:rPr>
              <a:t>SERVIZIO</a:t>
            </a:r>
          </a:p>
          <a:p>
            <a:pPr algn="ctr" eaLnBrk="0" fontAlgn="auto" hangingPunct="0">
              <a:spcBef>
                <a:spcPts val="0"/>
              </a:spcBef>
              <a:spcAft>
                <a:spcPts val="0"/>
              </a:spcAft>
              <a:defRPr/>
            </a:pPr>
            <a:r>
              <a:rPr lang="it-IT" altLang="it-IT" sz="1600" b="1">
                <a:solidFill>
                  <a:srgbClr val="FFFFFF"/>
                </a:solidFill>
                <a:latin typeface="Calibri" pitchFamily="34" charset="0"/>
              </a:rPr>
              <a:t>SOLIDALE</a:t>
            </a:r>
            <a:endParaRPr lang="es-ES" altLang="it-IT" sz="1600" b="1">
              <a:solidFill>
                <a:srgbClr val="FFFFFF"/>
              </a:solidFill>
              <a:latin typeface="Calibri" pitchFamily="34" charset="0"/>
            </a:endParaRPr>
          </a:p>
        </p:txBody>
      </p:sp>
      <p:sp>
        <p:nvSpPr>
          <p:cNvPr id="27653" name="Text Box 5"/>
          <p:cNvSpPr txBox="1">
            <a:spLocks noChangeArrowheads="1"/>
          </p:cNvSpPr>
          <p:nvPr/>
        </p:nvSpPr>
        <p:spPr bwMode="auto">
          <a:xfrm>
            <a:off x="4306888" y="3141663"/>
            <a:ext cx="598487" cy="825500"/>
          </a:xfrm>
          <a:prstGeom prst="rect">
            <a:avLst/>
          </a:prstGeom>
          <a:noFill/>
          <a:ln w="9525">
            <a:noFill/>
            <a:round/>
            <a:headEnd/>
            <a:tailEnd/>
          </a:ln>
        </p:spPr>
        <p:txBody>
          <a:bodyPr lIns="90000" tIns="46800" rIns="90000" bIns="46800">
            <a:spAutoFit/>
          </a:bodyPr>
          <a:lstStyle/>
          <a:p>
            <a:pPr eaLnBrk="0" hangingPunct="0">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it-IT" sz="4800" b="1">
                <a:solidFill>
                  <a:srgbClr val="000000"/>
                </a:solidFill>
                <a:latin typeface="Palatino Linotype" pitchFamily="18" charset="0"/>
              </a:rPr>
              <a:t>+</a:t>
            </a:r>
          </a:p>
        </p:txBody>
      </p:sp>
      <p:sp>
        <p:nvSpPr>
          <p:cNvPr id="7" name="6 Elipse"/>
          <p:cNvSpPr/>
          <p:nvPr/>
        </p:nvSpPr>
        <p:spPr>
          <a:xfrm>
            <a:off x="3059113" y="2924175"/>
            <a:ext cx="3024187" cy="3097213"/>
          </a:xfrm>
          <a:prstGeom prst="ellips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auto" hangingPunct="0">
              <a:spcBef>
                <a:spcPts val="0"/>
              </a:spcBef>
              <a:spcAft>
                <a:spcPts val="0"/>
              </a:spcAft>
              <a:defRPr/>
            </a:pPr>
            <a:r>
              <a:rPr lang="es-ES" altLang="it-IT" sz="1600" b="1">
                <a:solidFill>
                  <a:srgbClr val="FFFFFF"/>
                </a:solidFill>
                <a:latin typeface="Calibri" pitchFamily="34" charset="0"/>
              </a:rPr>
              <a:t>APPRENDIMENTO E SERVIZIO SOLIDALE</a:t>
            </a:r>
          </a:p>
        </p:txBody>
      </p:sp>
      <p:sp>
        <p:nvSpPr>
          <p:cNvPr id="27655" name="7 CuadroTexto"/>
          <p:cNvSpPr txBox="1">
            <a:spLocks noChangeArrowheads="1"/>
          </p:cNvSpPr>
          <p:nvPr/>
        </p:nvSpPr>
        <p:spPr bwMode="auto">
          <a:xfrm>
            <a:off x="6443663" y="5157788"/>
            <a:ext cx="2459037" cy="457200"/>
          </a:xfrm>
          <a:prstGeom prst="rect">
            <a:avLst/>
          </a:prstGeom>
          <a:noFill/>
          <a:ln w="9525">
            <a:noFill/>
            <a:miter lim="800000"/>
            <a:headEnd/>
            <a:tailEnd/>
          </a:ln>
        </p:spPr>
        <p:txBody>
          <a:bodyPr>
            <a:spAutoFit/>
          </a:bodyPr>
          <a:lstStyle/>
          <a:p>
            <a:pPr eaLnBrk="0" hangingPunct="0"/>
            <a:r>
              <a:rPr lang="es-ES" altLang="it-IT" sz="2400" b="1">
                <a:latin typeface="Calibri" pitchFamily="34" charset="0"/>
              </a:rPr>
              <a:t>Cf. A. Furco,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grpId="0" nodeType="clickEffect">
                                  <p:stCondLst>
                                    <p:cond delay="0"/>
                                  </p:stCondLst>
                                  <p:childTnLst>
                                    <p:animMotion origin="layout" path="M 2.22222E-6 2.59259E-6 L 0.15764 0.13125 " pathEditMode="relative" rAng="0" ptsTypes="AA">
                                      <p:cBhvr>
                                        <p:cTn id="6" dur="2000" fill="hold"/>
                                        <p:tgtEl>
                                          <p:spTgt spid="4"/>
                                        </p:tgtEl>
                                        <p:attrNameLst>
                                          <p:attrName>ppt_x</p:attrName>
                                          <p:attrName>ppt_y</p:attrName>
                                        </p:attrNameLst>
                                      </p:cBhvr>
                                      <p:rCtr x="7900" y="6600"/>
                                    </p:animMotion>
                                  </p:childTnLst>
                                </p:cTn>
                              </p:par>
                              <p:par>
                                <p:cTn id="7" presetID="49" presetClass="path" presetSubtype="0" accel="50000" decel="50000" fill="hold" grpId="0" nodeType="withEffect">
                                  <p:stCondLst>
                                    <p:cond delay="0"/>
                                  </p:stCondLst>
                                  <p:childTnLst>
                                    <p:animMotion origin="layout" path="M -1.11111E-6 2.59259E-6 L -0.17309 0.12083 " pathEditMode="relative" rAng="0" ptsTypes="AA">
                                      <p:cBhvr>
                                        <p:cTn id="8" dur="2000" fill="hold"/>
                                        <p:tgtEl>
                                          <p:spTgt spid="5"/>
                                        </p:tgtEl>
                                        <p:attrNameLst>
                                          <p:attrName>ppt_x</p:attrName>
                                          <p:attrName>ppt_y</p:attrName>
                                        </p:attrNameLst>
                                      </p:cBhvr>
                                      <p:rCtr x="-8700" y="6000"/>
                                    </p:animMotion>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1290" y="790794"/>
            <a:ext cx="7543800" cy="1450757"/>
          </a:xfrm>
        </p:spPr>
        <p:txBody>
          <a:bodyPr/>
          <a:lstStyle/>
          <a:p>
            <a:r>
              <a:rPr lang="it-IT" b="1" dirty="0"/>
              <a:t>2 Comunicazione</a:t>
            </a:r>
            <a:br>
              <a:rPr lang="it-IT" dirty="0"/>
            </a:br>
            <a:endParaRPr lang="it-IT" dirty="0"/>
          </a:p>
        </p:txBody>
      </p:sp>
      <p:sp>
        <p:nvSpPr>
          <p:cNvPr id="3" name="Segnaposto contenuto 2"/>
          <p:cNvSpPr>
            <a:spLocks noGrp="1"/>
          </p:cNvSpPr>
          <p:nvPr>
            <p:ph idx="1"/>
          </p:nvPr>
        </p:nvSpPr>
        <p:spPr>
          <a:xfrm>
            <a:off x="698499" y="2241551"/>
            <a:ext cx="8023469" cy="3513015"/>
          </a:xfrm>
        </p:spPr>
        <p:txBody>
          <a:bodyPr>
            <a:noAutofit/>
          </a:bodyPr>
          <a:lstStyle/>
          <a:p>
            <a:pPr algn="just">
              <a:buFont typeface="Wingdings" charset="2"/>
              <a:buChar char="v"/>
            </a:pPr>
            <a:r>
              <a:rPr lang="it-IT" sz="2400" dirty="0"/>
              <a:t>Raccolta di dati, climi vissuti,  risultati positivi e  punti deboli dell’esperienza. </a:t>
            </a:r>
          </a:p>
          <a:p>
            <a:pPr algn="just">
              <a:buFont typeface="Wingdings" charset="2"/>
              <a:buChar char="v"/>
            </a:pPr>
            <a:r>
              <a:rPr lang="it-IT" sz="2400" dirty="0"/>
              <a:t>Spazio di costruzione collettiva, per ottenere un prodotto finale di comunicazione ( relazione scritta, documentario audiovisivo, cartellone</a:t>
            </a:r>
            <a:r>
              <a:rPr lang="is-IS" sz="2400" dirty="0"/>
              <a:t>…).</a:t>
            </a:r>
            <a:endParaRPr lang="it-IT" sz="2400" dirty="0"/>
          </a:p>
          <a:p>
            <a:pPr algn="just">
              <a:buFont typeface="Wingdings" charset="2"/>
              <a:buChar char="v"/>
            </a:pPr>
            <a:r>
              <a:rPr lang="it-IT" sz="2400" dirty="0"/>
              <a:t>Organizzazione di attività per riconoscere e valorizzare i protagonisti dell’attività: feste, celebrazioni</a:t>
            </a:r>
            <a:r>
              <a:rPr lang="is-IS" sz="2400" dirty="0"/>
              <a:t>…</a:t>
            </a:r>
            <a:endParaRPr lang="it-IT" sz="2400" dirty="0"/>
          </a:p>
        </p:txBody>
      </p:sp>
    </p:spTree>
    <p:extLst>
      <p:ext uri="{BB962C8B-B14F-4D97-AF65-F5344CB8AC3E}">
        <p14:creationId xmlns:p14="http://schemas.microsoft.com/office/powerpoint/2010/main" val="304639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8553" y="1072202"/>
            <a:ext cx="7628207" cy="462056"/>
          </a:xfrm>
        </p:spPr>
        <p:txBody>
          <a:bodyPr>
            <a:normAutofit fontScale="90000"/>
          </a:bodyPr>
          <a:lstStyle/>
          <a:p>
            <a:r>
              <a:rPr lang="it-IT" b="1" dirty="0"/>
              <a:t>3 Valutazione: </a:t>
            </a:r>
            <a:r>
              <a:rPr lang="it-IT" dirty="0"/>
              <a:t>Cosa valutare</a:t>
            </a:r>
            <a:r>
              <a:rPr lang="it-IT"/>
              <a:t>? </a:t>
            </a:r>
            <a:endParaRPr lang="it-IT" dirty="0"/>
          </a:p>
        </p:txBody>
      </p:sp>
      <p:sp>
        <p:nvSpPr>
          <p:cNvPr id="4" name="Segnaposto contenuto 3"/>
          <p:cNvSpPr>
            <a:spLocks noGrp="1"/>
          </p:cNvSpPr>
          <p:nvPr>
            <p:ph sz="half" idx="1"/>
          </p:nvPr>
        </p:nvSpPr>
        <p:spPr>
          <a:xfrm>
            <a:off x="738554" y="1841011"/>
            <a:ext cx="3771900" cy="3504223"/>
          </a:xfrm>
        </p:spPr>
        <p:txBody>
          <a:bodyPr>
            <a:normAutofit fontScale="25000" lnSpcReduction="20000"/>
          </a:bodyPr>
          <a:lstStyle/>
          <a:p>
            <a:pPr marL="0" indent="0">
              <a:buNone/>
            </a:pPr>
            <a:r>
              <a:rPr lang="it-IT" sz="9225" dirty="0">
                <a:solidFill>
                  <a:srgbClr val="FF0000"/>
                </a:solidFill>
              </a:rPr>
              <a:t>i risultati del servizio solidale in sé: </a:t>
            </a:r>
          </a:p>
          <a:p>
            <a:endParaRPr lang="it-IT" sz="9225" dirty="0"/>
          </a:p>
          <a:p>
            <a:r>
              <a:rPr lang="it-IT" sz="9225" dirty="0"/>
              <a:t>impatto del servizio su tutti i destinatari, persone e organizzazioni coinvolte nel progetto;</a:t>
            </a:r>
          </a:p>
          <a:p>
            <a:r>
              <a:rPr lang="it-IT" sz="9300" dirty="0"/>
              <a:t>soddisfazione delle persone cui è indirizzato il progetto.</a:t>
            </a:r>
          </a:p>
        </p:txBody>
      </p:sp>
      <p:sp>
        <p:nvSpPr>
          <p:cNvPr id="5" name="Segnaposto contenuto 4"/>
          <p:cNvSpPr>
            <a:spLocks noGrp="1"/>
          </p:cNvSpPr>
          <p:nvPr>
            <p:ph sz="half" idx="2"/>
          </p:nvPr>
        </p:nvSpPr>
        <p:spPr>
          <a:xfrm>
            <a:off x="4703885" y="1763776"/>
            <a:ext cx="4229100" cy="4466492"/>
          </a:xfrm>
        </p:spPr>
        <p:txBody>
          <a:bodyPr>
            <a:noAutofit/>
          </a:bodyPr>
          <a:lstStyle/>
          <a:p>
            <a:r>
              <a:rPr lang="it-IT" sz="2400" dirty="0">
                <a:solidFill>
                  <a:srgbClr val="FF0000"/>
                </a:solidFill>
              </a:rPr>
              <a:t>gli apprendimenti degli studenti:</a:t>
            </a:r>
            <a:endParaRPr lang="it-IT" sz="2100" dirty="0">
              <a:solidFill>
                <a:srgbClr val="FF0000"/>
              </a:solidFill>
            </a:endParaRPr>
          </a:p>
          <a:p>
            <a:r>
              <a:rPr lang="it-IT" sz="2325" dirty="0"/>
              <a:t>saperi e  competenze applicate al progetto, il grado di comprensione delle questioni sociali in campo;</a:t>
            </a:r>
          </a:p>
          <a:p>
            <a:r>
              <a:rPr lang="it-IT" sz="2325" dirty="0"/>
              <a:t>attitudini </a:t>
            </a:r>
            <a:r>
              <a:rPr lang="it-IT" sz="2325" dirty="0" err="1"/>
              <a:t>prosociali</a:t>
            </a:r>
            <a:r>
              <a:rPr lang="it-IT" sz="2325" dirty="0"/>
              <a:t> sviluppate, </a:t>
            </a:r>
          </a:p>
          <a:p>
            <a:r>
              <a:rPr lang="it-IT" sz="2325" dirty="0"/>
              <a:t>motivazione, autoefficacia, disponibilità alla relazione, consapevolezza dei problemi;</a:t>
            </a:r>
          </a:p>
          <a:p>
            <a:r>
              <a:rPr lang="it-IT" sz="2325" dirty="0"/>
              <a:t>contributo di ciascun alunno.</a:t>
            </a:r>
            <a:r>
              <a:rPr lang="it-IT" sz="2100" dirty="0"/>
              <a:t> </a:t>
            </a:r>
          </a:p>
          <a:p>
            <a:endParaRPr lang="it-IT" sz="2100" dirty="0"/>
          </a:p>
        </p:txBody>
      </p:sp>
    </p:spTree>
    <p:extLst>
      <p:ext uri="{BB962C8B-B14F-4D97-AF65-F5344CB8AC3E}">
        <p14:creationId xmlns:p14="http://schemas.microsoft.com/office/powerpoint/2010/main" val="88248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2960" y="858104"/>
            <a:ext cx="7543800" cy="1450757"/>
          </a:xfrm>
        </p:spPr>
        <p:txBody>
          <a:bodyPr>
            <a:normAutofit fontScale="90000"/>
          </a:bodyPr>
          <a:lstStyle/>
          <a:p>
            <a:pPr algn="ctr"/>
            <a:r>
              <a:rPr lang="it-IT" sz="2700" b="1" dirty="0" err="1"/>
              <a:t>Webinar</a:t>
            </a:r>
            <a:r>
              <a:rPr lang="it-IT" sz="2700" b="1" dirty="0"/>
              <a:t> </a:t>
            </a:r>
            <a:br>
              <a:rPr lang="it-IT" sz="2700" b="1" dirty="0"/>
            </a:br>
            <a:br>
              <a:rPr lang="it-IT" sz="2700" b="1" dirty="0"/>
            </a:br>
            <a:r>
              <a:rPr lang="it-IT" sz="2700" b="1" dirty="0"/>
              <a:t>Oltre l'aula. La proposta pedagogica del Service Learning</a:t>
            </a:r>
            <a:br>
              <a:rPr lang="it-IT" dirty="0"/>
            </a:br>
            <a:endParaRPr lang="it-IT" dirty="0"/>
          </a:p>
        </p:txBody>
      </p:sp>
      <p:sp>
        <p:nvSpPr>
          <p:cNvPr id="3" name="Segnaposto contenuto 2"/>
          <p:cNvSpPr>
            <a:spLocks noGrp="1"/>
          </p:cNvSpPr>
          <p:nvPr>
            <p:ph sz="half" idx="1"/>
          </p:nvPr>
        </p:nvSpPr>
        <p:spPr>
          <a:xfrm>
            <a:off x="822960" y="1845734"/>
            <a:ext cx="7543800" cy="4023360"/>
          </a:xfrm>
        </p:spPr>
        <p:txBody>
          <a:bodyPr/>
          <a:lstStyle/>
          <a:p>
            <a:r>
              <a:rPr lang="it-IT" dirty="0">
                <a:hlinkClick r:id="rId2"/>
              </a:rPr>
              <a:t>https://www.youtube.com/watch?v=qeWYhg79uf4</a:t>
            </a:r>
            <a:endParaRPr lang="it-IT" dirty="0"/>
          </a:p>
        </p:txBody>
      </p:sp>
    </p:spTree>
    <p:extLst>
      <p:ext uri="{BB962C8B-B14F-4D97-AF65-F5344CB8AC3E}">
        <p14:creationId xmlns:p14="http://schemas.microsoft.com/office/powerpoint/2010/main" val="2777218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600200" y="287338"/>
            <a:ext cx="7543800" cy="1449387"/>
          </a:xfrm>
        </p:spPr>
        <p:txBody>
          <a:bodyPr>
            <a:normAutofit fontScale="90000"/>
          </a:bodyPr>
          <a:lstStyle/>
          <a:p>
            <a:pPr algn="ctr" fontAlgn="auto">
              <a:spcAft>
                <a:spcPts val="0"/>
              </a:spcAft>
              <a:defRPr/>
            </a:pPr>
            <a:br>
              <a:rPr lang="it-IT" sz="5400" b="1" dirty="0">
                <a:solidFill>
                  <a:srgbClr val="C00000"/>
                </a:solidFill>
              </a:rPr>
            </a:br>
            <a:endParaRPr lang="it-IT" sz="5400" b="1" dirty="0">
              <a:solidFill>
                <a:srgbClr val="C00000"/>
              </a:solidFill>
            </a:endParaRPr>
          </a:p>
        </p:txBody>
      </p:sp>
      <p:sp>
        <p:nvSpPr>
          <p:cNvPr id="7" name="Segnaposto contenuto 6"/>
          <p:cNvSpPr>
            <a:spLocks noGrp="1"/>
          </p:cNvSpPr>
          <p:nvPr>
            <p:ph idx="4294967295"/>
          </p:nvPr>
        </p:nvSpPr>
        <p:spPr>
          <a:xfrm>
            <a:off x="698500" y="1012031"/>
            <a:ext cx="7543800" cy="5122069"/>
          </a:xfrm>
        </p:spPr>
        <p:txBody>
          <a:bodyPr>
            <a:normAutofit lnSpcReduction="10000"/>
          </a:bodyPr>
          <a:lstStyle/>
          <a:p>
            <a:pPr algn="ctr"/>
            <a:r>
              <a:rPr lang="it-IT" dirty="0">
                <a:latin typeface="TimesNewRomanPSMT"/>
              </a:rPr>
              <a:t>«Il </a:t>
            </a:r>
            <a:r>
              <a:rPr lang="it-IT" i="1" dirty="0">
                <a:latin typeface="TimesNewRomanPS-ItalicMT"/>
              </a:rPr>
              <a:t>Service Learning </a:t>
            </a:r>
            <a:r>
              <a:rPr lang="it-IT" dirty="0">
                <a:latin typeface="TimesNewRomanPSMT"/>
              </a:rPr>
              <a:t>cerca di coinvolgere gli studenti in un’attività che intreccia il servizio alla comunità e l’apprendimento accademico»</a:t>
            </a:r>
            <a:endParaRPr lang="it-IT" dirty="0"/>
          </a:p>
          <a:p>
            <a:endParaRPr lang="it-IT" dirty="0"/>
          </a:p>
          <a:p>
            <a:endParaRPr lang="it-IT" dirty="0"/>
          </a:p>
          <a:p>
            <a:endParaRPr lang="it-IT" dirty="0"/>
          </a:p>
          <a:p>
            <a:endParaRPr lang="it-IT" dirty="0"/>
          </a:p>
          <a:p>
            <a:pPr algn="just"/>
            <a:endParaRPr lang="en-US" sz="1600" dirty="0"/>
          </a:p>
          <a:p>
            <a:pPr algn="just"/>
            <a:endParaRPr lang="en-US" sz="1600" dirty="0"/>
          </a:p>
          <a:p>
            <a:pPr algn="just"/>
            <a:endParaRPr lang="en-US" sz="1600" dirty="0"/>
          </a:p>
          <a:p>
            <a:pPr algn="just"/>
            <a:endParaRPr lang="en-US" sz="1600" dirty="0"/>
          </a:p>
          <a:p>
            <a:pPr algn="just"/>
            <a:endParaRPr lang="en-US" sz="1600" dirty="0"/>
          </a:p>
          <a:p>
            <a:pPr algn="just"/>
            <a:r>
              <a:rPr lang="en-US" sz="1600" dirty="0"/>
              <a:t>A. </a:t>
            </a:r>
            <a:r>
              <a:rPr lang="en-US" sz="1600" dirty="0" err="1"/>
              <a:t>Furco</a:t>
            </a:r>
            <a:r>
              <a:rPr lang="en-US" sz="1600" dirty="0"/>
              <a:t>, - H. S. </a:t>
            </a:r>
            <a:r>
              <a:rPr lang="en-US" sz="1600" dirty="0" err="1"/>
              <a:t>Billig</a:t>
            </a:r>
            <a:r>
              <a:rPr lang="en-US" sz="1600" dirty="0"/>
              <a:t>, </a:t>
            </a:r>
            <a:r>
              <a:rPr lang="en-US" sz="1600" i="1" dirty="0"/>
              <a:t>Service-Learning: The Essence of the Pedagogy. </a:t>
            </a:r>
            <a:r>
              <a:rPr lang="en-US" sz="1600" dirty="0"/>
              <a:t>Greenwich, CT: Information Age Publishing </a:t>
            </a:r>
            <a:r>
              <a:rPr lang="it-IT" sz="1600" dirty="0" err="1"/>
              <a:t>Inc</a:t>
            </a:r>
            <a:r>
              <a:rPr lang="it-IT" sz="1600" dirty="0"/>
              <a:t>. 2002, p. 25.</a:t>
            </a:r>
          </a:p>
          <a:p>
            <a:endParaRPr lang="it-IT" dirty="0"/>
          </a:p>
          <a:p>
            <a:endParaRPr lang="it-IT" dirty="0"/>
          </a:p>
        </p:txBody>
      </p:sp>
      <p:pic>
        <p:nvPicPr>
          <p:cNvPr id="8" name="Immagine 7"/>
          <p:cNvPicPr>
            <a:picLocks noChangeAspect="1"/>
          </p:cNvPicPr>
          <p:nvPr/>
        </p:nvPicPr>
        <p:blipFill>
          <a:blip r:embed="rId2"/>
          <a:stretch>
            <a:fillRect/>
          </a:stretch>
        </p:blipFill>
        <p:spPr>
          <a:xfrm>
            <a:off x="3071045" y="2461418"/>
            <a:ext cx="3001910" cy="2613659"/>
          </a:xfrm>
          <a:prstGeom prst="roundRect">
            <a:avLst>
              <a:gd name="adj" fmla="val 16667"/>
            </a:avLst>
          </a:prstGeom>
          <a:ln>
            <a:solidFill>
              <a:srgbClr val="B74D2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600200" y="287338"/>
            <a:ext cx="7543800" cy="1449387"/>
          </a:xfrm>
        </p:spPr>
        <p:txBody>
          <a:bodyPr>
            <a:normAutofit fontScale="90000"/>
          </a:bodyPr>
          <a:lstStyle/>
          <a:p>
            <a:pPr algn="ctr" fontAlgn="auto">
              <a:spcAft>
                <a:spcPts val="0"/>
              </a:spcAft>
              <a:defRPr/>
            </a:pPr>
            <a:br>
              <a:rPr lang="it-IT" sz="5400" b="1" dirty="0">
                <a:solidFill>
                  <a:srgbClr val="C00000"/>
                </a:solidFill>
              </a:rPr>
            </a:br>
            <a:endParaRPr lang="it-IT" sz="5400" b="1" dirty="0">
              <a:solidFill>
                <a:srgbClr val="C00000"/>
              </a:solidFill>
            </a:endParaRPr>
          </a:p>
        </p:txBody>
      </p:sp>
      <p:sp>
        <p:nvSpPr>
          <p:cNvPr id="7" name="Segnaposto contenuto 6"/>
          <p:cNvSpPr>
            <a:spLocks noGrp="1"/>
          </p:cNvSpPr>
          <p:nvPr>
            <p:ph idx="4294967295"/>
          </p:nvPr>
        </p:nvSpPr>
        <p:spPr>
          <a:xfrm>
            <a:off x="431799" y="1033462"/>
            <a:ext cx="4673599" cy="5122069"/>
          </a:xfrm>
        </p:spPr>
        <p:txBody>
          <a:bodyPr>
            <a:normAutofit/>
          </a:bodyPr>
          <a:lstStyle/>
          <a:p>
            <a:pPr algn="ctr"/>
            <a:r>
              <a:rPr lang="it-IT" sz="2800" i="1" dirty="0">
                <a:solidFill>
                  <a:schemeClr val="tx1"/>
                </a:solidFill>
                <a:cs typeface="Calibri"/>
              </a:rPr>
              <a:t>Il Service-Learning è un approccio pedagogico-didattico che unisce due elementi: </a:t>
            </a:r>
          </a:p>
          <a:p>
            <a:pPr algn="ctr"/>
            <a:endParaRPr lang="it-IT" sz="2800" i="1" dirty="0">
              <a:solidFill>
                <a:schemeClr val="tx1"/>
              </a:solidFill>
              <a:cs typeface="Calibri"/>
            </a:endParaRPr>
          </a:p>
          <a:p>
            <a:pPr algn="ctr"/>
            <a:r>
              <a:rPr lang="it-IT" sz="2800" i="1" dirty="0">
                <a:solidFill>
                  <a:schemeClr val="tx1"/>
                </a:solidFill>
                <a:cs typeface="Calibri"/>
              </a:rPr>
              <a:t>il </a:t>
            </a:r>
            <a:r>
              <a:rPr lang="it-IT" sz="2800" b="1" i="1" dirty="0">
                <a:solidFill>
                  <a:srgbClr val="0070C0"/>
                </a:solidFill>
                <a:cs typeface="Calibri"/>
              </a:rPr>
              <a:t>Service</a:t>
            </a:r>
            <a:r>
              <a:rPr lang="it-IT" sz="2800" i="1" dirty="0">
                <a:solidFill>
                  <a:schemeClr val="tx1"/>
                </a:solidFill>
                <a:cs typeface="Calibri"/>
              </a:rPr>
              <a:t> (il volontariato per la comunità) </a:t>
            </a:r>
          </a:p>
          <a:p>
            <a:pPr algn="ctr"/>
            <a:r>
              <a:rPr lang="it-IT" sz="2800" i="1" dirty="0">
                <a:solidFill>
                  <a:schemeClr val="tx1"/>
                </a:solidFill>
                <a:cs typeface="Calibri"/>
              </a:rPr>
              <a:t>e</a:t>
            </a:r>
          </a:p>
          <a:p>
            <a:pPr algn="ctr"/>
            <a:r>
              <a:rPr lang="it-IT" sz="2800" i="1" dirty="0">
                <a:solidFill>
                  <a:schemeClr val="tx1"/>
                </a:solidFill>
                <a:cs typeface="Calibri"/>
              </a:rPr>
              <a:t> il </a:t>
            </a:r>
            <a:r>
              <a:rPr lang="it-IT" sz="2800" b="1" i="1" dirty="0">
                <a:solidFill>
                  <a:srgbClr val="00B050"/>
                </a:solidFill>
                <a:cs typeface="Calibri"/>
              </a:rPr>
              <a:t>Learning</a:t>
            </a:r>
            <a:r>
              <a:rPr lang="it-IT" sz="2800" i="1" dirty="0">
                <a:solidFill>
                  <a:schemeClr val="tx1"/>
                </a:solidFill>
                <a:cs typeface="Calibri"/>
              </a:rPr>
              <a:t> (l’acquisizione di competenze professionali, metodologiche e sociali).</a:t>
            </a:r>
          </a:p>
          <a:p>
            <a:endParaRPr lang="it-IT" dirty="0"/>
          </a:p>
          <a:p>
            <a:endParaRPr lang="it-IT" dirty="0"/>
          </a:p>
          <a:p>
            <a:endParaRPr lang="it-IT" dirty="0"/>
          </a:p>
          <a:p>
            <a:endParaRPr lang="it-IT" dirty="0"/>
          </a:p>
          <a:p>
            <a:pPr marL="0" indent="0">
              <a:buNone/>
            </a:pPr>
            <a:endParaRPr lang="it-IT" dirty="0"/>
          </a:p>
          <a:p>
            <a:endParaRPr lang="it-IT" dirty="0"/>
          </a:p>
        </p:txBody>
      </p:sp>
      <p:pic>
        <p:nvPicPr>
          <p:cNvPr id="5" name="Segnaposto immagine 8"/>
          <p:cNvPicPr>
            <a:picLocks noGrp="1" noChangeAspect="1"/>
          </p:cNvPicPr>
          <p:nvPr/>
        </p:nvPicPr>
        <p:blipFill>
          <a:blip r:embed="rId2"/>
          <a:srcRect l="25341" r="25341"/>
          <a:stretch>
            <a:fillRect/>
          </a:stretch>
        </p:blipFill>
        <p:spPr>
          <a:xfrm rot="150174">
            <a:off x="5462613" y="1708287"/>
            <a:ext cx="3160410" cy="4214386"/>
          </a:xfrm>
          <a:prstGeom prst="rect">
            <a:avLst/>
          </a:prstGeom>
          <a:solidFill>
            <a:srgbClr val="FFFFFF">
              <a:shade val="85000"/>
            </a:srgbClr>
          </a:solidFill>
          <a:ln w="31750" cap="sq">
            <a:solidFill>
              <a:srgbClr val="FDFDFD"/>
            </a:solidFill>
            <a:miter lim="800000"/>
          </a:ln>
          <a:effectLst>
            <a:glow rad="101600">
              <a:schemeClr val="accent6">
                <a:satMod val="175000"/>
                <a:alpha val="40000"/>
              </a:schemeClr>
            </a:glow>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91895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57200" y="1155700"/>
            <a:ext cx="8229600" cy="1066800"/>
          </a:xfrm>
          <a:prstGeom prst="rect">
            <a:avLst/>
          </a:prstGeom>
          <a:noFill/>
          <a:ln w="9525">
            <a:noFill/>
            <a:round/>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600" dirty="0">
                <a:solidFill>
                  <a:srgbClr val="C00000"/>
                </a:solidFill>
                <a:latin typeface="Trebuchet MS" pitchFamily="34" charset="0"/>
              </a:rPr>
              <a:t>Apprendimento- Servizio</a:t>
            </a:r>
          </a:p>
        </p:txBody>
      </p:sp>
      <p:sp>
        <p:nvSpPr>
          <p:cNvPr id="2" name="Text Box 2"/>
          <p:cNvSpPr txBox="1">
            <a:spLocks noChangeArrowheads="1"/>
          </p:cNvSpPr>
          <p:nvPr/>
        </p:nvSpPr>
        <p:spPr bwMode="auto">
          <a:xfrm>
            <a:off x="457200" y="2249488"/>
            <a:ext cx="8147050" cy="4203700"/>
          </a:xfrm>
          <a:prstGeom prst="rect">
            <a:avLst/>
          </a:prstGeom>
          <a:noFill/>
          <a:ln w="9525">
            <a:noFill/>
            <a:round/>
            <a:headEnd/>
            <a:tailEnd/>
          </a:ln>
        </p:spPr>
        <p:txBody>
          <a:bodyPr/>
          <a:lstStyle/>
          <a:p>
            <a:pPr marL="455612" indent="-342900" algn="just">
              <a:spcBef>
                <a:spcPts val="300"/>
              </a:spcBef>
              <a:buFont typeface="Wingdings" panose="05000000000000000000" pitchFamily="2" charset="2"/>
              <a:buChar char="Ø"/>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r>
              <a:rPr lang="it-IT" sz="2400" dirty="0">
                <a:solidFill>
                  <a:srgbClr val="000000"/>
                </a:solidFill>
                <a:latin typeface="Georgia" pitchFamily="18" charset="0"/>
              </a:rPr>
              <a:t>Il Service Learning non è né una materia d’insegnamento, né un’attività di volontariato;</a:t>
            </a:r>
          </a:p>
          <a:p>
            <a:pPr marL="455612" indent="-342900" algn="just">
              <a:spcBef>
                <a:spcPts val="300"/>
              </a:spcBef>
              <a:buFont typeface="Wingdings" panose="05000000000000000000" pitchFamily="2" charset="2"/>
              <a:buChar char="Ø"/>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endParaRPr lang="it-IT" sz="2400" dirty="0">
              <a:solidFill>
                <a:srgbClr val="000000"/>
              </a:solidFill>
              <a:latin typeface="Georgia" pitchFamily="18" charset="0"/>
            </a:endParaRPr>
          </a:p>
          <a:p>
            <a:pPr marL="455612" indent="-342900" algn="just">
              <a:spcBef>
                <a:spcPts val="300"/>
              </a:spcBef>
              <a:buFont typeface="Wingdings" panose="05000000000000000000" pitchFamily="2" charset="2"/>
              <a:buChar char="Ø"/>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r>
              <a:rPr lang="it-IT" sz="2400" dirty="0">
                <a:solidFill>
                  <a:srgbClr val="000000"/>
                </a:solidFill>
                <a:latin typeface="Georgia" pitchFamily="18" charset="0"/>
              </a:rPr>
              <a:t>ma, per l’insegnante, è un modo di fare scuola utilizzando il curricolo come strumento di </a:t>
            </a:r>
            <a:r>
              <a:rPr lang="it-IT" sz="2400" b="1" dirty="0">
                <a:solidFill>
                  <a:srgbClr val="000000"/>
                </a:solidFill>
                <a:latin typeface="Georgia" pitchFamily="18" charset="0"/>
              </a:rPr>
              <a:t>educazione alla cittadinanza </a:t>
            </a:r>
            <a:r>
              <a:rPr lang="it-IT" sz="2400" dirty="0">
                <a:solidFill>
                  <a:srgbClr val="000000"/>
                </a:solidFill>
                <a:latin typeface="Georgia" pitchFamily="18" charset="0"/>
              </a:rPr>
              <a:t>e, per l’alunno, è un modo di apprendere attraverso e grazie all’azione solidale messa in campo.</a:t>
            </a:r>
          </a:p>
          <a:p>
            <a:pPr marL="365125" indent="-252413">
              <a:spcBef>
                <a:spcPts val="300"/>
              </a:spcBef>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endParaRPr lang="it-IT" sz="2800" dirty="0">
              <a:solidFill>
                <a:srgbClr val="000000"/>
              </a:solidFill>
              <a:latin typeface="Georgia" pitchFamily="18" charset="0"/>
            </a:endParaRPr>
          </a:p>
          <a:p>
            <a:pPr marL="365125" indent="-252413" algn="r">
              <a:spcBef>
                <a:spcPts val="300"/>
              </a:spcBef>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r>
              <a:rPr lang="it-IT" dirty="0">
                <a:solidFill>
                  <a:srgbClr val="000000"/>
                </a:solidFill>
                <a:latin typeface="Georgia" pitchFamily="18" charset="0"/>
              </a:rPr>
              <a:t>(I. </a:t>
            </a:r>
            <a:r>
              <a:rPr lang="it-IT" dirty="0" err="1">
                <a:solidFill>
                  <a:srgbClr val="000000"/>
                </a:solidFill>
                <a:latin typeface="Georgia" pitchFamily="18" charset="0"/>
              </a:rPr>
              <a:t>Fiorin</a:t>
            </a:r>
            <a:r>
              <a:rPr lang="it-IT" dirty="0">
                <a:solidFill>
                  <a:srgbClr val="000000"/>
                </a:solidFill>
                <a:latin typeface="Georgia" pitchFamily="18" charset="0"/>
              </a:rPr>
              <a:t>, </a:t>
            </a:r>
            <a:r>
              <a:rPr lang="it-IT" i="1" dirty="0">
                <a:solidFill>
                  <a:srgbClr val="000000"/>
                </a:solidFill>
                <a:latin typeface="Georgia" pitchFamily="18" charset="0"/>
              </a:rPr>
              <a:t>Oltre l’aula</a:t>
            </a:r>
            <a:r>
              <a:rPr lang="it-IT" dirty="0">
                <a:solidFill>
                  <a:srgbClr val="000000"/>
                </a:solidFill>
                <a:latin typeface="Georgia" pitchFamily="18" charset="0"/>
              </a:rPr>
              <a:t>, Mondadori, Milano, 2016)</a:t>
            </a:r>
          </a:p>
          <a:p>
            <a:pPr marL="365125" indent="-252413">
              <a:spcBef>
                <a:spcPts val="300"/>
              </a:spcBef>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pPr>
            <a:endParaRPr lang="it-IT" sz="1600" i="1" dirty="0">
              <a:solidFill>
                <a:srgbClr val="000000"/>
              </a:solidFill>
              <a:latin typeface="Georg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additive="repl">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additive="repl">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2">
                                            <p:txEl>
                                              <p:pRg st="4" end="4"/>
                                            </p:txEl>
                                          </p:spTgt>
                                        </p:tgtEl>
                                        <p:attrNameLst>
                                          <p:attrName>style.visibility</p:attrName>
                                        </p:attrNameLst>
                                      </p:cBhvr>
                                      <p:to>
                                        <p:strVal val="visible"/>
                                      </p:to>
                                    </p:set>
                                    <p:animEffect transition="in" filter="checkerboard(across)">
                                      <p:cBhvr additive="repl">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4174"/>
            <a:ext cx="7048500" cy="1143000"/>
          </a:xfrm>
        </p:spPr>
        <p:txBody>
          <a:bodyPr>
            <a:normAutofit/>
          </a:bodyPr>
          <a:lstStyle/>
          <a:p>
            <a:pPr fontAlgn="auto">
              <a:spcAft>
                <a:spcPts val="0"/>
              </a:spcAft>
              <a:defRPr/>
            </a:pPr>
            <a:r>
              <a:rPr lang="it-IT" sz="4000" b="1" dirty="0">
                <a:solidFill>
                  <a:srgbClr val="C00000"/>
                </a:solidFill>
              </a:rPr>
              <a:t>INVENZIONE O SCOPERTA ?</a:t>
            </a:r>
          </a:p>
        </p:txBody>
      </p:sp>
      <p:pic>
        <p:nvPicPr>
          <p:cNvPr id="39940" name="Immagine 5"/>
          <p:cNvPicPr>
            <a:picLocks noChangeAspect="1"/>
          </p:cNvPicPr>
          <p:nvPr/>
        </p:nvPicPr>
        <p:blipFill>
          <a:blip r:embed="rId2"/>
          <a:srcRect/>
          <a:stretch>
            <a:fillRect/>
          </a:stretch>
        </p:blipFill>
        <p:spPr bwMode="auto">
          <a:xfrm>
            <a:off x="626687" y="2101975"/>
            <a:ext cx="3948332" cy="3943226"/>
          </a:xfrm>
          <a:prstGeom prst="rect">
            <a:avLst/>
          </a:prstGeom>
          <a:noFill/>
          <a:ln w="9525">
            <a:noFill/>
            <a:miter lim="800000"/>
            <a:headEnd/>
            <a:tailEnd/>
          </a:ln>
        </p:spPr>
      </p:pic>
      <p:sp>
        <p:nvSpPr>
          <p:cNvPr id="39941" name="CasellaDiTesto 3"/>
          <p:cNvSpPr txBox="1">
            <a:spLocks noChangeArrowheads="1"/>
          </p:cNvSpPr>
          <p:nvPr/>
        </p:nvSpPr>
        <p:spPr bwMode="auto">
          <a:xfrm>
            <a:off x="4575019" y="2247900"/>
            <a:ext cx="4589306" cy="3477875"/>
          </a:xfrm>
          <a:prstGeom prst="rect">
            <a:avLst/>
          </a:prstGeom>
          <a:noFill/>
          <a:ln w="9525">
            <a:noFill/>
            <a:miter lim="800000"/>
            <a:headEnd/>
            <a:tailEnd/>
          </a:ln>
        </p:spPr>
        <p:txBody>
          <a:bodyPr wrap="square">
            <a:spAutoFit/>
          </a:bodyPr>
          <a:lstStyle/>
          <a:p>
            <a:pPr algn="ctr"/>
            <a:r>
              <a:rPr lang="it-IT" sz="2000" dirty="0">
                <a:latin typeface="Palatino Linotype" pitchFamily="18" charset="0"/>
              </a:rPr>
              <a:t>Il Service Learning ha radici profonde,</a:t>
            </a:r>
          </a:p>
          <a:p>
            <a:pPr algn="ctr"/>
            <a:r>
              <a:rPr lang="it-IT" sz="2000" b="1" dirty="0">
                <a:latin typeface="Palatino Linotype" pitchFamily="18" charset="0"/>
              </a:rPr>
              <a:t>non è una moda</a:t>
            </a:r>
            <a:r>
              <a:rPr lang="it-IT" sz="2000" dirty="0">
                <a:latin typeface="Palatino Linotype" pitchFamily="18" charset="0"/>
              </a:rPr>
              <a:t>, </a:t>
            </a:r>
          </a:p>
          <a:p>
            <a:pPr algn="ctr"/>
            <a:r>
              <a:rPr lang="it-IT" sz="2000" b="1" dirty="0">
                <a:latin typeface="Palatino Linotype" pitchFamily="18" charset="0"/>
              </a:rPr>
              <a:t>né un’innovazione recente</a:t>
            </a:r>
            <a:r>
              <a:rPr lang="it-IT" sz="2000" dirty="0">
                <a:latin typeface="Palatino Linotype" pitchFamily="18" charset="0"/>
              </a:rPr>
              <a:t>.</a:t>
            </a:r>
          </a:p>
          <a:p>
            <a:pPr algn="ctr"/>
            <a:r>
              <a:rPr lang="it-IT" sz="2000" dirty="0">
                <a:latin typeface="Palatino Linotype" pitchFamily="18" charset="0"/>
              </a:rPr>
              <a:t>E’ piuttosto un invito alla riscoperta </a:t>
            </a:r>
          </a:p>
          <a:p>
            <a:pPr algn="ctr"/>
            <a:r>
              <a:rPr lang="it-IT" sz="2000" dirty="0">
                <a:latin typeface="Palatino Linotype" pitchFamily="18" charset="0"/>
              </a:rPr>
              <a:t>delle idee che hanno fatto avanzare</a:t>
            </a:r>
          </a:p>
          <a:p>
            <a:pPr algn="ctr"/>
            <a:r>
              <a:rPr lang="it-IT" sz="2000" dirty="0">
                <a:latin typeface="Palatino Linotype" pitchFamily="18" charset="0"/>
              </a:rPr>
              <a:t> la cultura pedagogica, dei valori</a:t>
            </a:r>
          </a:p>
          <a:p>
            <a:pPr algn="ctr"/>
            <a:r>
              <a:rPr lang="it-IT" sz="2000" dirty="0">
                <a:latin typeface="Palatino Linotype" pitchFamily="18" charset="0"/>
              </a:rPr>
              <a:t> che la sostanziano,</a:t>
            </a:r>
          </a:p>
          <a:p>
            <a:pPr algn="ctr"/>
            <a:r>
              <a:rPr lang="it-IT" sz="2000" dirty="0">
                <a:latin typeface="Palatino Linotype" pitchFamily="18" charset="0"/>
              </a:rPr>
              <a:t>delle persone che ci hanno regalato </a:t>
            </a:r>
          </a:p>
          <a:p>
            <a:pPr algn="ctr"/>
            <a:r>
              <a:rPr lang="it-IT" sz="2000" dirty="0">
                <a:latin typeface="Palatino Linotype" pitchFamily="18" charset="0"/>
              </a:rPr>
              <a:t>questo incredibile patrimonio, </a:t>
            </a:r>
          </a:p>
          <a:p>
            <a:pPr algn="ctr"/>
            <a:r>
              <a:rPr lang="it-IT" sz="2000" dirty="0">
                <a:latin typeface="Palatino Linotype" pitchFamily="18" charset="0"/>
              </a:rPr>
              <a:t>che va non solo conosciuto e </a:t>
            </a:r>
            <a:r>
              <a:rPr lang="it-IT" sz="2000" dirty="0" err="1">
                <a:latin typeface="Palatino Linotype" pitchFamily="18" charset="0"/>
              </a:rPr>
              <a:t>custidito</a:t>
            </a:r>
            <a:r>
              <a:rPr lang="it-IT" sz="2000" dirty="0">
                <a:latin typeface="Palatino Linotype" pitchFamily="18" charset="0"/>
              </a:rPr>
              <a:t>, </a:t>
            </a:r>
          </a:p>
          <a:p>
            <a:pPr algn="ctr"/>
            <a:r>
              <a:rPr lang="it-IT" sz="2000" dirty="0">
                <a:latin typeface="Palatino Linotype" pitchFamily="18" charset="0"/>
              </a:rPr>
              <a:t>ma fatto crescere</a:t>
            </a:r>
            <a:r>
              <a:rPr lang="it-IT" dirty="0">
                <a:latin typeface="Palatino Linotype"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6"/>
          <p:cNvSpPr txBox="1">
            <a:spLocks/>
          </p:cNvSpPr>
          <p:nvPr/>
        </p:nvSpPr>
        <p:spPr>
          <a:xfrm>
            <a:off x="698500" y="1012031"/>
            <a:ext cx="7543800" cy="51220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it-IT" sz="2400" dirty="0"/>
              <a:t>Il Service Learning si collega ad un ricco filone pedagogico che ha, alle sue origini, due grandi punti di riferimento: </a:t>
            </a:r>
          </a:p>
          <a:p>
            <a:pPr algn="ctr"/>
            <a:r>
              <a:rPr lang="it-IT" sz="2400" b="1" dirty="0"/>
              <a:t>J. </a:t>
            </a:r>
            <a:r>
              <a:rPr lang="it-IT" sz="2400" b="1" dirty="0" err="1"/>
              <a:t>Dewey</a:t>
            </a:r>
            <a:r>
              <a:rPr lang="it-IT" sz="2400" b="1" dirty="0"/>
              <a:t>, negli Stati Uniti </a:t>
            </a:r>
          </a:p>
          <a:p>
            <a:pPr algn="ctr"/>
            <a:r>
              <a:rPr lang="it-IT" sz="2400" b="1" dirty="0"/>
              <a:t>Paulo </a:t>
            </a:r>
            <a:r>
              <a:rPr lang="it-IT" sz="2400" b="1" dirty="0" err="1"/>
              <a:t>Freire</a:t>
            </a:r>
            <a:r>
              <a:rPr lang="it-IT" sz="2400" b="1" dirty="0"/>
              <a:t> nell’America Latina. </a:t>
            </a:r>
          </a:p>
          <a:p>
            <a:endParaRPr lang="it-IT" dirty="0"/>
          </a:p>
          <a:p>
            <a:pPr marL="0" indent="0" fontAlgn="auto">
              <a:buNone/>
            </a:pPr>
            <a:endParaRPr lang="it-IT" dirty="0"/>
          </a:p>
          <a:p>
            <a:pPr fontAlgn="auto"/>
            <a:endParaRPr lang="it-IT" dirty="0"/>
          </a:p>
          <a:p>
            <a:pPr algn="just" fontAlgn="auto"/>
            <a:endParaRPr lang="en-US" sz="1600" dirty="0"/>
          </a:p>
          <a:p>
            <a:pPr algn="just" fontAlgn="auto"/>
            <a:endParaRPr lang="en-US" sz="1600" dirty="0"/>
          </a:p>
          <a:p>
            <a:pPr algn="just" fontAlgn="auto"/>
            <a:endParaRPr lang="en-US" sz="1600" dirty="0"/>
          </a:p>
          <a:p>
            <a:pPr fontAlgn="auto"/>
            <a:endParaRPr lang="it-IT" dirty="0"/>
          </a:p>
          <a:p>
            <a:pPr fontAlgn="auto"/>
            <a:endParaRPr lang="it-IT" dirty="0"/>
          </a:p>
        </p:txBody>
      </p:sp>
      <p:sp>
        <p:nvSpPr>
          <p:cNvPr id="3" name="Fumetto 4 2"/>
          <p:cNvSpPr/>
          <p:nvPr/>
        </p:nvSpPr>
        <p:spPr>
          <a:xfrm>
            <a:off x="5314950" y="3160446"/>
            <a:ext cx="2755900" cy="11996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educazione democratica</a:t>
            </a:r>
          </a:p>
        </p:txBody>
      </p:sp>
      <p:sp>
        <p:nvSpPr>
          <p:cNvPr id="4" name="Fumetto 4 3"/>
          <p:cNvSpPr/>
          <p:nvPr/>
        </p:nvSpPr>
        <p:spPr>
          <a:xfrm>
            <a:off x="1660525" y="3275760"/>
            <a:ext cx="2692400" cy="12774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apprendimento attivo</a:t>
            </a:r>
          </a:p>
        </p:txBody>
      </p:sp>
      <p:sp>
        <p:nvSpPr>
          <p:cNvPr id="5" name="Fumetto 4 4"/>
          <p:cNvSpPr/>
          <p:nvPr/>
        </p:nvSpPr>
        <p:spPr>
          <a:xfrm>
            <a:off x="3365500" y="4883150"/>
            <a:ext cx="2819400" cy="11206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responsabilità sociale</a:t>
            </a:r>
          </a:p>
        </p:txBody>
      </p:sp>
    </p:spTree>
    <p:extLst>
      <p:ext uri="{BB962C8B-B14F-4D97-AF65-F5344CB8AC3E}">
        <p14:creationId xmlns:p14="http://schemas.microsoft.com/office/powerpoint/2010/main" val="2249779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a:spLocks noChangeArrowheads="1"/>
          </p:cNvSpPr>
          <p:nvPr/>
        </p:nvSpPr>
        <p:spPr bwMode="auto">
          <a:xfrm>
            <a:off x="1092200" y="2057401"/>
            <a:ext cx="2922588" cy="2705100"/>
          </a:xfrm>
          <a:prstGeom prst="ellipse">
            <a:avLst/>
          </a:prstGeom>
          <a:solidFill>
            <a:srgbClr val="00B0F0"/>
          </a:solidFill>
          <a:ln w="25400">
            <a:solidFill>
              <a:schemeClr val="bg1"/>
            </a:solidFill>
            <a:round/>
            <a:headEnd/>
            <a:tailEnd/>
          </a:ln>
        </p:spPr>
        <p:txBody>
          <a:bodyPr anchor="ctr"/>
          <a:lstStyle/>
          <a:p>
            <a:pPr algn="ctr"/>
            <a:r>
              <a:rPr lang="es-ES" sz="1600">
                <a:solidFill>
                  <a:srgbClr val="FFFFFF"/>
                </a:solidFill>
                <a:latin typeface="Verdana" pitchFamily="34" charset="0"/>
              </a:rPr>
              <a:t>J. DEWEY</a:t>
            </a:r>
          </a:p>
          <a:p>
            <a:pPr algn="ctr"/>
            <a:endParaRPr lang="es-ES" sz="1600">
              <a:solidFill>
                <a:srgbClr val="FFFFFF"/>
              </a:solidFill>
              <a:latin typeface="Verdana" pitchFamily="34" charset="0"/>
            </a:endParaRPr>
          </a:p>
          <a:p>
            <a:pPr algn="ctr"/>
            <a:r>
              <a:rPr lang="es-ES" sz="1600">
                <a:solidFill>
                  <a:srgbClr val="FFFFFF"/>
                </a:solidFill>
                <a:latin typeface="Verdana" pitchFamily="34" charset="0"/>
              </a:rPr>
              <a:t>J. BRUNER</a:t>
            </a:r>
          </a:p>
          <a:p>
            <a:pPr algn="ctr"/>
            <a:endParaRPr lang="es-ES" sz="1600">
              <a:solidFill>
                <a:srgbClr val="FFFFFF"/>
              </a:solidFill>
              <a:latin typeface="Verdana" pitchFamily="34" charset="0"/>
            </a:endParaRPr>
          </a:p>
          <a:p>
            <a:pPr algn="ctr"/>
            <a:r>
              <a:rPr lang="es-ES" sz="1600">
                <a:solidFill>
                  <a:srgbClr val="FFFFFF"/>
                </a:solidFill>
                <a:latin typeface="Verdana" pitchFamily="34" charset="0"/>
              </a:rPr>
              <a:t>A. GIUNTI</a:t>
            </a:r>
          </a:p>
          <a:p>
            <a:pPr algn="ctr"/>
            <a:endParaRPr lang="es-ES" sz="1600">
              <a:solidFill>
                <a:srgbClr val="FFFFFF"/>
              </a:solidFill>
              <a:latin typeface="Verdana" pitchFamily="34" charset="0"/>
            </a:endParaRPr>
          </a:p>
          <a:p>
            <a:pPr algn="ctr"/>
            <a:endParaRPr lang="es-ES" sz="1600">
              <a:solidFill>
                <a:srgbClr val="FFFFFF"/>
              </a:solidFill>
              <a:latin typeface="Verdana" pitchFamily="34" charset="0"/>
            </a:endParaRPr>
          </a:p>
        </p:txBody>
      </p:sp>
      <p:sp>
        <p:nvSpPr>
          <p:cNvPr id="5" name="4 Elipse"/>
          <p:cNvSpPr/>
          <p:nvPr/>
        </p:nvSpPr>
        <p:spPr>
          <a:xfrm>
            <a:off x="5181600" y="2011363"/>
            <a:ext cx="2971800" cy="2751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Aft>
                <a:spcPts val="0"/>
              </a:spcAft>
              <a:defRPr/>
            </a:pPr>
            <a:r>
              <a:rPr lang="es-ES" sz="1600">
                <a:solidFill>
                  <a:srgbClr val="FFFFFF"/>
                </a:solidFill>
                <a:latin typeface="Verdana" charset="0"/>
                <a:ea typeface="ＭＳ Ｐゴシック" charset="0"/>
                <a:cs typeface="Arial" charset="0"/>
              </a:rPr>
              <a:t>P. FREIRE</a:t>
            </a:r>
          </a:p>
          <a:p>
            <a:pPr algn="ctr" fontAlgn="auto">
              <a:spcAft>
                <a:spcPts val="0"/>
              </a:spcAft>
              <a:defRPr/>
            </a:pPr>
            <a:endParaRPr lang="es-ES" sz="1600">
              <a:solidFill>
                <a:srgbClr val="FFFFFF"/>
              </a:solidFill>
              <a:latin typeface="Verdana" charset="0"/>
              <a:ea typeface="ＭＳ Ｐゴシック" charset="0"/>
              <a:cs typeface="Arial" charset="0"/>
            </a:endParaRPr>
          </a:p>
          <a:p>
            <a:pPr algn="ctr" fontAlgn="auto">
              <a:spcAft>
                <a:spcPts val="0"/>
              </a:spcAft>
              <a:defRPr/>
            </a:pPr>
            <a:r>
              <a:rPr lang="es-ES" sz="1600">
                <a:solidFill>
                  <a:srgbClr val="FFFFFF"/>
                </a:solidFill>
                <a:latin typeface="Verdana" charset="0"/>
                <a:ea typeface="ＭＳ Ｐゴシック" charset="0"/>
                <a:cs typeface="Arial" charset="0"/>
              </a:rPr>
              <a:t>DON MILANI</a:t>
            </a:r>
          </a:p>
          <a:p>
            <a:pPr algn="ctr" fontAlgn="auto">
              <a:spcAft>
                <a:spcPts val="0"/>
              </a:spcAft>
              <a:defRPr/>
            </a:pPr>
            <a:endParaRPr lang="es-ES" sz="1600">
              <a:solidFill>
                <a:srgbClr val="FFFFFF"/>
              </a:solidFill>
              <a:latin typeface="Verdana" charset="0"/>
              <a:ea typeface="ＭＳ Ｐゴシック" charset="0"/>
              <a:cs typeface="Arial" charset="0"/>
            </a:endParaRPr>
          </a:p>
          <a:p>
            <a:pPr algn="ctr" fontAlgn="auto">
              <a:spcAft>
                <a:spcPts val="0"/>
              </a:spcAft>
              <a:defRPr/>
            </a:pPr>
            <a:r>
              <a:rPr lang="es-ES" sz="1600">
                <a:solidFill>
                  <a:srgbClr val="FFFFFF"/>
                </a:solidFill>
                <a:latin typeface="Verdana" charset="0"/>
                <a:ea typeface="ＭＳ Ｐゴシック" charset="0"/>
                <a:cs typeface="Arial" charset="0"/>
              </a:rPr>
              <a:t>M. LODI</a:t>
            </a:r>
          </a:p>
        </p:txBody>
      </p:sp>
      <p:sp>
        <p:nvSpPr>
          <p:cNvPr id="40963" name="Text Box 5"/>
          <p:cNvSpPr txBox="1">
            <a:spLocks noChangeArrowheads="1"/>
          </p:cNvSpPr>
          <p:nvPr/>
        </p:nvSpPr>
        <p:spPr bwMode="auto">
          <a:xfrm>
            <a:off x="4284663" y="3141663"/>
            <a:ext cx="647700" cy="825500"/>
          </a:xfrm>
          <a:prstGeom prst="rect">
            <a:avLst/>
          </a:prstGeom>
          <a:noFill/>
          <a:ln w="9525">
            <a:noFill/>
            <a:miter lim="800000"/>
            <a:headEnd/>
            <a:tailEnd/>
          </a:ln>
        </p:spPr>
        <p:txBody>
          <a:bodyPr lIns="90000" tIns="46800" rIns="90000" bIns="46800">
            <a:spAutoFit/>
          </a:bodyPr>
          <a:lstStyle/>
          <a:p>
            <a:pPr>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4800" b="1">
                <a:solidFill>
                  <a:srgbClr val="000000"/>
                </a:solidFill>
                <a:ea typeface="ＭＳ Ｐゴシック" pitchFamily="34" charset="-128"/>
              </a:rPr>
              <a:t>+</a:t>
            </a:r>
          </a:p>
        </p:txBody>
      </p:sp>
      <p:sp>
        <p:nvSpPr>
          <p:cNvPr id="7" name="6 Elipse"/>
          <p:cNvSpPr/>
          <p:nvPr/>
        </p:nvSpPr>
        <p:spPr>
          <a:xfrm>
            <a:off x="2971800" y="3276600"/>
            <a:ext cx="2870200" cy="2717801"/>
          </a:xfrm>
          <a:prstGeom prst="ellips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Aft>
                <a:spcPts val="0"/>
              </a:spcAft>
              <a:defRPr/>
            </a:pPr>
            <a:endParaRPr lang="es-ES" sz="1600">
              <a:solidFill>
                <a:srgbClr val="FFFFFF"/>
              </a:solidFill>
              <a:latin typeface="Verdana" charset="0"/>
              <a:ea typeface="ＭＳ Ｐゴシック" charset="0"/>
              <a:cs typeface="Arial" charset="0"/>
            </a:endParaRPr>
          </a:p>
          <a:p>
            <a:pPr algn="ctr" fontAlgn="auto">
              <a:spcAft>
                <a:spcPts val="0"/>
              </a:spcAft>
              <a:defRPr/>
            </a:pPr>
            <a:r>
              <a:rPr lang="es-ES" sz="1600">
                <a:solidFill>
                  <a:srgbClr val="FFFFFF"/>
                </a:solidFill>
                <a:latin typeface="Verdana" charset="0"/>
                <a:ea typeface="ＭＳ Ｐゴシック" charset="0"/>
                <a:cs typeface="Arial" charset="0"/>
              </a:rPr>
              <a:t>Partecipazione Problemi</a:t>
            </a:r>
          </a:p>
          <a:p>
            <a:pPr algn="ctr" fontAlgn="auto">
              <a:spcAft>
                <a:spcPts val="0"/>
              </a:spcAft>
              <a:defRPr/>
            </a:pPr>
            <a:r>
              <a:rPr lang="es-ES" sz="1600">
                <a:solidFill>
                  <a:srgbClr val="FFFFFF"/>
                </a:solidFill>
                <a:latin typeface="Verdana" charset="0"/>
                <a:ea typeface="ＭＳ Ｐゴシック" charset="0"/>
                <a:cs typeface="Arial" charset="0"/>
              </a:rPr>
              <a:t>Ricerca </a:t>
            </a:r>
          </a:p>
          <a:p>
            <a:pPr algn="ctr" fontAlgn="auto">
              <a:spcAft>
                <a:spcPts val="0"/>
              </a:spcAft>
              <a:defRPr/>
            </a:pPr>
            <a:r>
              <a:rPr lang="es-ES" sz="1600">
                <a:solidFill>
                  <a:srgbClr val="FFFFFF"/>
                </a:solidFill>
                <a:latin typeface="Verdana" charset="0"/>
                <a:ea typeface="ＭＳ Ｐゴシック" charset="0"/>
                <a:cs typeface="Arial" charset="0"/>
              </a:rPr>
              <a:t>Dialogo </a:t>
            </a:r>
          </a:p>
          <a:p>
            <a:pPr algn="ctr" fontAlgn="auto">
              <a:spcAft>
                <a:spcPts val="0"/>
              </a:spcAft>
              <a:defRPr/>
            </a:pPr>
            <a:r>
              <a:rPr lang="es-ES" sz="1600">
                <a:solidFill>
                  <a:srgbClr val="FFFFFF"/>
                </a:solidFill>
                <a:latin typeface="Verdana" charset="0"/>
                <a:ea typeface="ＭＳ Ｐゴシック" charset="0"/>
                <a:cs typeface="Arial" charset="0"/>
              </a:rPr>
              <a:t>Comunità </a:t>
            </a:r>
          </a:p>
          <a:p>
            <a:pPr algn="ctr" fontAlgn="auto">
              <a:spcAft>
                <a:spcPts val="0"/>
              </a:spcAft>
              <a:defRPr/>
            </a:pPr>
            <a:r>
              <a:rPr lang="es-ES" sz="1600">
                <a:solidFill>
                  <a:srgbClr val="FFFFFF"/>
                </a:solidFill>
                <a:latin typeface="Verdana" charset="0"/>
                <a:ea typeface="ＭＳ Ｐゴシック" charset="0"/>
                <a:cs typeface="Arial" charset="0"/>
              </a:rPr>
              <a:t>Responsabilità </a:t>
            </a:r>
          </a:p>
          <a:p>
            <a:pPr algn="ctr" fontAlgn="auto">
              <a:spcAft>
                <a:spcPts val="0"/>
              </a:spcAft>
              <a:defRPr/>
            </a:pPr>
            <a:r>
              <a:rPr lang="es-ES" sz="1600">
                <a:solidFill>
                  <a:srgbClr val="FFFFFF"/>
                </a:solidFill>
                <a:latin typeface="Verdana" charset="0"/>
                <a:ea typeface="ＭＳ Ｐゴシック" charset="0"/>
                <a:cs typeface="Arial" charset="0"/>
              </a:rPr>
              <a:t>Servizio </a:t>
            </a:r>
          </a:p>
        </p:txBody>
      </p:sp>
      <p:sp>
        <p:nvSpPr>
          <p:cNvPr id="40965" name="Text Box 7"/>
          <p:cNvSpPr txBox="1">
            <a:spLocks noChangeArrowheads="1"/>
          </p:cNvSpPr>
          <p:nvPr/>
        </p:nvSpPr>
        <p:spPr bwMode="auto">
          <a:xfrm>
            <a:off x="215900" y="1201738"/>
            <a:ext cx="4330700" cy="708025"/>
          </a:xfrm>
          <a:prstGeom prst="rect">
            <a:avLst/>
          </a:prstGeom>
          <a:noFill/>
          <a:ln w="9525">
            <a:noFill/>
            <a:miter lim="800000"/>
            <a:headEnd/>
            <a:tailEnd/>
          </a:ln>
        </p:spPr>
        <p:txBody>
          <a:bodyPr>
            <a:spAutoFit/>
          </a:bodyPr>
          <a:lstStyle/>
          <a:p>
            <a:pPr marL="742950" indent="-285750">
              <a:spcBef>
                <a:spcPct val="20000"/>
              </a:spcBef>
            </a:pPr>
            <a:r>
              <a:rPr lang="it-IT" sz="2000" b="1" dirty="0">
                <a:solidFill>
                  <a:srgbClr val="135327"/>
                </a:solidFill>
                <a:ea typeface="ＭＳ Ｐゴシック" pitchFamily="34" charset="-128"/>
              </a:rPr>
              <a:t>          APPRENDERE SIGNIFICATIVAMENTE</a:t>
            </a:r>
          </a:p>
        </p:txBody>
      </p:sp>
      <p:sp>
        <p:nvSpPr>
          <p:cNvPr id="40966" name="Text Box 8"/>
          <p:cNvSpPr txBox="1">
            <a:spLocks noChangeArrowheads="1"/>
          </p:cNvSpPr>
          <p:nvPr/>
        </p:nvSpPr>
        <p:spPr bwMode="auto">
          <a:xfrm>
            <a:off x="5384800" y="1219200"/>
            <a:ext cx="2733675" cy="708025"/>
          </a:xfrm>
          <a:prstGeom prst="rect">
            <a:avLst/>
          </a:prstGeom>
          <a:noFill/>
          <a:ln w="9525">
            <a:noFill/>
            <a:miter lim="800000"/>
            <a:headEnd/>
            <a:tailEnd/>
          </a:ln>
        </p:spPr>
        <p:txBody>
          <a:bodyPr>
            <a:spAutoFit/>
          </a:bodyPr>
          <a:lstStyle/>
          <a:p>
            <a:pPr marL="742950" indent="-285750">
              <a:spcBef>
                <a:spcPct val="20000"/>
              </a:spcBef>
            </a:pPr>
            <a:r>
              <a:rPr lang="it-IT" sz="1600" b="1">
                <a:solidFill>
                  <a:srgbClr val="135327"/>
                </a:solidFill>
                <a:ea typeface="ＭＳ Ｐゴシック" pitchFamily="34" charset="-128"/>
              </a:rPr>
              <a:t> </a:t>
            </a:r>
            <a:r>
              <a:rPr lang="it-IT" sz="2000" b="1">
                <a:solidFill>
                  <a:srgbClr val="008000"/>
                </a:solidFill>
                <a:ea typeface="ＭＳ Ｐゴシック" pitchFamily="34" charset="-128"/>
              </a:rPr>
              <a:t>PRENDERSI CURA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grpId="0" nodeType="clickEffect">
                                  <p:stCondLst>
                                    <p:cond delay="0"/>
                                  </p:stCondLst>
                                  <p:childTnLst>
                                    <p:animMotion origin="layout" path="M 2.22222E-6 2.59259E-6 L 0.15764 0.13125 " pathEditMode="relative" rAng="0" ptsTypes="AA">
                                      <p:cBhvr>
                                        <p:cTn id="6" dur="2000" fill="hold"/>
                                        <p:tgtEl>
                                          <p:spTgt spid="4"/>
                                        </p:tgtEl>
                                        <p:attrNameLst>
                                          <p:attrName>ppt_x</p:attrName>
                                          <p:attrName>ppt_y</p:attrName>
                                        </p:attrNameLst>
                                      </p:cBhvr>
                                      <p:rCtr x="7900" y="6600"/>
                                    </p:animMotion>
                                  </p:childTnLst>
                                </p:cTn>
                              </p:par>
                              <p:par>
                                <p:cTn id="7" presetID="49" presetClass="path" presetSubtype="0" accel="50000" decel="50000" fill="hold" grpId="0" nodeType="withEffect">
                                  <p:stCondLst>
                                    <p:cond delay="0"/>
                                  </p:stCondLst>
                                  <p:childTnLst>
                                    <p:animMotion origin="layout" path="M -1.11111E-6 2.59259E-6 L -0.17309 0.12083 " pathEditMode="relative" rAng="0" ptsTypes="AA">
                                      <p:cBhvr>
                                        <p:cTn id="8" dur="2000" fill="hold"/>
                                        <p:tgtEl>
                                          <p:spTgt spid="5"/>
                                        </p:tgtEl>
                                        <p:attrNameLst>
                                          <p:attrName>ppt_x</p:attrName>
                                          <p:attrName>ppt_y</p:attrName>
                                        </p:attrNameLst>
                                      </p:cBhvr>
                                      <p:rCtr x="-8700" y="6000"/>
                                    </p:animMotion>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theme/theme1.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200</TotalTime>
  <Words>2140</Words>
  <Application>Microsoft Macintosh PowerPoint</Application>
  <PresentationFormat>Presentazione su schermo (4:3)</PresentationFormat>
  <Paragraphs>274</Paragraphs>
  <Slides>32</Slides>
  <Notes>8</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32</vt:i4>
      </vt:variant>
    </vt:vector>
  </HeadingPairs>
  <TitlesOfParts>
    <vt:vector size="48" baseType="lpstr">
      <vt:lpstr>Arial Unicode MS</vt:lpstr>
      <vt:lpstr>ＭＳ Ｐゴシック</vt:lpstr>
      <vt:lpstr>Arial</vt:lpstr>
      <vt:lpstr>Calibri</vt:lpstr>
      <vt:lpstr>Calibri Light</vt:lpstr>
      <vt:lpstr>Century Schoolbook</vt:lpstr>
      <vt:lpstr>Garamond</vt:lpstr>
      <vt:lpstr>Georgia</vt:lpstr>
      <vt:lpstr>Palatino Linotype</vt:lpstr>
      <vt:lpstr>Times New Roman</vt:lpstr>
      <vt:lpstr>TimesNewRomanPS-ItalicMT</vt:lpstr>
      <vt:lpstr>TimesNewRomanPSMT</vt:lpstr>
      <vt:lpstr>Trebuchet MS</vt:lpstr>
      <vt:lpstr>Verdana</vt:lpstr>
      <vt:lpstr>Wingdings</vt:lpstr>
      <vt:lpstr>Retrospettivo</vt:lpstr>
      <vt:lpstr>Presentazione standard di PowerPoint</vt:lpstr>
      <vt:lpstr> La piramide dell’apprendimento per l’esperienza</vt:lpstr>
      <vt:lpstr>Service-Learning</vt:lpstr>
      <vt:lpstr> </vt:lpstr>
      <vt:lpstr> </vt:lpstr>
      <vt:lpstr>Presentazione standard di PowerPoint</vt:lpstr>
      <vt:lpstr>INVENZIONE O SCOPERTA ?</vt:lpstr>
      <vt:lpstr>Presentazione standard di PowerPoint</vt:lpstr>
      <vt:lpstr>Presentazione standard di PowerPoint</vt:lpstr>
      <vt:lpstr>In Italia</vt:lpstr>
      <vt:lpstr>La proposta pedagogica del Service Learning </vt:lpstr>
      <vt:lpstr>La proposta pedagogica del Service Learning </vt:lpstr>
      <vt:lpstr>Service-Learning</vt:lpstr>
      <vt:lpstr>Service-Learning (Apprendimento-Servizio)</vt:lpstr>
      <vt:lpstr>Presentazione standard di PowerPoint</vt:lpstr>
      <vt:lpstr>Una pedagogia “Per tutti”</vt:lpstr>
      <vt:lpstr>Presentazione standard di PowerPoint</vt:lpstr>
      <vt:lpstr>Un esempio</vt:lpstr>
      <vt:lpstr>Presentazione standard di PowerPoint</vt:lpstr>
      <vt:lpstr>Promuovere il Service Learning</vt:lpstr>
      <vt:lpstr>Gli studenti:</vt:lpstr>
      <vt:lpstr>La carta d’identità del Service Learning</vt:lpstr>
      <vt:lpstr>La carta d’identità del Service Learning</vt:lpstr>
      <vt:lpstr>La carta d’identità del Service Learning</vt:lpstr>
      <vt:lpstr>    Un progetto di service learning ben strutturato deve prevedere le seguenti fasi: </vt:lpstr>
      <vt:lpstr> Un progetto di service learning ben strutturato deve prevedere le seguenti fasi: </vt:lpstr>
      <vt:lpstr>Il Cammino dell’acqua: la qualità dell’acqua di Gussago</vt:lpstr>
      <vt:lpstr>I processi trasversali</vt:lpstr>
      <vt:lpstr>1 Riflessione </vt:lpstr>
      <vt:lpstr>2 Comunicazione </vt:lpstr>
      <vt:lpstr>3 Valutazione: Cosa valutare? </vt:lpstr>
      <vt:lpstr>Webinar   Oltre l'aula. La proposta pedagogica del Service Learning </vt:lpstr>
    </vt:vector>
  </TitlesOfParts>
  <Company>Lumsa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dc:title>
  <dc:creator>Italo Fiorin</dc:creator>
  <cp:lastModifiedBy>caterinabono1@gmail.com</cp:lastModifiedBy>
  <cp:revision>25</cp:revision>
  <dcterms:created xsi:type="dcterms:W3CDTF">2018-12-11T10:20:02Z</dcterms:created>
  <dcterms:modified xsi:type="dcterms:W3CDTF">2020-03-09T13:25:35Z</dcterms:modified>
</cp:coreProperties>
</file>