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302" r:id="rId26"/>
    <p:sldId id="303" r:id="rId27"/>
    <p:sldId id="304" r:id="rId28"/>
    <p:sldId id="305" r:id="rId29"/>
    <p:sldId id="306" r:id="rId30"/>
    <p:sldId id="307" r:id="rId31"/>
    <p:sldId id="308" r:id="rId32"/>
    <p:sldId id="309" r:id="rId33"/>
    <p:sldId id="310" r:id="rId34"/>
    <p:sldId id="311" r:id="rId35"/>
    <p:sldId id="312" r:id="rId36"/>
    <p:sldId id="313" r:id="rId37"/>
    <p:sldId id="314" r:id="rId38"/>
    <p:sldId id="315" r:id="rId39"/>
    <p:sldId id="316" r:id="rId40"/>
    <p:sldId id="328" r:id="rId41"/>
    <p:sldId id="329" r:id="rId42"/>
    <p:sldId id="297" r:id="rId43"/>
    <p:sldId id="330" r:id="rId44"/>
    <p:sldId id="298" r:id="rId45"/>
    <p:sldId id="299" r:id="rId46"/>
    <p:sldId id="300" r:id="rId47"/>
    <p:sldId id="301" r:id="rId48"/>
    <p:sldId id="257" r:id="rId49"/>
    <p:sldId id="258" r:id="rId50"/>
    <p:sldId id="259" r:id="rId51"/>
    <p:sldId id="260" r:id="rId52"/>
    <p:sldId id="261" r:id="rId53"/>
    <p:sldId id="262" r:id="rId54"/>
    <p:sldId id="263" r:id="rId55"/>
    <p:sldId id="264" r:id="rId56"/>
    <p:sldId id="265" r:id="rId57"/>
    <p:sldId id="266" r:id="rId58"/>
    <p:sldId id="317" r:id="rId59"/>
    <p:sldId id="318" r:id="rId60"/>
    <p:sldId id="319" r:id="rId61"/>
    <p:sldId id="320" r:id="rId62"/>
    <p:sldId id="321" r:id="rId63"/>
    <p:sldId id="322" r:id="rId64"/>
    <p:sldId id="323" r:id="rId65"/>
    <p:sldId id="324" r:id="rId66"/>
    <p:sldId id="325" r:id="rId67"/>
    <p:sldId id="326" r:id="rId68"/>
    <p:sldId id="327" r:id="rId69"/>
    <p:sldId id="267" r:id="rId70"/>
    <p:sldId id="268" r:id="rId71"/>
    <p:sldId id="269" r:id="rId72"/>
    <p:sldId id="270" r:id="rId73"/>
    <p:sldId id="271" r:id="rId74"/>
    <p:sldId id="272" r:id="rId75"/>
    <p:sldId id="273" r:id="rId7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12/10/2021</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12/10/2021</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257300" y="2909102"/>
            <a:ext cx="4800600" cy="299639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633864" y="2909102"/>
            <a:ext cx="4800600" cy="299639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12/10/2021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12/10/2021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12/10/2021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12/10/2021</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12/10/2021</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12/10/2021</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3B72B0-F8A8-44BA-A013-F9E7583DCF45}"/>
              </a:ext>
            </a:extLst>
          </p:cNvPr>
          <p:cNvSpPr>
            <a:spLocks noGrp="1"/>
          </p:cNvSpPr>
          <p:nvPr>
            <p:ph type="ctrTitle"/>
          </p:nvPr>
        </p:nvSpPr>
        <p:spPr/>
        <p:txBody>
          <a:bodyPr/>
          <a:lstStyle/>
          <a:p>
            <a:r>
              <a:rPr lang="it-IT" sz="4000" dirty="0"/>
              <a:t>Elementi strategici della geo-politica in </a:t>
            </a:r>
            <a:r>
              <a:rPr lang="it-IT" sz="4000" dirty="0" err="1"/>
              <a:t>mo</a:t>
            </a:r>
            <a:r>
              <a:rPr lang="it-IT" sz="4000" dirty="0"/>
              <a:t>. E in </a:t>
            </a:r>
            <a:r>
              <a:rPr lang="it-IT" sz="4000" dirty="0" err="1"/>
              <a:t>cina</a:t>
            </a:r>
            <a:r>
              <a:rPr lang="it-IT" sz="4000" dirty="0"/>
              <a:t> </a:t>
            </a:r>
          </a:p>
        </p:txBody>
      </p:sp>
      <p:sp>
        <p:nvSpPr>
          <p:cNvPr id="3" name="Sottotitolo 2">
            <a:extLst>
              <a:ext uri="{FF2B5EF4-FFF2-40B4-BE49-F238E27FC236}">
                <a16:creationId xmlns:a16="http://schemas.microsoft.com/office/drawing/2014/main" id="{1D4D2D23-3EE0-4D4F-8AA8-FAE4D1B4F625}"/>
              </a:ext>
            </a:extLst>
          </p:cNvPr>
          <p:cNvSpPr>
            <a:spLocks noGrp="1"/>
          </p:cNvSpPr>
          <p:nvPr>
            <p:ph type="subTitle" idx="1"/>
          </p:nvPr>
        </p:nvSpPr>
        <p:spPr/>
        <p:txBody>
          <a:bodyPr/>
          <a:lstStyle/>
          <a:p>
            <a:r>
              <a:rPr lang="it-IT" dirty="0"/>
              <a:t>Prospettive e soluzioni</a:t>
            </a:r>
          </a:p>
        </p:txBody>
      </p:sp>
    </p:spTree>
    <p:extLst>
      <p:ext uri="{BB962C8B-B14F-4D97-AF65-F5344CB8AC3E}">
        <p14:creationId xmlns:p14="http://schemas.microsoft.com/office/powerpoint/2010/main" val="4065537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669E3B-80AF-4133-99DC-1ACE52950F48}"/>
              </a:ext>
            </a:extLst>
          </p:cNvPr>
          <p:cNvSpPr>
            <a:spLocks noGrp="1"/>
          </p:cNvSpPr>
          <p:nvPr>
            <p:ph type="title"/>
          </p:nvPr>
        </p:nvSpPr>
        <p:spPr>
          <a:xfrm>
            <a:off x="1251678" y="382385"/>
            <a:ext cx="10178322" cy="465754"/>
          </a:xfrm>
        </p:spPr>
        <p:txBody>
          <a:bodyPr>
            <a:normAutofit/>
          </a:bodyPr>
          <a:lstStyle/>
          <a:p>
            <a:pPr algn="ctr"/>
            <a:r>
              <a:rPr lang="it-IT" sz="1400" dirty="0"/>
              <a:t>Intifada palestinese e ruolo delle donne</a:t>
            </a:r>
          </a:p>
        </p:txBody>
      </p:sp>
      <p:sp>
        <p:nvSpPr>
          <p:cNvPr id="3" name="Segnaposto contenuto 2">
            <a:extLst>
              <a:ext uri="{FF2B5EF4-FFF2-40B4-BE49-F238E27FC236}">
                <a16:creationId xmlns:a16="http://schemas.microsoft.com/office/drawing/2014/main" id="{8E167C97-9A72-49EA-B9FC-0BBE30A1010D}"/>
              </a:ext>
            </a:extLst>
          </p:cNvPr>
          <p:cNvSpPr>
            <a:spLocks noGrp="1"/>
          </p:cNvSpPr>
          <p:nvPr>
            <p:ph idx="1"/>
          </p:nvPr>
        </p:nvSpPr>
        <p:spPr>
          <a:xfrm>
            <a:off x="1251678" y="848139"/>
            <a:ext cx="10178322" cy="5031453"/>
          </a:xfrm>
        </p:spPr>
        <p:txBody>
          <a:bodyPr/>
          <a:lstStyle/>
          <a:p>
            <a:pPr marL="0" indent="0" algn="just">
              <a:buNone/>
            </a:pPr>
            <a:r>
              <a:rPr lang="it-IT" dirty="0"/>
              <a:t>Le </a:t>
            </a:r>
            <a:r>
              <a:rPr lang="it-IT" dirty="0">
                <a:solidFill>
                  <a:srgbClr val="FF0000"/>
                </a:solidFill>
              </a:rPr>
              <a:t>donne palestinesi hanno avuto un ruolo attivo </a:t>
            </a:r>
            <a:r>
              <a:rPr lang="it-IT" dirty="0"/>
              <a:t>durante la lunga e ancora duratura lotta nazionale contro l'occupante israeliano. In questo senso, il vasto movimento delle donne palestinesi può essere considerato come parte integrante e un'estensione della lotta democratica nazionale; è </a:t>
            </a:r>
            <a:r>
              <a:rPr lang="it-IT" dirty="0">
                <a:solidFill>
                  <a:srgbClr val="FF0000"/>
                </a:solidFill>
              </a:rPr>
              <a:t>un movimento che si è evoluto all'interno delle diverse fasi storiche della lotta nazionale</a:t>
            </a:r>
            <a:r>
              <a:rPr lang="it-IT" dirty="0"/>
              <a:t> per esporre i bisogni e le aspirazioni di tutte le persone e per rispondere ad esse. Quindi, dall'inizio del secolo scorso, il loro attivismo è stato fortemente legato alla lotta di liberazione nazionale. All'interno di questa più ampia questione della nazione, il processo di resistenza ha plasmato la coscienza di classe e di genere, influenzando sistematicamente l'agenda delle donne e il loro percorso verso l'emancipazione. </a:t>
            </a:r>
            <a:r>
              <a:rPr lang="it-IT" dirty="0" err="1"/>
              <a:t>Kuttab</a:t>
            </a:r>
            <a:r>
              <a:rPr lang="it-IT" dirty="0"/>
              <a:t> (2009) ha scritto che:</a:t>
            </a:r>
          </a:p>
          <a:p>
            <a:pPr marL="0" indent="0" algn="just">
              <a:buNone/>
            </a:pPr>
            <a:r>
              <a:rPr lang="it-IT" dirty="0"/>
              <a:t>«Sebbene la partecipazione delle donne palestinesi alla lotta nazionale fosse stata percepita come una condizione necessaria ma non sufficiente per la loro emancipazione come donne, </a:t>
            </a:r>
            <a:r>
              <a:rPr lang="it-IT" dirty="0">
                <a:solidFill>
                  <a:srgbClr val="FF0000"/>
                </a:solidFill>
              </a:rPr>
              <a:t>esse esprimono ancora la loro convinzione che la lotta per la liberazione delle donne non è distinta dall'indipendenza nazionale </a:t>
            </a:r>
            <a:r>
              <a:rPr lang="it-IT" dirty="0"/>
              <a:t>e allo stesso tempo non costituisce un paradosso». </a:t>
            </a:r>
          </a:p>
          <a:p>
            <a:pPr marL="0" indent="0">
              <a:buNone/>
            </a:pPr>
            <a:endParaRPr lang="it-IT" dirty="0"/>
          </a:p>
        </p:txBody>
      </p:sp>
    </p:spTree>
    <p:extLst>
      <p:ext uri="{BB962C8B-B14F-4D97-AF65-F5344CB8AC3E}">
        <p14:creationId xmlns:p14="http://schemas.microsoft.com/office/powerpoint/2010/main" val="3825812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626FE5-8ED5-4DBD-AEB5-9CB5A9A6DF84}"/>
              </a:ext>
            </a:extLst>
          </p:cNvPr>
          <p:cNvSpPr>
            <a:spLocks noGrp="1"/>
          </p:cNvSpPr>
          <p:nvPr>
            <p:ph type="title"/>
          </p:nvPr>
        </p:nvSpPr>
        <p:spPr>
          <a:xfrm>
            <a:off x="1251678" y="382385"/>
            <a:ext cx="10178322" cy="479006"/>
          </a:xfrm>
        </p:spPr>
        <p:txBody>
          <a:bodyPr>
            <a:normAutofit/>
          </a:bodyPr>
          <a:lstStyle/>
          <a:p>
            <a:pPr algn="ctr"/>
            <a:r>
              <a:rPr lang="it-IT" sz="1400" dirty="0"/>
              <a:t>Intifada palestinese e ruolo delle donne</a:t>
            </a:r>
          </a:p>
        </p:txBody>
      </p:sp>
      <p:sp>
        <p:nvSpPr>
          <p:cNvPr id="3" name="Segnaposto contenuto 2">
            <a:extLst>
              <a:ext uri="{FF2B5EF4-FFF2-40B4-BE49-F238E27FC236}">
                <a16:creationId xmlns:a16="http://schemas.microsoft.com/office/drawing/2014/main" id="{EF7B3313-A3E9-4EF7-8D9C-C62039920A76}"/>
              </a:ext>
            </a:extLst>
          </p:cNvPr>
          <p:cNvSpPr>
            <a:spLocks noGrp="1"/>
          </p:cNvSpPr>
          <p:nvPr>
            <p:ph idx="1"/>
          </p:nvPr>
        </p:nvSpPr>
        <p:spPr>
          <a:xfrm>
            <a:off x="1251678" y="861391"/>
            <a:ext cx="10178322" cy="5018201"/>
          </a:xfrm>
        </p:spPr>
        <p:txBody>
          <a:bodyPr>
            <a:normAutofit lnSpcReduction="10000"/>
          </a:bodyPr>
          <a:lstStyle/>
          <a:p>
            <a:pPr marL="0" indent="0" algn="just">
              <a:buNone/>
            </a:pPr>
            <a:r>
              <a:rPr lang="it-IT" dirty="0"/>
              <a:t>Dopo il 1967 e prima dell'Intifada del 1987, </a:t>
            </a:r>
            <a:r>
              <a:rPr lang="it-IT" dirty="0">
                <a:solidFill>
                  <a:srgbClr val="FF0000"/>
                </a:solidFill>
              </a:rPr>
              <a:t>le federazioni e gli enti di beneficenza delle donne si sono organizzati in una rete in tutta la diaspora </a:t>
            </a:r>
            <a:r>
              <a:rPr lang="it-IT" dirty="0"/>
              <a:t>per continuare a essere coinvolte nello sforzo di liberazione e per rappresentare l'interesse delle donne nelle arene nazionali e internazionali, mostrando la loro capacità di superare la repressione israeliana di attività politiche nei territori occupati. Tra questa rete di sindacati, enti di beneficenza e organizzazioni, il «</a:t>
            </a:r>
            <a:r>
              <a:rPr lang="it-IT" dirty="0">
                <a:solidFill>
                  <a:srgbClr val="FF0000"/>
                </a:solidFill>
              </a:rPr>
              <a:t>Comitato per l'azione delle donne» è stato più decentralizzato degli altri e ha promosso la leadership e l'iniziativa locale, consentendo alle donne dei villaggi remoti di essere coinvolte nelle operazioni che hanno avuto luogo a Ramallah, Nablus e Gerusalemme</a:t>
            </a:r>
            <a:r>
              <a:rPr lang="it-IT" dirty="0"/>
              <a:t>.  </a:t>
            </a:r>
          </a:p>
          <a:p>
            <a:pPr marL="0" indent="0" algn="just">
              <a:buNone/>
            </a:pPr>
            <a:r>
              <a:rPr lang="it-IT" dirty="0"/>
              <a:t>Tuttavia, nel contesto del controllo totale israeliano delle risorse idriche e all'interno della trasformazione dell'economia palestinese in un'economia completamente dipendente dal mercato del lavoro sionista, sono emerse nuove pressioni e sfide in relazione alle donne e al movimento delle donne. </a:t>
            </a:r>
            <a:r>
              <a:rPr lang="it-IT" dirty="0">
                <a:solidFill>
                  <a:srgbClr val="FF0000"/>
                </a:solidFill>
              </a:rPr>
              <a:t>Hanno acquisito un altro ruolo molto rilevante, che era la conservazione della tradizione, del patrimonio nazionale e della cultura per simboleggiare la loro identità e continuità palestinese</a:t>
            </a:r>
            <a:r>
              <a:rPr lang="it-IT" dirty="0"/>
              <a:t>; in aggiunta a ciò, questo ruolo era efficace nell'incrementare il morale e aumentare la resistenza. </a:t>
            </a:r>
          </a:p>
        </p:txBody>
      </p:sp>
    </p:spTree>
    <p:extLst>
      <p:ext uri="{BB962C8B-B14F-4D97-AF65-F5344CB8AC3E}">
        <p14:creationId xmlns:p14="http://schemas.microsoft.com/office/powerpoint/2010/main" val="749125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5C099E-0993-40B7-AB67-C0EE70F9D984}"/>
              </a:ext>
            </a:extLst>
          </p:cNvPr>
          <p:cNvSpPr>
            <a:spLocks noGrp="1"/>
          </p:cNvSpPr>
          <p:nvPr>
            <p:ph type="title"/>
          </p:nvPr>
        </p:nvSpPr>
        <p:spPr>
          <a:xfrm>
            <a:off x="1251678" y="382385"/>
            <a:ext cx="10178322" cy="465754"/>
          </a:xfrm>
        </p:spPr>
        <p:txBody>
          <a:bodyPr>
            <a:normAutofit/>
          </a:bodyPr>
          <a:lstStyle/>
          <a:p>
            <a:pPr algn="ctr"/>
            <a:r>
              <a:rPr lang="it-IT" sz="1400" dirty="0"/>
              <a:t>Intifada palestinese e ruolo delle donne</a:t>
            </a:r>
          </a:p>
        </p:txBody>
      </p:sp>
      <p:sp>
        <p:nvSpPr>
          <p:cNvPr id="3" name="Segnaposto contenuto 2">
            <a:extLst>
              <a:ext uri="{FF2B5EF4-FFF2-40B4-BE49-F238E27FC236}">
                <a16:creationId xmlns:a16="http://schemas.microsoft.com/office/drawing/2014/main" id="{14C9307F-0164-4E6E-BECA-442621711756}"/>
              </a:ext>
            </a:extLst>
          </p:cNvPr>
          <p:cNvSpPr>
            <a:spLocks noGrp="1"/>
          </p:cNvSpPr>
          <p:nvPr>
            <p:ph idx="1"/>
          </p:nvPr>
        </p:nvSpPr>
        <p:spPr>
          <a:xfrm>
            <a:off x="1251678" y="848139"/>
            <a:ext cx="10178322" cy="5031453"/>
          </a:xfrm>
        </p:spPr>
        <p:txBody>
          <a:bodyPr/>
          <a:lstStyle/>
          <a:p>
            <a:pPr marL="0" indent="0" algn="just">
              <a:buNone/>
            </a:pPr>
            <a:r>
              <a:rPr lang="it-IT" dirty="0"/>
              <a:t>Nel periodo poco prima della prima Intifada, le pratiche israeliane di distruzione di tutte le infrastrutture palestinesi, che hanno colpito l'intera società e le istituzioni palestinesi, hanno prodotto un effetto molto impattante sul popolo palestinese, favorendo un'ampia resistenza per difendere la propria identità nazionale. Di conseguenza, </a:t>
            </a:r>
            <a:r>
              <a:rPr lang="it-IT" dirty="0">
                <a:solidFill>
                  <a:srgbClr val="FF0000"/>
                </a:solidFill>
              </a:rPr>
              <a:t>nel periodo dal 1976 al 1981, si è verificato un processo di democratizzazione della lotta nazionale</a:t>
            </a:r>
            <a:r>
              <a:rPr lang="it-IT" dirty="0"/>
              <a:t>. Consisteva nell'emergere di strutture aperte per le attività politiche, sociali e culturali, nell'amplificazione della partecipazione e del coinvolgimento di massa nella sfera politica e nell'incorporazione di nuove forze sociali come i settori meno avvantaggiati della società nella vita istituzionale. </a:t>
            </a:r>
            <a:r>
              <a:rPr lang="it-IT" dirty="0">
                <a:solidFill>
                  <a:srgbClr val="FF0000"/>
                </a:solidFill>
              </a:rPr>
              <a:t>In questo particolare ambiente, le strutture tradizionali basate sulla classe, il genere e l'appartenenza religiosa hanno iniziato ad essere inadeguate nell'affrontare i problemi quotidiani e le questioni poste dall'occupazione</a:t>
            </a:r>
            <a:r>
              <a:rPr lang="it-IT" dirty="0"/>
              <a:t>. Di conseguenza, il cambiamento democratico in termini strutturali e ideologici ha generato nuove organizzazioni, mobilitando la società palestinese in ampie categorie come giovani, lavoratori, donne e studenti. </a:t>
            </a:r>
          </a:p>
        </p:txBody>
      </p:sp>
    </p:spTree>
    <p:extLst>
      <p:ext uri="{BB962C8B-B14F-4D97-AF65-F5344CB8AC3E}">
        <p14:creationId xmlns:p14="http://schemas.microsoft.com/office/powerpoint/2010/main" val="2467785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CF5C7E-29AC-4195-9D75-28F509B6F11C}"/>
              </a:ext>
            </a:extLst>
          </p:cNvPr>
          <p:cNvSpPr>
            <a:spLocks noGrp="1"/>
          </p:cNvSpPr>
          <p:nvPr>
            <p:ph type="title"/>
          </p:nvPr>
        </p:nvSpPr>
        <p:spPr>
          <a:xfrm>
            <a:off x="1251678" y="382385"/>
            <a:ext cx="10178322" cy="479006"/>
          </a:xfrm>
        </p:spPr>
        <p:txBody>
          <a:bodyPr>
            <a:normAutofit/>
          </a:bodyPr>
          <a:lstStyle/>
          <a:p>
            <a:pPr algn="ctr"/>
            <a:r>
              <a:rPr lang="it-IT" sz="1400" dirty="0"/>
              <a:t>Intifada palestinese e ruolo delle donne</a:t>
            </a:r>
          </a:p>
        </p:txBody>
      </p:sp>
      <p:sp>
        <p:nvSpPr>
          <p:cNvPr id="3" name="Segnaposto contenuto 2">
            <a:extLst>
              <a:ext uri="{FF2B5EF4-FFF2-40B4-BE49-F238E27FC236}">
                <a16:creationId xmlns:a16="http://schemas.microsoft.com/office/drawing/2014/main" id="{427D2DB4-A8D8-4C9E-A299-CDA59C98018F}"/>
              </a:ext>
            </a:extLst>
          </p:cNvPr>
          <p:cNvSpPr>
            <a:spLocks noGrp="1"/>
          </p:cNvSpPr>
          <p:nvPr>
            <p:ph idx="1"/>
          </p:nvPr>
        </p:nvSpPr>
        <p:spPr>
          <a:xfrm>
            <a:off x="1251678" y="861391"/>
            <a:ext cx="10178322" cy="5018201"/>
          </a:xfrm>
        </p:spPr>
        <p:txBody>
          <a:bodyPr/>
          <a:lstStyle/>
          <a:p>
            <a:pPr marL="0" indent="0" algn="just">
              <a:buNone/>
            </a:pPr>
            <a:r>
              <a:rPr lang="it-IT" dirty="0"/>
              <a:t>Questo periodo vide la </a:t>
            </a:r>
            <a:r>
              <a:rPr lang="it-IT" dirty="0">
                <a:solidFill>
                  <a:srgbClr val="FF0000"/>
                </a:solidFill>
              </a:rPr>
              <a:t>nascita di molti comitati femminili</a:t>
            </a:r>
            <a:r>
              <a:rPr lang="it-IT" dirty="0"/>
              <a:t>, come il </a:t>
            </a:r>
            <a:r>
              <a:rPr lang="it-IT" dirty="0" err="1">
                <a:solidFill>
                  <a:srgbClr val="FF0000"/>
                </a:solidFill>
              </a:rPr>
              <a:t>Women's</a:t>
            </a:r>
            <a:r>
              <a:rPr lang="it-IT" dirty="0">
                <a:solidFill>
                  <a:srgbClr val="FF0000"/>
                </a:solidFill>
              </a:rPr>
              <a:t> Work Committee (1978), l'Unione dei Comitati Palestinesi (1981) e il </a:t>
            </a:r>
            <a:r>
              <a:rPr lang="it-IT" dirty="0" err="1">
                <a:solidFill>
                  <a:srgbClr val="FF0000"/>
                </a:solidFill>
              </a:rPr>
              <a:t>Women's</a:t>
            </a:r>
            <a:r>
              <a:rPr lang="it-IT" dirty="0">
                <a:solidFill>
                  <a:srgbClr val="FF0000"/>
                </a:solidFill>
              </a:rPr>
              <a:t> Committee for Social Work (1982</a:t>
            </a:r>
            <a:r>
              <a:rPr lang="it-IT" dirty="0"/>
              <a:t>), che operarono in cooperazione tra loro con l'intento di proporre una nuova agenda delle donne che condivida un'interpretazione comune della </a:t>
            </a:r>
            <a:r>
              <a:rPr lang="it-IT" dirty="0">
                <a:solidFill>
                  <a:srgbClr val="FF0000"/>
                </a:solidFill>
              </a:rPr>
              <a:t>relazione dialettica tra lotta nazionale e sociale</a:t>
            </a:r>
            <a:r>
              <a:rPr lang="it-IT" dirty="0"/>
              <a:t>. Questi comitati si sono concentrati sulle questioni sociali, oltre a quelle nazionali, e hanno espresso nuove rivendicazioni come il diritto di ribellarsi e resistere, di lavorare, di essere istruiti e di essere rappresentati equamente. Ideologicamente, queste richieste hanno rappresentato una seria minaccia per le tradizioni sociali, culturali e politiche che vietano la partecipazione delle donne alla sfera pubblica. L'Intifada del 1987 è esplosa all'interno di questo lungo processo di attivismo democratico di massa che ha creato veicoli ideologici di cambiamento, integrando l'attività culturale, sociale e politica in una strategia onnicomprensiva per l'attività politica. </a:t>
            </a:r>
            <a:r>
              <a:rPr lang="it-IT" dirty="0">
                <a:solidFill>
                  <a:srgbClr val="FF0000"/>
                </a:solidFill>
              </a:rPr>
              <a:t>Quindi, l'Intifada ha mobilitato tutti i settori della società, all'interno dei quali studenti, donne, lavoratori e professionisti hanno svolto un ruolo importante nel sostenere la rivolta</a:t>
            </a:r>
            <a:r>
              <a:rPr lang="it-IT" dirty="0"/>
              <a:t>. </a:t>
            </a:r>
          </a:p>
        </p:txBody>
      </p:sp>
    </p:spTree>
    <p:extLst>
      <p:ext uri="{BB962C8B-B14F-4D97-AF65-F5344CB8AC3E}">
        <p14:creationId xmlns:p14="http://schemas.microsoft.com/office/powerpoint/2010/main" val="2478704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DCBF5C-8E4B-48A8-8148-18E429E0197E}"/>
              </a:ext>
            </a:extLst>
          </p:cNvPr>
          <p:cNvSpPr>
            <a:spLocks noGrp="1"/>
          </p:cNvSpPr>
          <p:nvPr>
            <p:ph type="title"/>
          </p:nvPr>
        </p:nvSpPr>
        <p:spPr>
          <a:xfrm>
            <a:off x="1251678" y="382385"/>
            <a:ext cx="10178322" cy="452502"/>
          </a:xfrm>
        </p:spPr>
        <p:txBody>
          <a:bodyPr>
            <a:normAutofit/>
          </a:bodyPr>
          <a:lstStyle/>
          <a:p>
            <a:pPr algn="ctr"/>
            <a:r>
              <a:rPr lang="it-IT" sz="1400" dirty="0"/>
              <a:t>Intifada palestinese e ruolo delle donne</a:t>
            </a:r>
          </a:p>
        </p:txBody>
      </p:sp>
      <p:sp>
        <p:nvSpPr>
          <p:cNvPr id="3" name="Segnaposto contenuto 2">
            <a:extLst>
              <a:ext uri="{FF2B5EF4-FFF2-40B4-BE49-F238E27FC236}">
                <a16:creationId xmlns:a16="http://schemas.microsoft.com/office/drawing/2014/main" id="{CEED105B-F3C9-434E-B6D1-26EDFF6CA707}"/>
              </a:ext>
            </a:extLst>
          </p:cNvPr>
          <p:cNvSpPr>
            <a:spLocks noGrp="1"/>
          </p:cNvSpPr>
          <p:nvPr>
            <p:ph idx="1"/>
          </p:nvPr>
        </p:nvSpPr>
        <p:spPr>
          <a:xfrm>
            <a:off x="1251678" y="927653"/>
            <a:ext cx="10178322" cy="4951940"/>
          </a:xfrm>
        </p:spPr>
        <p:txBody>
          <a:bodyPr>
            <a:normAutofit/>
          </a:bodyPr>
          <a:lstStyle/>
          <a:p>
            <a:pPr marL="0" indent="0" algn="just">
              <a:buNone/>
            </a:pPr>
            <a:r>
              <a:rPr lang="it-IT" dirty="0"/>
              <a:t>Inoltre, nella prima Intifada, come ha osservato </a:t>
            </a:r>
            <a:r>
              <a:rPr lang="it-IT" dirty="0" err="1"/>
              <a:t>Yuval</a:t>
            </a:r>
            <a:r>
              <a:rPr lang="it-IT" dirty="0"/>
              <a:t>-Davis (1997), la lotta si svolgeva nella comunità, nelle sue strade, nei suoi quartieri e nelle sue case, le pietre erano le principali armi di difesa della comunità, e le donne partecipavano direttamente alla lotta come manifestanti, lanciatori di sassi o soccorritori di giovani. Quindi, </a:t>
            </a:r>
            <a:r>
              <a:rPr lang="it-IT" dirty="0">
                <a:solidFill>
                  <a:srgbClr val="FF0000"/>
                </a:solidFill>
              </a:rPr>
              <a:t>in un contesto in cui casa e comunità diventano luoghi quotidiani di conflitto</a:t>
            </a:r>
            <a:r>
              <a:rPr lang="it-IT" dirty="0"/>
              <a:t>, "la netta divisione sessuale di solito scompare poiché non c'è una chiara differenza tra fronte di battaglia e fronte interno" (</a:t>
            </a:r>
            <a:r>
              <a:rPr lang="it-IT" dirty="0" err="1"/>
              <a:t>Yuval</a:t>
            </a:r>
            <a:r>
              <a:rPr lang="it-IT" dirty="0"/>
              <a:t>-Davis, 1997). L'intera dinamica di questo attivismo agisce come una forma di nazionalismo partecipativo attraverso la "maternità", determinando una forma di lotta attiva e innovativa. </a:t>
            </a:r>
            <a:r>
              <a:rPr lang="it-IT" dirty="0">
                <a:solidFill>
                  <a:srgbClr val="FF0000"/>
                </a:solidFill>
              </a:rPr>
              <a:t>Qui è importante distinguere due tipi di nazionalismo, cioè il nazionalismo ufficiale dello Stato e il nazionalismo del movimento di liberazione</a:t>
            </a:r>
            <a:r>
              <a:rPr lang="it-IT" dirty="0"/>
              <a:t>. La prima ha costruito un'ideologia della maternità che relega la donna nella casa in quanto considerata la sua sfera appropriata per promuovere l'identità nazionale attraverso le sue responsabilità domestiche; in questo senso, la riproduzione biologica e sociale all'interno della casa sono viste come responsabilità divine delle donne. Quest'ultima, in opposizione alla precedente, ha dato risalto ai ruoli e alle attività delle donne, favorendone così l'emancipazione.</a:t>
            </a:r>
          </a:p>
        </p:txBody>
      </p:sp>
    </p:spTree>
    <p:extLst>
      <p:ext uri="{BB962C8B-B14F-4D97-AF65-F5344CB8AC3E}">
        <p14:creationId xmlns:p14="http://schemas.microsoft.com/office/powerpoint/2010/main" val="1760609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4A3082-90A3-4501-96D8-3684D5DB3C8B}"/>
              </a:ext>
            </a:extLst>
          </p:cNvPr>
          <p:cNvSpPr>
            <a:spLocks noGrp="1"/>
          </p:cNvSpPr>
          <p:nvPr>
            <p:ph type="title"/>
          </p:nvPr>
        </p:nvSpPr>
        <p:spPr>
          <a:xfrm>
            <a:off x="1251678" y="382385"/>
            <a:ext cx="10178322" cy="425998"/>
          </a:xfrm>
        </p:spPr>
        <p:txBody>
          <a:bodyPr>
            <a:normAutofit/>
          </a:bodyPr>
          <a:lstStyle/>
          <a:p>
            <a:pPr algn="ctr"/>
            <a:r>
              <a:rPr lang="it-IT" sz="1400" dirty="0"/>
              <a:t>Intifada palestinese e ruolo delle donne</a:t>
            </a:r>
          </a:p>
        </p:txBody>
      </p:sp>
      <p:sp>
        <p:nvSpPr>
          <p:cNvPr id="3" name="Segnaposto contenuto 2">
            <a:extLst>
              <a:ext uri="{FF2B5EF4-FFF2-40B4-BE49-F238E27FC236}">
                <a16:creationId xmlns:a16="http://schemas.microsoft.com/office/drawing/2014/main" id="{DF550021-1AFF-49E1-90CC-EE718DC69CCC}"/>
              </a:ext>
            </a:extLst>
          </p:cNvPr>
          <p:cNvSpPr>
            <a:spLocks noGrp="1"/>
          </p:cNvSpPr>
          <p:nvPr>
            <p:ph idx="1"/>
          </p:nvPr>
        </p:nvSpPr>
        <p:spPr>
          <a:xfrm>
            <a:off x="1251678" y="808383"/>
            <a:ext cx="10178322" cy="5071209"/>
          </a:xfrm>
        </p:spPr>
        <p:txBody>
          <a:bodyPr>
            <a:normAutofit fontScale="92500" lnSpcReduction="10000"/>
          </a:bodyPr>
          <a:lstStyle/>
          <a:p>
            <a:pPr marL="0" indent="0" algn="just">
              <a:buNone/>
            </a:pPr>
            <a:r>
              <a:rPr lang="it-IT" dirty="0"/>
              <a:t>Inoltre, alla fine della prima Intifada, </a:t>
            </a:r>
            <a:r>
              <a:rPr lang="it-IT" dirty="0">
                <a:solidFill>
                  <a:srgbClr val="FF0000"/>
                </a:solidFill>
              </a:rPr>
              <a:t>Hamas e la Jihad islamica hanno iniziato la loro crescita ed espansione, sconvolgendo la leadership dei corpi femminili</a:t>
            </a:r>
            <a:r>
              <a:rPr lang="it-IT" dirty="0"/>
              <a:t>. Il movimento delle donne è stato colpito da un contraccolpo conservatore. Ad esempio, soprattutto a Gaza, dove Hamas era più radicato, le donne erano costrette a portare il velo. In risposta, le attiviste hanno rifiutato questo velo non ufficiale e l'OLP ha finalmente posto fine alla campagna. Tuttavia, questo evento ha indebolito le organizzazioni femminili e ha dimostrato che il nazionalismo non deve essere vinto a spese delle questioni di genere. Inoltre, quando Arafat tornò nei Territori occupati nel </a:t>
            </a:r>
            <a:r>
              <a:rPr lang="it-IT" dirty="0">
                <a:solidFill>
                  <a:srgbClr val="FF0000"/>
                </a:solidFill>
              </a:rPr>
              <a:t>1994 </a:t>
            </a:r>
            <a:r>
              <a:rPr lang="it-IT" dirty="0"/>
              <a:t>e nominò altri uomini esiliati a cariche di governo, </a:t>
            </a:r>
            <a:r>
              <a:rPr lang="it-IT" dirty="0">
                <a:solidFill>
                  <a:srgbClr val="FF0000"/>
                </a:solidFill>
              </a:rPr>
              <a:t>l'equilibrio di genere fu seriamente compromesso</a:t>
            </a:r>
            <a:r>
              <a:rPr lang="it-IT" dirty="0"/>
              <a:t>. Ciò ha confermato una radicata tradizione di sessismo all'interno del movimento nazionale. Fu in questo contesto che scoppiò la seconda Intifada, nel 2000. Anche se entrambe le Intifada hanno la stessa causa primaria, ovvero l'occupazione militare israeliana in corso in Cisgiordania e nella Striscia di Gaza, hanno mostrato caratteristiche distinte. La nuova realtà socio-politica creatasi dopo gli Accordi di Oslo, segnata dalla cultura politica e dallo stile di governo dell'ANP, l'esistenza di rapporti di cooperazione e negoziazioni tra Israele e l'OLP, i nuovi meccanismi di esclusione e la crescita di Il militarismo palestinese, </a:t>
            </a:r>
            <a:r>
              <a:rPr lang="it-IT" dirty="0">
                <a:solidFill>
                  <a:srgbClr val="FF0000"/>
                </a:solidFill>
              </a:rPr>
              <a:t>hanno plasmato le differenze rispetto al precedente</a:t>
            </a:r>
            <a:r>
              <a:rPr lang="it-IT" dirty="0"/>
              <a:t>. La combinazione di questi elementi ha creato una nuova immagine dell'attivismo politico palestinese che ha emarginato le donne e gran parte della società.</a:t>
            </a:r>
          </a:p>
        </p:txBody>
      </p:sp>
    </p:spTree>
    <p:extLst>
      <p:ext uri="{BB962C8B-B14F-4D97-AF65-F5344CB8AC3E}">
        <p14:creationId xmlns:p14="http://schemas.microsoft.com/office/powerpoint/2010/main" val="2926073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F8613F-B171-44F8-B6E2-5B912490B486}"/>
              </a:ext>
            </a:extLst>
          </p:cNvPr>
          <p:cNvSpPr>
            <a:spLocks noGrp="1"/>
          </p:cNvSpPr>
          <p:nvPr>
            <p:ph type="title"/>
          </p:nvPr>
        </p:nvSpPr>
        <p:spPr>
          <a:xfrm>
            <a:off x="1251678" y="382385"/>
            <a:ext cx="10178322" cy="479006"/>
          </a:xfrm>
        </p:spPr>
        <p:txBody>
          <a:bodyPr>
            <a:normAutofit/>
          </a:bodyPr>
          <a:lstStyle/>
          <a:p>
            <a:pPr algn="ctr"/>
            <a:r>
              <a:rPr lang="it-IT" sz="1400" dirty="0"/>
              <a:t>Intifada palestinese e ruolo delle donne</a:t>
            </a:r>
          </a:p>
        </p:txBody>
      </p:sp>
      <p:sp>
        <p:nvSpPr>
          <p:cNvPr id="3" name="Segnaposto contenuto 2">
            <a:extLst>
              <a:ext uri="{FF2B5EF4-FFF2-40B4-BE49-F238E27FC236}">
                <a16:creationId xmlns:a16="http://schemas.microsoft.com/office/drawing/2014/main" id="{8561F69B-357D-45CD-B350-A71C2D26BB34}"/>
              </a:ext>
            </a:extLst>
          </p:cNvPr>
          <p:cNvSpPr>
            <a:spLocks noGrp="1"/>
          </p:cNvSpPr>
          <p:nvPr>
            <p:ph idx="1"/>
          </p:nvPr>
        </p:nvSpPr>
        <p:spPr>
          <a:xfrm>
            <a:off x="1251678" y="861391"/>
            <a:ext cx="10178322" cy="5018201"/>
          </a:xfrm>
        </p:spPr>
        <p:txBody>
          <a:bodyPr>
            <a:normAutofit lnSpcReduction="10000"/>
          </a:bodyPr>
          <a:lstStyle/>
          <a:p>
            <a:pPr marL="0" indent="0" algn="just">
              <a:buNone/>
            </a:pPr>
            <a:r>
              <a:rPr lang="it-IT" dirty="0"/>
              <a:t>Quindi, la seconda Intifada ha evidenziato un cambiamento nelle pratiche del movimento delle donne, così come la crescita di molte sfide per loro. </a:t>
            </a:r>
            <a:r>
              <a:rPr lang="it-IT" dirty="0">
                <a:solidFill>
                  <a:srgbClr val="FF0000"/>
                </a:solidFill>
              </a:rPr>
              <a:t>È importante notare che in questo periodo le donne sono diventate meno visibili, insieme a gran parte della società civile, e le loro attività non hanno influito direttamente sulla politica dell'Intifada</a:t>
            </a:r>
            <a:r>
              <a:rPr lang="it-IT" dirty="0"/>
              <a:t>. In questo senso, i risultati in termini di uguaglianza, democrazia ed emancipazione ottenuti durante la prima Intifada sono diminuiti, mentre la voce delle donne ha cominciato ad essere più emarginata.  </a:t>
            </a:r>
          </a:p>
          <a:p>
            <a:pPr marL="0" indent="0" algn="just">
              <a:buNone/>
            </a:pPr>
            <a:r>
              <a:rPr lang="it-IT" dirty="0"/>
              <a:t>Come abbiamo visto, i processi di emancipazione femminile e di democratizzazione generale della società palestinese, avviati con la prima Intifada, hanno conosciuto un impegnativo declino. </a:t>
            </a:r>
            <a:r>
              <a:rPr lang="it-IT" dirty="0">
                <a:solidFill>
                  <a:srgbClr val="FF0000"/>
                </a:solidFill>
              </a:rPr>
              <a:t>Molti fattori hanno contribuito a questa tendenza e includono l'assenza di un'agenda sociale che tenti di consolidare e istituzionalizzare il ruolo delle donne</a:t>
            </a:r>
            <a:r>
              <a:rPr lang="it-IT" dirty="0"/>
              <a:t>, i ruoli politici e le conquiste, il divieto da parte del movimento nazionale di sviluppare opportunità reali per le questioni femminili che trascendono la lotta nazionale (realizzato mantenendo tradizionali rapporti oppressivi), la caduta delle attività di organizzazioni e comitati di massa, e la crescita di movimenti fondamentalisti reazionari che hanno aderito all'Intifada e la resistenza che ha influito negativamente sulle rivendicazioni delle donne. </a:t>
            </a:r>
          </a:p>
          <a:p>
            <a:pPr marL="0" indent="0" algn="just">
              <a:buNone/>
            </a:pPr>
            <a:endParaRPr lang="it-IT" dirty="0"/>
          </a:p>
        </p:txBody>
      </p:sp>
    </p:spTree>
    <p:extLst>
      <p:ext uri="{BB962C8B-B14F-4D97-AF65-F5344CB8AC3E}">
        <p14:creationId xmlns:p14="http://schemas.microsoft.com/office/powerpoint/2010/main" val="2547167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6742F1-F71A-43B4-8467-31CCE86A1707}"/>
              </a:ext>
            </a:extLst>
          </p:cNvPr>
          <p:cNvSpPr>
            <a:spLocks noGrp="1"/>
          </p:cNvSpPr>
          <p:nvPr>
            <p:ph type="title"/>
          </p:nvPr>
        </p:nvSpPr>
        <p:spPr>
          <a:xfrm>
            <a:off x="1251678" y="382385"/>
            <a:ext cx="10178322" cy="465754"/>
          </a:xfrm>
        </p:spPr>
        <p:txBody>
          <a:bodyPr>
            <a:normAutofit/>
          </a:bodyPr>
          <a:lstStyle/>
          <a:p>
            <a:pPr algn="ctr"/>
            <a:r>
              <a:rPr lang="it-IT" sz="1400" dirty="0"/>
              <a:t>Intifada palestinese e ruolo delle donne</a:t>
            </a:r>
          </a:p>
        </p:txBody>
      </p:sp>
      <p:sp>
        <p:nvSpPr>
          <p:cNvPr id="3" name="Segnaposto contenuto 2">
            <a:extLst>
              <a:ext uri="{FF2B5EF4-FFF2-40B4-BE49-F238E27FC236}">
                <a16:creationId xmlns:a16="http://schemas.microsoft.com/office/drawing/2014/main" id="{767B36B3-A483-4705-BC5A-A4E4C3EA45D5}"/>
              </a:ext>
            </a:extLst>
          </p:cNvPr>
          <p:cNvSpPr>
            <a:spLocks noGrp="1"/>
          </p:cNvSpPr>
          <p:nvPr>
            <p:ph idx="1"/>
          </p:nvPr>
        </p:nvSpPr>
        <p:spPr>
          <a:xfrm>
            <a:off x="1251678" y="848139"/>
            <a:ext cx="10178322" cy="5031453"/>
          </a:xfrm>
        </p:spPr>
        <p:txBody>
          <a:bodyPr>
            <a:normAutofit/>
          </a:bodyPr>
          <a:lstStyle/>
          <a:p>
            <a:pPr marL="0" indent="0" algn="just">
              <a:buNone/>
            </a:pPr>
            <a:r>
              <a:rPr lang="it-IT" dirty="0"/>
              <a:t>La rivendicazione della parità dei diritti delle donne all'interno della società palestinese rimane fondamentale per raggiungere la loro emancipazione. Le lotte di genere e di classe guidate dai movimenti di base dovrebbero essere più importanti e operare sia all'interno che all'esterno dello Stato, anche se la situazione palestinese richiede maggiore attenzione all'esterno poiché le mobilitazioni democratiche e inclusive rappresentano la vera forza per fare pressione sull'apparato politico per raggiungere gli obiettivi delle donne. Allo stesso tempo, il movimento delle donne e le organizzazioni femminili dovrebbero combinare queste lotte con la questione della liberazione nazionale. Per rendere le loro rivendicazioni rappresentative dell'intera società, le donne dovrebbero bilanciare l'agenda nazionale con quella sociale, cercando di colmare le diverse esigenze delle persone. </a:t>
            </a:r>
            <a:r>
              <a:rPr lang="it-IT" dirty="0">
                <a:solidFill>
                  <a:srgbClr val="FF0000"/>
                </a:solidFill>
              </a:rPr>
              <a:t>La questione nazionale per la leadership nazionale tradizionale è sempre rimasta la priorità assoluta, quindi se i movimenti delle donne saranno in grado di mescolare adeguatamente i bisogni e le aspirazioni delle masse con la lotta nazionale può verificarsi una vera trasformazione democratica ed emancipatrice</a:t>
            </a:r>
            <a:r>
              <a:rPr lang="it-IT" dirty="0"/>
              <a:t>. </a:t>
            </a:r>
          </a:p>
        </p:txBody>
      </p:sp>
    </p:spTree>
    <p:extLst>
      <p:ext uri="{BB962C8B-B14F-4D97-AF65-F5344CB8AC3E}">
        <p14:creationId xmlns:p14="http://schemas.microsoft.com/office/powerpoint/2010/main" val="2146458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0DFFAF-A920-4201-A1BE-AEB3374AEE5E}"/>
              </a:ext>
            </a:extLst>
          </p:cNvPr>
          <p:cNvSpPr>
            <a:spLocks noGrp="1"/>
          </p:cNvSpPr>
          <p:nvPr>
            <p:ph type="title"/>
          </p:nvPr>
        </p:nvSpPr>
        <p:spPr>
          <a:xfrm>
            <a:off x="1251678" y="382385"/>
            <a:ext cx="10178322" cy="452502"/>
          </a:xfrm>
        </p:spPr>
        <p:txBody>
          <a:bodyPr>
            <a:normAutofit/>
          </a:bodyPr>
          <a:lstStyle/>
          <a:p>
            <a:pPr algn="ctr"/>
            <a:r>
              <a:rPr lang="it-IT" sz="1400" dirty="0"/>
              <a:t>Cooperazione nazionale in </a:t>
            </a:r>
            <a:r>
              <a:rPr lang="it-IT" sz="1400" dirty="0" err="1"/>
              <a:t>mo</a:t>
            </a:r>
            <a:endParaRPr lang="it-IT" sz="1400" dirty="0"/>
          </a:p>
        </p:txBody>
      </p:sp>
      <p:sp>
        <p:nvSpPr>
          <p:cNvPr id="3" name="Segnaposto contenuto 2">
            <a:extLst>
              <a:ext uri="{FF2B5EF4-FFF2-40B4-BE49-F238E27FC236}">
                <a16:creationId xmlns:a16="http://schemas.microsoft.com/office/drawing/2014/main" id="{125D8D3C-FBEA-48A0-9EAD-6044080D7C1B}"/>
              </a:ext>
            </a:extLst>
          </p:cNvPr>
          <p:cNvSpPr>
            <a:spLocks noGrp="1"/>
          </p:cNvSpPr>
          <p:nvPr>
            <p:ph idx="1"/>
          </p:nvPr>
        </p:nvSpPr>
        <p:spPr>
          <a:xfrm>
            <a:off x="1251678" y="834887"/>
            <a:ext cx="10178322" cy="5044705"/>
          </a:xfrm>
        </p:spPr>
        <p:txBody>
          <a:bodyPr>
            <a:normAutofit lnSpcReduction="10000"/>
          </a:bodyPr>
          <a:lstStyle/>
          <a:p>
            <a:pPr marL="0" indent="0" algn="just">
              <a:buNone/>
            </a:pPr>
            <a:r>
              <a:rPr lang="it-IT" dirty="0"/>
              <a:t>Il </a:t>
            </a:r>
            <a:r>
              <a:rPr lang="it-IT" dirty="0">
                <a:solidFill>
                  <a:srgbClr val="FF0000"/>
                </a:solidFill>
              </a:rPr>
              <a:t>Medio Oriente è una delle regioni più colpite dal conflitto a livello globale. Guerre civili </a:t>
            </a:r>
            <a:r>
              <a:rPr lang="it-IT" dirty="0"/>
              <a:t>e sconvolgimenti interni hanno contrapposto Libia, Siria e Yemen, causando ingenti perdite, complesse dislocazioni interne delle popolazioni e crisi umanitarie. Conflitti già gravi continuano a peggiorare in Sahara occidentale, Libia, Siria, Yemen, Palestina – Israele e tra Iran e Arabia Saudita. Le </a:t>
            </a:r>
            <a:r>
              <a:rPr lang="it-IT" dirty="0">
                <a:solidFill>
                  <a:srgbClr val="FF0000"/>
                </a:solidFill>
              </a:rPr>
              <a:t>sfide a livello regionale </a:t>
            </a:r>
            <a:r>
              <a:rPr lang="it-IT" dirty="0"/>
              <a:t>vengono affrontate in relazione all'ambiente, alle risorse idriche, alla salute, alla corruzione, allo stress economico e alle disuguaglianze, o all’autoritarismo, fattori che tuttavia incidono sulla sicurezza regionale.</a:t>
            </a:r>
          </a:p>
          <a:p>
            <a:pPr marL="0" indent="0" algn="just">
              <a:buNone/>
            </a:pPr>
            <a:r>
              <a:rPr lang="it-IT" dirty="0"/>
              <a:t> I tentativi di creare accordi di sicurezza collettiva nella regione sono stati storicamente ostacolati dalla </a:t>
            </a:r>
            <a:r>
              <a:rPr lang="it-IT" dirty="0">
                <a:solidFill>
                  <a:srgbClr val="FF0000"/>
                </a:solidFill>
              </a:rPr>
              <a:t>costante sfiducia tra gli Stati</a:t>
            </a:r>
            <a:r>
              <a:rPr lang="it-IT" dirty="0"/>
              <a:t>; dalla paura di ingerenze nella loro sovranità; dalle differenze nelle percezioni della natura e della portata delle minacce; e dalla mancanza di interessi e valori condivisi. Sforzi storici per creare un sistema di sicurezza regionale - dal Patto di Baghdad del 1955 (una tutt’altro che facile alleanza in chiave antisovietica tra Iraq, Iran, Pakistan, Turchia e Regno Unito), all'iniziativa postbellica che coinvolge i sei membri del «</a:t>
            </a:r>
            <a:r>
              <a:rPr lang="it-IT" dirty="0">
                <a:solidFill>
                  <a:srgbClr val="FF0000"/>
                </a:solidFill>
              </a:rPr>
              <a:t>Consiglio di cooperazione del Golfo</a:t>
            </a:r>
            <a:r>
              <a:rPr lang="it-IT" dirty="0"/>
              <a:t>» più l'Egitto e la Siria (CCG + 2) - hanno fallito, mentre le minacce alla sicurezza regionale sono aumentate.</a:t>
            </a:r>
          </a:p>
          <a:p>
            <a:pPr marL="0" indent="0">
              <a:buNone/>
            </a:pPr>
            <a:endParaRPr lang="it-IT" dirty="0"/>
          </a:p>
        </p:txBody>
      </p:sp>
    </p:spTree>
    <p:extLst>
      <p:ext uri="{BB962C8B-B14F-4D97-AF65-F5344CB8AC3E}">
        <p14:creationId xmlns:p14="http://schemas.microsoft.com/office/powerpoint/2010/main" val="1042503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80B66B-DAEF-445D-AFBE-B7FD89EEF56E}"/>
              </a:ext>
            </a:extLst>
          </p:cNvPr>
          <p:cNvSpPr>
            <a:spLocks noGrp="1"/>
          </p:cNvSpPr>
          <p:nvPr>
            <p:ph type="title"/>
          </p:nvPr>
        </p:nvSpPr>
        <p:spPr>
          <a:xfrm>
            <a:off x="1251678" y="382385"/>
            <a:ext cx="10178322" cy="452502"/>
          </a:xfrm>
        </p:spPr>
        <p:txBody>
          <a:bodyPr>
            <a:normAutofit/>
          </a:bodyPr>
          <a:lstStyle/>
          <a:p>
            <a:pPr algn="ctr"/>
            <a:r>
              <a:rPr lang="it-IT" sz="1400" dirty="0"/>
              <a:t>Cooperazione nazionale in </a:t>
            </a:r>
            <a:r>
              <a:rPr lang="it-IT" sz="1400" dirty="0" err="1"/>
              <a:t>mo</a:t>
            </a:r>
            <a:endParaRPr lang="it-IT" sz="1400" dirty="0"/>
          </a:p>
        </p:txBody>
      </p:sp>
      <p:sp>
        <p:nvSpPr>
          <p:cNvPr id="3" name="Segnaposto contenuto 2">
            <a:extLst>
              <a:ext uri="{FF2B5EF4-FFF2-40B4-BE49-F238E27FC236}">
                <a16:creationId xmlns:a16="http://schemas.microsoft.com/office/drawing/2014/main" id="{9B2A1F02-DD36-478C-B4BA-585C735100C2}"/>
              </a:ext>
            </a:extLst>
          </p:cNvPr>
          <p:cNvSpPr>
            <a:spLocks noGrp="1"/>
          </p:cNvSpPr>
          <p:nvPr>
            <p:ph idx="1"/>
          </p:nvPr>
        </p:nvSpPr>
        <p:spPr>
          <a:xfrm>
            <a:off x="1251678" y="834887"/>
            <a:ext cx="10178322" cy="5044705"/>
          </a:xfrm>
        </p:spPr>
        <p:txBody>
          <a:bodyPr>
            <a:normAutofit fontScale="92500" lnSpcReduction="10000"/>
          </a:bodyPr>
          <a:lstStyle/>
          <a:p>
            <a:pPr marL="0" indent="0" algn="just">
              <a:buNone/>
            </a:pPr>
            <a:r>
              <a:rPr lang="it-IT" dirty="0"/>
              <a:t>Data la sfiducia tra l'Iran e la maggior parte degli stati del Golfo, progressi verso una sicurezza efficace </a:t>
            </a:r>
            <a:r>
              <a:rPr lang="it-IT" dirty="0">
                <a:solidFill>
                  <a:srgbClr val="FF0000"/>
                </a:solidFill>
              </a:rPr>
              <a:t>richiedono un allentamento delle tensioni tra Arabia Saudita e Iran, facendo leva sui loro interessi comuni di opposizione all’estremismo e al terrorismo, ed evitando lo scontro militare diretto</a:t>
            </a:r>
            <a:r>
              <a:rPr lang="it-IT" dirty="0"/>
              <a:t>. Un prerequisito per qualsiasi spostamento verso la sicurezza collettiva del Golfo dipenderà principalmente da relazioni di cooperazione e di fiducia più forti tra gli Stati stessi del CCG. </a:t>
            </a:r>
          </a:p>
          <a:p>
            <a:r>
              <a:rPr lang="it-IT" u="sng" dirty="0"/>
              <a:t>Il disimpegno di Washington</a:t>
            </a:r>
            <a:endParaRPr lang="it-IT" dirty="0"/>
          </a:p>
          <a:p>
            <a:pPr marL="0" indent="0" algn="just">
              <a:buNone/>
            </a:pPr>
            <a:r>
              <a:rPr lang="it-IT" dirty="0"/>
              <a:t>La proposta del 2017 di creare MESA, pubblicizzata per la prima volta durante il Summit arabo islamico americano a Riyadh nel 2017, </a:t>
            </a:r>
            <a:r>
              <a:rPr lang="it-IT" dirty="0">
                <a:solidFill>
                  <a:srgbClr val="FF0000"/>
                </a:solidFill>
              </a:rPr>
              <a:t>prevedeva un'alleanza che includeva gli Stati Uniti, gli stati del CCG, la Giordania e l'Egitto, per contrastare l'Iran </a:t>
            </a:r>
            <a:r>
              <a:rPr lang="it-IT" dirty="0"/>
              <a:t>e altre regioni che minacciano la sicurezza. L'accordo proposto, dal quale l'Egitto si ritirò in seguito, è stato definito la "</a:t>
            </a:r>
            <a:r>
              <a:rPr lang="it-IT" dirty="0">
                <a:solidFill>
                  <a:srgbClr val="FF0000"/>
                </a:solidFill>
              </a:rPr>
              <a:t>NATO araba</a:t>
            </a:r>
            <a:r>
              <a:rPr lang="it-IT" dirty="0"/>
              <a:t>", nonostante l'assenza di garanzie di sicurezza reciproca paragonabili all'articolo 5 della NATO. L'amministrazione Trump l’ha descritto come un forum di discussione e come un mezzo per "stimolare il commercio e gli investimenti diretti esteri". </a:t>
            </a:r>
            <a:r>
              <a:rPr lang="it-IT" dirty="0">
                <a:solidFill>
                  <a:srgbClr val="FF0000"/>
                </a:solidFill>
              </a:rPr>
              <a:t>Mentre il grado esatto e la natura del supporto e del coinvolgimento degli Stati Uniti rimangono poco chiari, il MESA sembra motivato dall’interesse degli Stati Uniti a limitare la crescente influenza regionale di Cina e Russia </a:t>
            </a:r>
            <a:r>
              <a:rPr lang="it-IT" dirty="0"/>
              <a:t>(anche attraverso la vendita di armi) e in particolare il loro sostegno all'Iran. </a:t>
            </a:r>
            <a:r>
              <a:rPr lang="en-US" dirty="0"/>
              <a:t> </a:t>
            </a:r>
            <a:endParaRPr lang="it-IT" dirty="0"/>
          </a:p>
          <a:p>
            <a:pPr marL="0" indent="0" algn="just">
              <a:buNone/>
            </a:pPr>
            <a:endParaRPr lang="it-IT" dirty="0"/>
          </a:p>
          <a:p>
            <a:pPr marL="0" indent="0">
              <a:buNone/>
            </a:pPr>
            <a:endParaRPr lang="it-IT" dirty="0"/>
          </a:p>
        </p:txBody>
      </p:sp>
    </p:spTree>
    <p:extLst>
      <p:ext uri="{BB962C8B-B14F-4D97-AF65-F5344CB8AC3E}">
        <p14:creationId xmlns:p14="http://schemas.microsoft.com/office/powerpoint/2010/main" val="2625205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FBD5B7-0424-44DB-B3E5-A257837D27B3}"/>
              </a:ext>
            </a:extLst>
          </p:cNvPr>
          <p:cNvSpPr>
            <a:spLocks noGrp="1"/>
          </p:cNvSpPr>
          <p:nvPr>
            <p:ph type="title"/>
          </p:nvPr>
        </p:nvSpPr>
        <p:spPr>
          <a:xfrm>
            <a:off x="1251678" y="382385"/>
            <a:ext cx="10178322" cy="479006"/>
          </a:xfrm>
        </p:spPr>
        <p:txBody>
          <a:bodyPr>
            <a:normAutofit/>
          </a:bodyPr>
          <a:lstStyle/>
          <a:p>
            <a:pPr algn="ctr"/>
            <a:r>
              <a:rPr lang="it-IT" sz="1400" dirty="0"/>
              <a:t>Altri elementi strutturali della geopolitica in </a:t>
            </a:r>
            <a:r>
              <a:rPr lang="it-IT" sz="1400" dirty="0" err="1"/>
              <a:t>mo</a:t>
            </a:r>
            <a:endParaRPr lang="it-IT" sz="1400" dirty="0"/>
          </a:p>
        </p:txBody>
      </p:sp>
      <p:sp>
        <p:nvSpPr>
          <p:cNvPr id="3" name="Segnaposto contenuto 2">
            <a:extLst>
              <a:ext uri="{FF2B5EF4-FFF2-40B4-BE49-F238E27FC236}">
                <a16:creationId xmlns:a16="http://schemas.microsoft.com/office/drawing/2014/main" id="{17532848-C3CE-4973-8FBE-2DB31FC07735}"/>
              </a:ext>
            </a:extLst>
          </p:cNvPr>
          <p:cNvSpPr>
            <a:spLocks noGrp="1"/>
          </p:cNvSpPr>
          <p:nvPr>
            <p:ph idx="1"/>
          </p:nvPr>
        </p:nvSpPr>
        <p:spPr>
          <a:xfrm>
            <a:off x="1251678" y="861391"/>
            <a:ext cx="10178322" cy="5018201"/>
          </a:xfrm>
        </p:spPr>
        <p:txBody>
          <a:bodyPr/>
          <a:lstStyle/>
          <a:p>
            <a:pPr marL="0" indent="0" algn="just">
              <a:buNone/>
            </a:pPr>
            <a:r>
              <a:rPr lang="it-IT" dirty="0">
                <a:solidFill>
                  <a:srgbClr val="FF0000"/>
                </a:solidFill>
              </a:rPr>
              <a:t>Iran e Arabia Saudita sono due Paesi molto simili</a:t>
            </a:r>
            <a:r>
              <a:rPr lang="it-IT" dirty="0"/>
              <a:t>, almeno in apparenza. Tanto in Iran quanto in Arabia Saudita il «clero» musulmano gode di un potere senza paragoni in quasi nessun altro paese del mondo. Le leggi sono basate sul Corano e norme specifiche limitano moltissimo i diritti delle donne, tra le altre cose. Iran e Arabia Saudita sono anche due Paesi che fanno ampio ricorso alle condanne a morte: ne sono state eseguite 157 in Arabia Saudita nel corso del 2015, più di mille in Iran. </a:t>
            </a:r>
          </a:p>
          <a:p>
            <a:pPr marL="0" indent="0" algn="just">
              <a:buNone/>
            </a:pPr>
            <a:r>
              <a:rPr lang="it-IT" dirty="0"/>
              <a:t>Dallo Yemen al Bahrein, infatti, gli sciiti possono trovare una rappresentazione del loro punto di vista che spesso gli viene negata dai regimi sunniti al potere. Quelli disposti a criticare e opporsi al proprio governo per ottenere un maggior riconoscimento dei loro diritti, nell’Iran possono trovare un alleato disposto a fornire denaro, armi e persino addestramento militare. </a:t>
            </a:r>
            <a:r>
              <a:rPr lang="it-IT" dirty="0">
                <a:solidFill>
                  <a:srgbClr val="FF0000"/>
                </a:solidFill>
              </a:rPr>
              <a:t>A quasi cinquant’anni dagli eventi del 1979, gli effetti di questa rivalità sono visibili in tutta la cosiddetta “mezzaluna sciita”</a:t>
            </a:r>
            <a:r>
              <a:rPr lang="it-IT" dirty="0"/>
              <a:t>, che dall’Iran passa al regime alawita del presidente Bashar al Assad in Siria e arriva fino al movimento Hezbollah in Libano.</a:t>
            </a:r>
          </a:p>
          <a:p>
            <a:pPr marL="0" indent="0" algn="just">
              <a:buNone/>
            </a:pPr>
            <a:endParaRPr lang="it-IT" dirty="0"/>
          </a:p>
        </p:txBody>
      </p:sp>
    </p:spTree>
    <p:extLst>
      <p:ext uri="{BB962C8B-B14F-4D97-AF65-F5344CB8AC3E}">
        <p14:creationId xmlns:p14="http://schemas.microsoft.com/office/powerpoint/2010/main" val="22745678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5C996C-217D-4336-B53D-E44FB757EB97}"/>
              </a:ext>
            </a:extLst>
          </p:cNvPr>
          <p:cNvSpPr>
            <a:spLocks noGrp="1"/>
          </p:cNvSpPr>
          <p:nvPr>
            <p:ph type="title"/>
          </p:nvPr>
        </p:nvSpPr>
        <p:spPr>
          <a:xfrm>
            <a:off x="1251678" y="382385"/>
            <a:ext cx="10178322" cy="465754"/>
          </a:xfrm>
        </p:spPr>
        <p:txBody>
          <a:bodyPr>
            <a:normAutofit/>
          </a:bodyPr>
          <a:lstStyle/>
          <a:p>
            <a:pPr algn="ctr"/>
            <a:r>
              <a:rPr lang="it-IT" sz="1400" dirty="0"/>
              <a:t>Cooperazione nazionale in </a:t>
            </a:r>
            <a:r>
              <a:rPr lang="it-IT" sz="1400" dirty="0" err="1"/>
              <a:t>mo</a:t>
            </a:r>
            <a:endParaRPr lang="it-IT" sz="1400" dirty="0"/>
          </a:p>
        </p:txBody>
      </p:sp>
      <p:sp>
        <p:nvSpPr>
          <p:cNvPr id="3" name="Segnaposto contenuto 2">
            <a:extLst>
              <a:ext uri="{FF2B5EF4-FFF2-40B4-BE49-F238E27FC236}">
                <a16:creationId xmlns:a16="http://schemas.microsoft.com/office/drawing/2014/main" id="{CBA28E5B-1EF3-4A0A-B949-EA0ACE2EDA35}"/>
              </a:ext>
            </a:extLst>
          </p:cNvPr>
          <p:cNvSpPr>
            <a:spLocks noGrp="1"/>
          </p:cNvSpPr>
          <p:nvPr>
            <p:ph idx="1"/>
          </p:nvPr>
        </p:nvSpPr>
        <p:spPr>
          <a:xfrm>
            <a:off x="1251678" y="848139"/>
            <a:ext cx="10178322" cy="5031453"/>
          </a:xfrm>
        </p:spPr>
        <p:txBody>
          <a:bodyPr/>
          <a:lstStyle/>
          <a:p>
            <a:pPr marL="0" indent="0" algn="just">
              <a:buNone/>
            </a:pPr>
            <a:r>
              <a:rPr lang="it-IT" dirty="0"/>
              <a:t>Allo stesso tempo gli </a:t>
            </a:r>
            <a:r>
              <a:rPr lang="it-IT" dirty="0">
                <a:solidFill>
                  <a:srgbClr val="FF0000"/>
                </a:solidFill>
              </a:rPr>
              <a:t>Stati Uniti cercano di ridurre gli impegni di difesa nella regione</a:t>
            </a:r>
            <a:r>
              <a:rPr lang="it-IT" dirty="0"/>
              <a:t>. I paesi membri hanno iniziato a discutere dell'alleanza proposta nel 2017 e hanno partecipato ai vertici MESA e alle conferenze nel 2018 e 2019, ma la formalizzazione dell'alleanza è stata ritardata dalla riluttanza di alcuni potenziali Stati membri ad approfondire una cooperazione che vada al di là delle questioni di sicurezza. Offrendo spazio agli Stati membri per risolvere le controversie e facilitare la cooperazione in materia di sicurezza durante le crisi, </a:t>
            </a:r>
            <a:r>
              <a:rPr lang="it-IT" dirty="0">
                <a:solidFill>
                  <a:srgbClr val="FF0000"/>
                </a:solidFill>
              </a:rPr>
              <a:t>MESA ridurrebbe teoricamente anche le opportunità per la Russia e la Cina di espandere i loro ruoli e la loro influenza nella regione</a:t>
            </a:r>
            <a:r>
              <a:rPr lang="it-IT" dirty="0"/>
              <a:t>. L'accordo mira anche a "pianificare e coordinare lo sviluppo economico regionale e l'integrazione del settore energetico" con l'assistenza degli Stati Uniti, in risposta agli investimenti diretti russi e cinesi e al coinvolgimento nello sviluppo dei settori petrolifero, del gas e nucleare. </a:t>
            </a:r>
          </a:p>
        </p:txBody>
      </p:sp>
    </p:spTree>
    <p:extLst>
      <p:ext uri="{BB962C8B-B14F-4D97-AF65-F5344CB8AC3E}">
        <p14:creationId xmlns:p14="http://schemas.microsoft.com/office/powerpoint/2010/main" val="107164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0DFCCB-1F29-4BB1-9345-D5062C2C72FD}"/>
              </a:ext>
            </a:extLst>
          </p:cNvPr>
          <p:cNvSpPr>
            <a:spLocks noGrp="1"/>
          </p:cNvSpPr>
          <p:nvPr>
            <p:ph type="title"/>
          </p:nvPr>
        </p:nvSpPr>
        <p:spPr>
          <a:xfrm>
            <a:off x="1251678" y="382385"/>
            <a:ext cx="10178322" cy="452502"/>
          </a:xfrm>
        </p:spPr>
        <p:txBody>
          <a:bodyPr>
            <a:normAutofit/>
          </a:bodyPr>
          <a:lstStyle/>
          <a:p>
            <a:pPr algn="ctr"/>
            <a:r>
              <a:rPr lang="it-IT" sz="1400" dirty="0"/>
              <a:t>Cooperazione nazionale in </a:t>
            </a:r>
            <a:r>
              <a:rPr lang="it-IT" sz="1400" dirty="0" err="1"/>
              <a:t>mo</a:t>
            </a:r>
            <a:endParaRPr lang="it-IT" sz="1400" dirty="0"/>
          </a:p>
        </p:txBody>
      </p:sp>
      <p:sp>
        <p:nvSpPr>
          <p:cNvPr id="3" name="Segnaposto contenuto 2">
            <a:extLst>
              <a:ext uri="{FF2B5EF4-FFF2-40B4-BE49-F238E27FC236}">
                <a16:creationId xmlns:a16="http://schemas.microsoft.com/office/drawing/2014/main" id="{80C74E0C-5C3C-4563-BF11-45DB04A9D5EA}"/>
              </a:ext>
            </a:extLst>
          </p:cNvPr>
          <p:cNvSpPr>
            <a:spLocks noGrp="1"/>
          </p:cNvSpPr>
          <p:nvPr>
            <p:ph idx="1"/>
          </p:nvPr>
        </p:nvSpPr>
        <p:spPr>
          <a:xfrm>
            <a:off x="1251678" y="834887"/>
            <a:ext cx="10178322" cy="5044705"/>
          </a:xfrm>
        </p:spPr>
        <p:txBody>
          <a:bodyPr>
            <a:normAutofit fontScale="92500" lnSpcReduction="10000"/>
          </a:bodyPr>
          <a:lstStyle/>
          <a:p>
            <a:pPr marL="0" indent="0" algn="just">
              <a:buNone/>
            </a:pPr>
            <a:r>
              <a:rPr lang="it-IT" dirty="0"/>
              <a:t>La percezione statunitense delle minacce non rispecchia necessariamente quelle degli Stati membri. Ad esempio, </a:t>
            </a:r>
            <a:r>
              <a:rPr lang="it-IT" dirty="0">
                <a:solidFill>
                  <a:srgbClr val="FF0000"/>
                </a:solidFill>
              </a:rPr>
              <a:t>l'Egitto si è ritirato nell'aprile 2019 in parte a causa delle preoccupazioni sull'aumento delle tensioni nelle sue relazioni con l'Iran</a:t>
            </a:r>
            <a:r>
              <a:rPr lang="it-IT" dirty="0"/>
              <a:t>. La prospettiva di una maggiore integrazione della difesa e di un comando e controllo congiunti rappresenta una preoccupazione per la sicurezza degli Stati, che rimangono diffidenti nei confronti dei loro compagni del CCG. </a:t>
            </a:r>
            <a:r>
              <a:rPr lang="it-IT" dirty="0">
                <a:solidFill>
                  <a:srgbClr val="FF0000"/>
                </a:solidFill>
              </a:rPr>
              <a:t>Più in generale, MESA ha generato la percezione che gli Stati Uniti vedano gli Stati del Golfo non come veri alleati ma come meri "strumenti" per contrastare l'Iran</a:t>
            </a:r>
            <a:r>
              <a:rPr lang="it-IT" dirty="0"/>
              <a:t>. </a:t>
            </a:r>
            <a:r>
              <a:rPr lang="it-IT" dirty="0">
                <a:solidFill>
                  <a:srgbClr val="FF0000"/>
                </a:solidFill>
              </a:rPr>
              <a:t>La proposta del MESA di un maggiore controllo da parte degli Stati Uniti sull'uso finale dei sistemi di armamento si scontrerebbe anche con gli obiettivi sauditi ed emirati di costruire la </a:t>
            </a:r>
            <a:r>
              <a:rPr lang="it-IT" i="1" dirty="0">
                <a:solidFill>
                  <a:srgbClr val="FF0000"/>
                </a:solidFill>
              </a:rPr>
              <a:t>loro</a:t>
            </a:r>
            <a:r>
              <a:rPr lang="it-IT" dirty="0">
                <a:solidFill>
                  <a:srgbClr val="FF0000"/>
                </a:solidFill>
              </a:rPr>
              <a:t> indipendenza e autonomia, strategica per contrastare le minacce, alle </a:t>
            </a:r>
            <a:r>
              <a:rPr lang="it-IT" i="1" dirty="0">
                <a:solidFill>
                  <a:srgbClr val="FF0000"/>
                </a:solidFill>
              </a:rPr>
              <a:t>loro</a:t>
            </a:r>
            <a:r>
              <a:rPr lang="it-IT" dirty="0">
                <a:solidFill>
                  <a:srgbClr val="FF0000"/>
                </a:solidFill>
              </a:rPr>
              <a:t> condizioni.</a:t>
            </a:r>
            <a:r>
              <a:rPr lang="it-IT" dirty="0"/>
              <a:t>  </a:t>
            </a:r>
          </a:p>
          <a:p>
            <a:pPr marL="0" indent="0" algn="just">
              <a:buNone/>
            </a:pPr>
            <a:r>
              <a:rPr lang="it-IT" dirty="0"/>
              <a:t>Anche la percezione di un sempre maggiore disimpegno degli Stati Uniti in Medio Oriente contribuirà a rendere una sfida la realizzazione degli obiettivi di MESA. L'Arabia Saudita e gli Emirati Arabi Uniti restano particolarmente vulnerabili agli attacchi iraniani, anche alle infrastrutture petrolifere. </a:t>
            </a:r>
            <a:r>
              <a:rPr lang="it-IT" dirty="0">
                <a:solidFill>
                  <a:srgbClr val="FF0000"/>
                </a:solidFill>
              </a:rPr>
              <a:t>Mentre gli Stati Uniti mantengono una solida impronta e un potere materiale nel Golfo, la mancanza di chiarezza e le difficoltà nel raggiungere i risultati, tra le conseguenze della primavera araba e l'aumento dell'influenza iraniana, alimentano l'incertezza tra gli alleati riguardo alle intenzioni a lungo termine degli Stati Uniti. </a:t>
            </a:r>
          </a:p>
          <a:p>
            <a:pPr marL="0" indent="0">
              <a:buNone/>
            </a:pPr>
            <a:endParaRPr lang="it-IT" dirty="0"/>
          </a:p>
        </p:txBody>
      </p:sp>
    </p:spTree>
    <p:extLst>
      <p:ext uri="{BB962C8B-B14F-4D97-AF65-F5344CB8AC3E}">
        <p14:creationId xmlns:p14="http://schemas.microsoft.com/office/powerpoint/2010/main" val="3269946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ECC597-E656-45DB-AA00-7911B8E44255}"/>
              </a:ext>
            </a:extLst>
          </p:cNvPr>
          <p:cNvSpPr>
            <a:spLocks noGrp="1"/>
          </p:cNvSpPr>
          <p:nvPr>
            <p:ph type="title"/>
          </p:nvPr>
        </p:nvSpPr>
        <p:spPr>
          <a:xfrm>
            <a:off x="1251678" y="382385"/>
            <a:ext cx="10178322" cy="465754"/>
          </a:xfrm>
        </p:spPr>
        <p:txBody>
          <a:bodyPr>
            <a:normAutofit/>
          </a:bodyPr>
          <a:lstStyle/>
          <a:p>
            <a:pPr algn="ctr"/>
            <a:r>
              <a:rPr lang="it-IT" sz="1400" dirty="0"/>
              <a:t>Cooperazione nazionale in </a:t>
            </a:r>
            <a:r>
              <a:rPr lang="it-IT" sz="1400" dirty="0" err="1"/>
              <a:t>mo</a:t>
            </a:r>
            <a:endParaRPr lang="it-IT" sz="1400" dirty="0"/>
          </a:p>
        </p:txBody>
      </p:sp>
      <p:sp>
        <p:nvSpPr>
          <p:cNvPr id="3" name="Segnaposto contenuto 2">
            <a:extLst>
              <a:ext uri="{FF2B5EF4-FFF2-40B4-BE49-F238E27FC236}">
                <a16:creationId xmlns:a16="http://schemas.microsoft.com/office/drawing/2014/main" id="{CF7388BF-AEC7-4BB2-977F-53138437BCD7}"/>
              </a:ext>
            </a:extLst>
          </p:cNvPr>
          <p:cNvSpPr>
            <a:spLocks noGrp="1"/>
          </p:cNvSpPr>
          <p:nvPr>
            <p:ph idx="1"/>
          </p:nvPr>
        </p:nvSpPr>
        <p:spPr>
          <a:xfrm>
            <a:off x="1251678" y="848139"/>
            <a:ext cx="10178322" cy="5031453"/>
          </a:xfrm>
        </p:spPr>
        <p:txBody>
          <a:bodyPr>
            <a:normAutofit/>
          </a:bodyPr>
          <a:lstStyle/>
          <a:p>
            <a:pPr marL="0" indent="0" algn="just">
              <a:buNone/>
            </a:pPr>
            <a:r>
              <a:rPr lang="it-IT" dirty="0"/>
              <a:t>Nonostante queste recenti mosse per sostenere la presenza degli Stati Uniti nella regione, le preoccupazioni per un declino a lungo termine degli interessi degli Stati Uniti nel Golfo continueranno probabilmente a indurre alleati come l'Arabia Saudita e gli Emirati a coprire le scommesse rafforzando le relazioni con Russia e Cina ed evitando così il confronto con l'Iran. </a:t>
            </a:r>
          </a:p>
          <a:p>
            <a:pPr marL="0" indent="0" algn="just">
              <a:buNone/>
            </a:pPr>
            <a:r>
              <a:rPr lang="it-IT" dirty="0"/>
              <a:t>Il vice ministro degli Esteri russo Mikhail </a:t>
            </a:r>
            <a:r>
              <a:rPr lang="it-IT" dirty="0" err="1"/>
              <a:t>Bogdanov</a:t>
            </a:r>
            <a:r>
              <a:rPr lang="it-IT" dirty="0"/>
              <a:t> ha annunciato il «concetto di sicurezza» della Russia per l'area del Golfo nel luglio 2019. Questo concetto ha fatto eco a proposte simili ma senza successo negli anni '90 e 2000 volte a ridurre la "minaccia di guerra nella regione". La </a:t>
            </a:r>
            <a:r>
              <a:rPr lang="it-IT" dirty="0">
                <a:solidFill>
                  <a:srgbClr val="FF0000"/>
                </a:solidFill>
              </a:rPr>
              <a:t>proposta del 2019 </a:t>
            </a:r>
            <a:r>
              <a:rPr lang="it-IT" dirty="0"/>
              <a:t>mira a istituire un'organizzazione per la sicurezza e la cooperazione nel Golfo Persico e prevede l'uso della diplomazia e percorsi sia bilaterali che multilaterali, che coinvolgono stati influenti al di fuori della regione, nonché </a:t>
            </a:r>
            <a:r>
              <a:rPr lang="it-IT" dirty="0">
                <a:solidFill>
                  <a:srgbClr val="FF0000"/>
                </a:solidFill>
              </a:rPr>
              <a:t>le Nazioni Unite e le organizzazioni regionali, con la Russia, che fornisce una piattaforma per il dialogo tra gli Stati regionali</a:t>
            </a:r>
            <a:r>
              <a:rPr lang="it-IT" dirty="0"/>
              <a:t>. La proposta chiede anche la cooperazione tra CCG, Russia, Cina, gli Stati Uniti, l'Unione europea, l'India e altre parti interessate per affrontare i conflitti regionali e la partenza delle truppe dagli stati al di fuori della regione. </a:t>
            </a:r>
          </a:p>
          <a:p>
            <a:pPr marL="0" indent="0" algn="just">
              <a:buNone/>
            </a:pPr>
            <a:endParaRPr lang="it-IT" dirty="0"/>
          </a:p>
        </p:txBody>
      </p:sp>
    </p:spTree>
    <p:extLst>
      <p:ext uri="{BB962C8B-B14F-4D97-AF65-F5344CB8AC3E}">
        <p14:creationId xmlns:p14="http://schemas.microsoft.com/office/powerpoint/2010/main" val="2292395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8E4AD4-B9D9-4134-8FC4-05A3B74CBAB6}"/>
              </a:ext>
            </a:extLst>
          </p:cNvPr>
          <p:cNvSpPr>
            <a:spLocks noGrp="1"/>
          </p:cNvSpPr>
          <p:nvPr>
            <p:ph type="title"/>
          </p:nvPr>
        </p:nvSpPr>
        <p:spPr>
          <a:xfrm>
            <a:off x="1251678" y="382385"/>
            <a:ext cx="10178322" cy="492258"/>
          </a:xfrm>
        </p:spPr>
        <p:txBody>
          <a:bodyPr>
            <a:normAutofit/>
          </a:bodyPr>
          <a:lstStyle/>
          <a:p>
            <a:pPr algn="ctr"/>
            <a:r>
              <a:rPr lang="it-IT" sz="1400" dirty="0"/>
              <a:t>Cooperazione nazionale in </a:t>
            </a:r>
            <a:r>
              <a:rPr lang="it-IT" sz="1400" dirty="0" err="1"/>
              <a:t>mo</a:t>
            </a:r>
            <a:endParaRPr lang="it-IT" sz="1400" dirty="0"/>
          </a:p>
        </p:txBody>
      </p:sp>
      <p:sp>
        <p:nvSpPr>
          <p:cNvPr id="3" name="Segnaposto contenuto 2">
            <a:extLst>
              <a:ext uri="{FF2B5EF4-FFF2-40B4-BE49-F238E27FC236}">
                <a16:creationId xmlns:a16="http://schemas.microsoft.com/office/drawing/2014/main" id="{CEC54D28-84E7-4FE5-A940-BB13480A7D89}"/>
              </a:ext>
            </a:extLst>
          </p:cNvPr>
          <p:cNvSpPr>
            <a:spLocks noGrp="1"/>
          </p:cNvSpPr>
          <p:nvPr>
            <p:ph idx="1"/>
          </p:nvPr>
        </p:nvSpPr>
        <p:spPr>
          <a:xfrm>
            <a:off x="1251678" y="874643"/>
            <a:ext cx="10178322" cy="5004949"/>
          </a:xfrm>
        </p:spPr>
        <p:txBody>
          <a:bodyPr/>
          <a:lstStyle/>
          <a:p>
            <a:pPr marL="0" indent="0" algn="just">
              <a:buNone/>
            </a:pPr>
            <a:r>
              <a:rPr lang="it-IT" dirty="0"/>
              <a:t>(L’ambizione di Teheran). </a:t>
            </a:r>
            <a:r>
              <a:rPr lang="it-IT" dirty="0" err="1">
                <a:solidFill>
                  <a:srgbClr val="FF0000"/>
                </a:solidFill>
              </a:rPr>
              <a:t>Rouhani</a:t>
            </a:r>
            <a:r>
              <a:rPr lang="it-IT" dirty="0">
                <a:solidFill>
                  <a:srgbClr val="FF0000"/>
                </a:solidFill>
              </a:rPr>
              <a:t> ha proposto all'Assemblea generale delle Nazioni Unite a settembre 2019 la creazione di una «piattaforma regionale» per il dialogo tra gli otto paesi della "Comunità dello stretto di Hormuz", tra cui Bahrain, Iran, Iraq, Kuwait, Oman, Qatar, Arabia Saudita e Emirati Arabi Uniti, nonché potenzialmente lo Yemen in futuro</a:t>
            </a:r>
            <a:r>
              <a:rPr lang="it-IT" dirty="0"/>
              <a:t>. Gli argomenti di discussione includeranno "sicurezza energetica", controllo degli armamenti e misure di rafforzamento della fiducia, contatti militari, la possibile istituzione di una zona libera da armi di distruzione di massa e la conclusione di un patto di non aggressione della comunità dello stretto di Hormuz ”, nonché la creazione di task force congiunte per facilitare la cooperazione su questioni, quali la risoluzione e la prevenzione dei conflitti, la sicurezza informatica e la tratta di esseri umani.  </a:t>
            </a:r>
          </a:p>
          <a:p>
            <a:pPr marL="0" indent="0">
              <a:buNone/>
            </a:pPr>
            <a:endParaRPr lang="it-IT" dirty="0"/>
          </a:p>
        </p:txBody>
      </p:sp>
    </p:spTree>
    <p:extLst>
      <p:ext uri="{BB962C8B-B14F-4D97-AF65-F5344CB8AC3E}">
        <p14:creationId xmlns:p14="http://schemas.microsoft.com/office/powerpoint/2010/main" val="5655758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C6FBE0-D3BD-45D0-ACD5-7CDE99440ECF}"/>
              </a:ext>
            </a:extLst>
          </p:cNvPr>
          <p:cNvSpPr>
            <a:spLocks noGrp="1"/>
          </p:cNvSpPr>
          <p:nvPr>
            <p:ph type="title"/>
          </p:nvPr>
        </p:nvSpPr>
        <p:spPr>
          <a:xfrm>
            <a:off x="1251678" y="382385"/>
            <a:ext cx="10178322" cy="452502"/>
          </a:xfrm>
        </p:spPr>
        <p:txBody>
          <a:bodyPr>
            <a:normAutofit/>
          </a:bodyPr>
          <a:lstStyle/>
          <a:p>
            <a:pPr algn="ctr"/>
            <a:r>
              <a:rPr lang="it-IT" sz="1400" dirty="0"/>
              <a:t>La geopolitica della </a:t>
            </a:r>
            <a:r>
              <a:rPr lang="it-IT" sz="1400" dirty="0" err="1"/>
              <a:t>cina</a:t>
            </a:r>
            <a:r>
              <a:rPr lang="it-IT" sz="1400" dirty="0"/>
              <a:t> in </a:t>
            </a:r>
            <a:r>
              <a:rPr lang="it-IT" sz="1400" dirty="0" err="1"/>
              <a:t>mo</a:t>
            </a:r>
            <a:endParaRPr lang="it-IT" sz="1400" dirty="0"/>
          </a:p>
        </p:txBody>
      </p:sp>
      <p:sp>
        <p:nvSpPr>
          <p:cNvPr id="3" name="Segnaposto contenuto 2">
            <a:extLst>
              <a:ext uri="{FF2B5EF4-FFF2-40B4-BE49-F238E27FC236}">
                <a16:creationId xmlns:a16="http://schemas.microsoft.com/office/drawing/2014/main" id="{1E8D80E4-B077-4A95-A561-2E9FF9787CB6}"/>
              </a:ext>
            </a:extLst>
          </p:cNvPr>
          <p:cNvSpPr>
            <a:spLocks noGrp="1"/>
          </p:cNvSpPr>
          <p:nvPr>
            <p:ph idx="1"/>
          </p:nvPr>
        </p:nvSpPr>
        <p:spPr>
          <a:xfrm>
            <a:off x="1251678" y="834887"/>
            <a:ext cx="10178322" cy="5044705"/>
          </a:xfrm>
        </p:spPr>
        <p:txBody>
          <a:bodyPr/>
          <a:lstStyle/>
          <a:p>
            <a:pPr marL="0" indent="0" algn="just">
              <a:buNone/>
            </a:pPr>
            <a:r>
              <a:rPr lang="it-IT" dirty="0"/>
              <a:t>La regione MENA (Middle East and North Africa) da sempre rappresenta una zona strategicamente importante sia per la sua centralità geografica che permette la circolazione dei flussi commerciali tra Asia centrale e Europa, sia per le sue più grandi riserve di idrocarburi del mondo. </a:t>
            </a:r>
            <a:r>
              <a:rPr lang="it-IT" dirty="0">
                <a:solidFill>
                  <a:srgbClr val="FF0000"/>
                </a:solidFill>
              </a:rPr>
              <a:t>L’area pur essendo caratterizzata da profonde divergenze culturali, sociali nonché economiche, non è stata in grado di sviluppare un’istituzione regionale capace di gestire i conflitti tra gli attori della zona</a:t>
            </a:r>
            <a:r>
              <a:rPr lang="it-IT" dirty="0"/>
              <a:t>. Adesso, </a:t>
            </a:r>
            <a:r>
              <a:rPr lang="it-IT" dirty="0">
                <a:solidFill>
                  <a:srgbClr val="FF0000"/>
                </a:solidFill>
              </a:rPr>
              <a:t>sono intervenuti diversi attori di nature diverse </a:t>
            </a:r>
            <a:r>
              <a:rPr lang="it-IT" dirty="0"/>
              <a:t>– statali, Organizzazioni internazionali, para-statali, </a:t>
            </a:r>
            <a:r>
              <a:rPr lang="it-IT" dirty="0">
                <a:solidFill>
                  <a:srgbClr val="FF0000"/>
                </a:solidFill>
              </a:rPr>
              <a:t>tra i quali la Cina </a:t>
            </a:r>
            <a:r>
              <a:rPr lang="it-IT" dirty="0"/>
              <a:t>negli ultimi anni cogliendone le opportunità lasciate dal graduale disimpegno statunitense, si è impegnata sempre di più nella Zona sia economicamente che politicamente. </a:t>
            </a:r>
          </a:p>
        </p:txBody>
      </p:sp>
    </p:spTree>
    <p:extLst>
      <p:ext uri="{BB962C8B-B14F-4D97-AF65-F5344CB8AC3E}">
        <p14:creationId xmlns:p14="http://schemas.microsoft.com/office/powerpoint/2010/main" val="33627936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E914CD-8F28-469D-A644-DA3A4408A27E}"/>
              </a:ext>
            </a:extLst>
          </p:cNvPr>
          <p:cNvSpPr>
            <a:spLocks noGrp="1"/>
          </p:cNvSpPr>
          <p:nvPr>
            <p:ph type="title"/>
          </p:nvPr>
        </p:nvSpPr>
        <p:spPr>
          <a:xfrm>
            <a:off x="1251678" y="382385"/>
            <a:ext cx="10178322" cy="412745"/>
          </a:xfrm>
        </p:spPr>
        <p:txBody>
          <a:bodyPr>
            <a:normAutofit/>
          </a:bodyPr>
          <a:lstStyle/>
          <a:p>
            <a:pPr algn="ctr"/>
            <a:r>
              <a:rPr lang="it-IT" sz="1600" dirty="0"/>
              <a:t>Cina: storia e </a:t>
            </a:r>
            <a:r>
              <a:rPr lang="it-IT" sz="1600" dirty="0" err="1"/>
              <a:t>identita’</a:t>
            </a:r>
            <a:r>
              <a:rPr lang="it-IT" sz="1600" dirty="0"/>
              <a:t> </a:t>
            </a:r>
          </a:p>
        </p:txBody>
      </p:sp>
      <p:sp>
        <p:nvSpPr>
          <p:cNvPr id="3" name="Segnaposto contenuto 2">
            <a:extLst>
              <a:ext uri="{FF2B5EF4-FFF2-40B4-BE49-F238E27FC236}">
                <a16:creationId xmlns:a16="http://schemas.microsoft.com/office/drawing/2014/main" id="{0B8A77A4-4EC1-4FB1-B2BE-D3EC659F4A4F}"/>
              </a:ext>
            </a:extLst>
          </p:cNvPr>
          <p:cNvSpPr>
            <a:spLocks noGrp="1"/>
          </p:cNvSpPr>
          <p:nvPr>
            <p:ph idx="1"/>
          </p:nvPr>
        </p:nvSpPr>
        <p:spPr>
          <a:xfrm>
            <a:off x="1251678" y="795131"/>
            <a:ext cx="10178322" cy="5084462"/>
          </a:xfrm>
        </p:spPr>
        <p:txBody>
          <a:bodyPr>
            <a:normAutofit lnSpcReduction="10000"/>
          </a:bodyPr>
          <a:lstStyle/>
          <a:p>
            <a:pPr marL="0" indent="0" algn="just">
              <a:buNone/>
            </a:pPr>
            <a:r>
              <a:rPr lang="it-IT" dirty="0"/>
              <a:t>Il nome Cina, può, tuttavia fuorviare, </a:t>
            </a:r>
            <a:r>
              <a:rPr lang="it-IT" dirty="0">
                <a:solidFill>
                  <a:srgbClr val="FF0000"/>
                </a:solidFill>
              </a:rPr>
              <a:t>esistendo anche la Repubblica di Cina, comunemente appellata come Taiwan</a:t>
            </a:r>
            <a:r>
              <a:rPr lang="it-IT" dirty="0"/>
              <a:t>. Entrambe le entità reclamano il controllo sul territorio complessivo cinese. La Repubblica Popolare Cinese, con una popolazione di oltre 1,4 miliardi di persone, è il paese più popoloso al mondo.</a:t>
            </a:r>
            <a:r>
              <a:rPr lang="it-IT" baseline="30000" dirty="0"/>
              <a:t> </a:t>
            </a:r>
          </a:p>
          <a:p>
            <a:pPr marL="0" indent="0" algn="just">
              <a:buNone/>
            </a:pPr>
            <a:r>
              <a:rPr lang="it-IT" dirty="0"/>
              <a:t>La Cina è una </a:t>
            </a:r>
            <a:r>
              <a:rPr lang="it-IT" dirty="0">
                <a:solidFill>
                  <a:srgbClr val="FF0000"/>
                </a:solidFill>
              </a:rPr>
              <a:t>Repubblica Popolare in cui il potere è esercitato dal Partito Comunista Cinese</a:t>
            </a:r>
            <a:r>
              <a:rPr lang="it-IT" altLang="ja-JP" dirty="0"/>
              <a:t>. </a:t>
            </a:r>
            <a:r>
              <a:rPr lang="it-IT" dirty="0"/>
              <a:t>Il Governo ha sede nella capitale Pechino</a:t>
            </a:r>
            <a:r>
              <a:rPr lang="it-IT" altLang="ja-JP" dirty="0"/>
              <a:t> </a:t>
            </a:r>
            <a:r>
              <a:rPr lang="it-IT" dirty="0"/>
              <a:t>ed esercita la propria giurisdizione su ventidue province</a:t>
            </a:r>
            <a:r>
              <a:rPr lang="it-IT" altLang="ja-JP" dirty="0"/>
              <a:t>, </a:t>
            </a:r>
            <a:r>
              <a:rPr lang="it-IT" dirty="0"/>
              <a:t>cinque regioni autonome</a:t>
            </a:r>
            <a:r>
              <a:rPr lang="it-IT" altLang="ja-JP" dirty="0"/>
              <a:t>, </a:t>
            </a:r>
            <a:r>
              <a:rPr lang="it-IT" dirty="0"/>
              <a:t>quattro municipalità direttamente controllate</a:t>
            </a:r>
            <a:r>
              <a:rPr lang="ja-JP" altLang="it-IT" dirty="0"/>
              <a:t> </a:t>
            </a:r>
            <a:r>
              <a:rPr lang="it-IT" altLang="ja-JP" dirty="0"/>
              <a:t>(</a:t>
            </a:r>
            <a:r>
              <a:rPr lang="it-IT" dirty="0"/>
              <a:t>Pechino,</a:t>
            </a:r>
            <a:r>
              <a:rPr lang="it-IT" altLang="ja-JP" dirty="0"/>
              <a:t> </a:t>
            </a:r>
            <a:r>
              <a:rPr lang="it-IT" dirty="0"/>
              <a:t>Tientsin, </a:t>
            </a:r>
            <a:r>
              <a:rPr lang="it-IT" altLang="ja-JP" dirty="0"/>
              <a:t> </a:t>
            </a:r>
            <a:r>
              <a:rPr lang="it-IT" dirty="0"/>
              <a:t>Shanghai</a:t>
            </a:r>
            <a:r>
              <a:rPr lang="ja-JP" altLang="it-IT" dirty="0"/>
              <a:t> </a:t>
            </a:r>
            <a:r>
              <a:rPr lang="it-IT" dirty="0"/>
              <a:t>e Chongqing</a:t>
            </a:r>
            <a:r>
              <a:rPr lang="it-IT" altLang="ja-JP" dirty="0"/>
              <a:t>) </a:t>
            </a:r>
            <a:r>
              <a:rPr lang="it-IT" dirty="0"/>
              <a:t>e due regioni amministrative speciali</a:t>
            </a:r>
            <a:r>
              <a:rPr lang="ja-JP" altLang="it-IT" dirty="0"/>
              <a:t> </a:t>
            </a:r>
            <a:r>
              <a:rPr lang="it-IT" altLang="ja-JP" dirty="0"/>
              <a:t>(</a:t>
            </a:r>
            <a:r>
              <a:rPr lang="it-IT" dirty="0"/>
              <a:t>Hong Kong</a:t>
            </a:r>
            <a:r>
              <a:rPr lang="ja-JP" altLang="it-IT" dirty="0"/>
              <a:t> </a:t>
            </a:r>
            <a:r>
              <a:rPr lang="it-IT" dirty="0"/>
              <a:t>e Macao</a:t>
            </a:r>
            <a:r>
              <a:rPr lang="it-IT" altLang="ja-JP" dirty="0"/>
              <a:t>) </a:t>
            </a:r>
            <a:r>
              <a:rPr lang="it-IT" dirty="0"/>
              <a:t>parzialmente autonome. </a:t>
            </a:r>
            <a:r>
              <a:rPr lang="it-IT" dirty="0">
                <a:solidFill>
                  <a:srgbClr val="FF0000"/>
                </a:solidFill>
              </a:rPr>
              <a:t>La Cina rivendica la propria sovranità anche su Taiwan che a propria volta rivendica la propria sovranità sulla Cina continentale</a:t>
            </a:r>
            <a:r>
              <a:rPr lang="it-IT" dirty="0"/>
              <a:t>. </a:t>
            </a:r>
          </a:p>
          <a:p>
            <a:pPr marL="0" indent="0" algn="just">
              <a:buNone/>
            </a:pPr>
            <a:r>
              <a:rPr lang="it-IT" dirty="0"/>
              <a:t>L'isola è rimasta dal 1949 sotto il controllo del governo della Repubblica di Cina (o Taiwan), che precedentemente governava anche la Cina continentale, ed è rivendicata dalla Repubblica Popolare Cinese come Provincia di Taiwan. </a:t>
            </a:r>
            <a:r>
              <a:rPr lang="it-IT" dirty="0">
                <a:solidFill>
                  <a:srgbClr val="FF0000"/>
                </a:solidFill>
              </a:rPr>
              <a:t>La complessa condizione politica di Taiwan è una delle conseguenze della guerra civile cinese che ha preceduto la fondazione della Repubblica Popolare Cinese. PERSISTENZA DEL CONFLITTO FINO AD OGGI!</a:t>
            </a:r>
          </a:p>
        </p:txBody>
      </p:sp>
    </p:spTree>
    <p:extLst>
      <p:ext uri="{BB962C8B-B14F-4D97-AF65-F5344CB8AC3E}">
        <p14:creationId xmlns:p14="http://schemas.microsoft.com/office/powerpoint/2010/main" val="3166095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3ABBFF-288E-469E-9F43-45F67319F2D2}"/>
              </a:ext>
            </a:extLst>
          </p:cNvPr>
          <p:cNvSpPr>
            <a:spLocks noGrp="1"/>
          </p:cNvSpPr>
          <p:nvPr>
            <p:ph type="title"/>
          </p:nvPr>
        </p:nvSpPr>
        <p:spPr>
          <a:xfrm>
            <a:off x="1251678" y="382385"/>
            <a:ext cx="10178322" cy="439250"/>
          </a:xfrm>
        </p:spPr>
        <p:txBody>
          <a:bodyPr>
            <a:normAutofit/>
          </a:bodyPr>
          <a:lstStyle/>
          <a:p>
            <a:pPr algn="ctr"/>
            <a:r>
              <a:rPr lang="it-IT" sz="1400" dirty="0"/>
              <a:t>Cina: storia e </a:t>
            </a:r>
            <a:r>
              <a:rPr lang="it-IT" sz="1400" dirty="0" err="1"/>
              <a:t>identita’</a:t>
            </a:r>
            <a:r>
              <a:rPr lang="it-IT" sz="1400" dirty="0"/>
              <a:t> </a:t>
            </a:r>
          </a:p>
        </p:txBody>
      </p:sp>
      <p:sp>
        <p:nvSpPr>
          <p:cNvPr id="3" name="Segnaposto contenuto 2">
            <a:extLst>
              <a:ext uri="{FF2B5EF4-FFF2-40B4-BE49-F238E27FC236}">
                <a16:creationId xmlns:a16="http://schemas.microsoft.com/office/drawing/2014/main" id="{40D562AB-E982-42D2-8093-7EC4DB7EBEC0}"/>
              </a:ext>
            </a:extLst>
          </p:cNvPr>
          <p:cNvSpPr>
            <a:spLocks noGrp="1"/>
          </p:cNvSpPr>
          <p:nvPr>
            <p:ph idx="1"/>
          </p:nvPr>
        </p:nvSpPr>
        <p:spPr>
          <a:xfrm>
            <a:off x="1251678" y="821635"/>
            <a:ext cx="10178322" cy="5057957"/>
          </a:xfrm>
        </p:spPr>
        <p:txBody>
          <a:bodyPr/>
          <a:lstStyle/>
          <a:p>
            <a:pPr marL="0" indent="0" algn="just">
              <a:buNone/>
            </a:pPr>
            <a:endParaRPr lang="it-IT" dirty="0"/>
          </a:p>
          <a:p>
            <a:pPr marL="0" indent="0" algn="just">
              <a:buNone/>
            </a:pPr>
            <a:r>
              <a:rPr lang="it-IT" dirty="0"/>
              <a:t>L'ultima dinastia fu quella dei </a:t>
            </a:r>
            <a:r>
              <a:rPr lang="it-IT" dirty="0" err="1"/>
              <a:t>Qing</a:t>
            </a:r>
            <a:r>
              <a:rPr lang="it-IT" dirty="0"/>
              <a:t>, il cui regno si concluse nel 1911 con la fondazione della Repubblica di Cina</a:t>
            </a:r>
            <a:r>
              <a:rPr lang="it-IT" altLang="ja-JP" dirty="0"/>
              <a:t>. </a:t>
            </a:r>
            <a:r>
              <a:rPr lang="it-IT" dirty="0">
                <a:solidFill>
                  <a:srgbClr val="FF0000"/>
                </a:solidFill>
              </a:rPr>
              <a:t>Dopo la sconfitta dell'Impero giapponese</a:t>
            </a:r>
            <a:r>
              <a:rPr lang="it-IT" altLang="ja-JP" dirty="0">
                <a:solidFill>
                  <a:srgbClr val="FF0000"/>
                </a:solidFill>
              </a:rPr>
              <a:t> </a:t>
            </a:r>
            <a:r>
              <a:rPr lang="it-IT" dirty="0">
                <a:solidFill>
                  <a:srgbClr val="FF0000"/>
                </a:solidFill>
              </a:rPr>
              <a:t>durante la seconda guerra mondiale il Paese fu scosso dalla guerra civile che vedeva contrapposte le forze nazionaliste del Kuomintang</a:t>
            </a:r>
            <a:r>
              <a:rPr lang="it-IT" altLang="ja-JP" dirty="0">
                <a:solidFill>
                  <a:srgbClr val="FF0000"/>
                </a:solidFill>
              </a:rPr>
              <a:t>, </a:t>
            </a:r>
            <a:r>
              <a:rPr lang="it-IT" dirty="0">
                <a:solidFill>
                  <a:srgbClr val="FF0000"/>
                </a:solidFill>
              </a:rPr>
              <a:t>il partito che allora deteneva il Governo del Paese, e le forze facenti capo al Partito Comunista Cinese</a:t>
            </a:r>
            <a:r>
              <a:rPr lang="it-IT" dirty="0"/>
              <a:t>. Nel 1949 la guerra si concluse con la sconfitta del Kuomintang e la fuga del governo nazionalista sull'isola di Formosa, nella cui capitale Taipei</a:t>
            </a:r>
            <a:r>
              <a:rPr lang="it-IT" altLang="ja-JP" dirty="0"/>
              <a:t> </a:t>
            </a:r>
            <a:r>
              <a:rPr lang="it-IT" dirty="0"/>
              <a:t>ha tuttora sede l'attuale Repubblica di Cina, altresì nota come Taiwan. In seguito alla vittoria conseguita sul continente il </a:t>
            </a:r>
            <a:r>
              <a:rPr lang="it-IT" dirty="0">
                <a:solidFill>
                  <a:srgbClr val="FF0000"/>
                </a:solidFill>
              </a:rPr>
              <a:t>1º ottobre del 1949 a Pechino le forze comuniste guidate da Mao Zedong proclamarono ufficialmente la nascita della Repubblica Popolare Cinese. </a:t>
            </a:r>
          </a:p>
          <a:p>
            <a:pPr marL="0" indent="0" algn="just">
              <a:buNone/>
            </a:pPr>
            <a:endParaRPr lang="it-IT" dirty="0"/>
          </a:p>
        </p:txBody>
      </p:sp>
    </p:spTree>
    <p:extLst>
      <p:ext uri="{BB962C8B-B14F-4D97-AF65-F5344CB8AC3E}">
        <p14:creationId xmlns:p14="http://schemas.microsoft.com/office/powerpoint/2010/main" val="6075844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A8E176-7945-4F91-8D42-FCE1666E033D}"/>
              </a:ext>
            </a:extLst>
          </p:cNvPr>
          <p:cNvSpPr>
            <a:spLocks noGrp="1"/>
          </p:cNvSpPr>
          <p:nvPr>
            <p:ph type="title"/>
          </p:nvPr>
        </p:nvSpPr>
        <p:spPr>
          <a:xfrm>
            <a:off x="1251678" y="382385"/>
            <a:ext cx="10178322" cy="439250"/>
          </a:xfrm>
        </p:spPr>
        <p:txBody>
          <a:bodyPr>
            <a:normAutofit/>
          </a:bodyPr>
          <a:lstStyle/>
          <a:p>
            <a:pPr algn="ctr"/>
            <a:r>
              <a:rPr lang="it-IT" sz="1400" dirty="0"/>
              <a:t>Cina: storia e </a:t>
            </a:r>
            <a:r>
              <a:rPr lang="it-IT" sz="1400" dirty="0" err="1"/>
              <a:t>identita’</a:t>
            </a:r>
            <a:r>
              <a:rPr lang="it-IT" sz="1400" dirty="0"/>
              <a:t> </a:t>
            </a:r>
          </a:p>
        </p:txBody>
      </p:sp>
      <p:sp>
        <p:nvSpPr>
          <p:cNvPr id="3" name="Segnaposto contenuto 2">
            <a:extLst>
              <a:ext uri="{FF2B5EF4-FFF2-40B4-BE49-F238E27FC236}">
                <a16:creationId xmlns:a16="http://schemas.microsoft.com/office/drawing/2014/main" id="{43989DF7-7348-4BBC-B721-D88F825C4FDB}"/>
              </a:ext>
            </a:extLst>
          </p:cNvPr>
          <p:cNvSpPr>
            <a:spLocks noGrp="1"/>
          </p:cNvSpPr>
          <p:nvPr>
            <p:ph idx="1"/>
          </p:nvPr>
        </p:nvSpPr>
        <p:spPr>
          <a:xfrm>
            <a:off x="1251678" y="821635"/>
            <a:ext cx="10178322" cy="5057957"/>
          </a:xfrm>
        </p:spPr>
        <p:txBody>
          <a:bodyPr>
            <a:normAutofit fontScale="92500" lnSpcReduction="10000"/>
          </a:bodyPr>
          <a:lstStyle/>
          <a:p>
            <a:pPr marL="0" indent="0" algn="just">
              <a:buNone/>
            </a:pPr>
            <a:r>
              <a:rPr lang="it-IT" dirty="0"/>
              <a:t>Dopo l'introduzione di riforme economiche nel 1978, l'economia della Cina è diventata quella dalla crescita più rapida al mondo. </a:t>
            </a:r>
            <a:r>
              <a:rPr lang="it-IT" dirty="0">
                <a:solidFill>
                  <a:srgbClr val="FF0000"/>
                </a:solidFill>
              </a:rPr>
              <a:t>A partire dal 2013 è la seconda economia più grande al mondo </a:t>
            </a:r>
            <a:r>
              <a:rPr lang="it-IT" dirty="0"/>
              <a:t>sia come PIL totale nominale, sia per parità di potere d'acquisto (mentre per quanto riguarda solamente il PIL nominale ha sorpassato il Giappone, sino ad allora seconda potenza mondiale dal 1987, nel 2010); è anche il più grande esportatore e importatore di merci al mondo. </a:t>
            </a:r>
            <a:r>
              <a:rPr lang="it-IT" dirty="0">
                <a:solidFill>
                  <a:srgbClr val="FF0000"/>
                </a:solidFill>
              </a:rPr>
              <a:t>La Cina è ufficialmente uno Stato munito di armi nucleari e ha il più grande esercito permanente del mondo, con il secondo più grande bilancio della difesa. La Cina è membro delle Nazioni Unite dal 1971</a:t>
            </a:r>
            <a:r>
              <a:rPr lang="it-IT" dirty="0"/>
              <a:t>, quando ha preso il posto della Repubblica di Cina tra i seggi dei membri permanenti del Consiglio di sicurezza delle Nazioni Unite. La Cina è anche membro di numerose organizzazioni multilaterali, tra cui l'OMC, l'APEC, il BRICS, l'Organizzazione di Shanghai per la cooperazione, il BCIM e il G-20. La Cina, unanimemente riconosciuta come grande potenza dal consesso internazionale, è una potenziale superpotenza secondo un certo numero di accademici e analisti che si occupano di questioni militari, politiche ed economiche. </a:t>
            </a:r>
            <a:r>
              <a:rPr lang="it-IT" dirty="0">
                <a:solidFill>
                  <a:srgbClr val="FF0000"/>
                </a:solidFill>
              </a:rPr>
              <a:t>Dissidenti politici e gruppi per i diritti umani hanno denunciato la dittatura del governo cinese per diffuse violazioni dei diritti umani, tra cui repressione politica, repressione delle minoranze religiose ed etniche, censura, sorveglianza di massa e la violenza utilizzata nel reprimere il dissenso, come quella esibita durante la protesta di piazza Tienanmen del 1989. </a:t>
            </a:r>
          </a:p>
        </p:txBody>
      </p:sp>
    </p:spTree>
    <p:extLst>
      <p:ext uri="{BB962C8B-B14F-4D97-AF65-F5344CB8AC3E}">
        <p14:creationId xmlns:p14="http://schemas.microsoft.com/office/powerpoint/2010/main" val="33643284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57353E-7F32-421A-94F7-EE45B31E98F0}"/>
              </a:ext>
            </a:extLst>
          </p:cNvPr>
          <p:cNvSpPr>
            <a:spLocks noGrp="1"/>
          </p:cNvSpPr>
          <p:nvPr>
            <p:ph type="title"/>
          </p:nvPr>
        </p:nvSpPr>
        <p:spPr>
          <a:xfrm>
            <a:off x="1251678" y="382385"/>
            <a:ext cx="10178322" cy="465754"/>
          </a:xfrm>
        </p:spPr>
        <p:txBody>
          <a:bodyPr>
            <a:normAutofit/>
          </a:bodyPr>
          <a:lstStyle/>
          <a:p>
            <a:pPr algn="ctr"/>
            <a:r>
              <a:rPr lang="it-IT" sz="1400" dirty="0"/>
              <a:t>Cina: storia e </a:t>
            </a:r>
            <a:r>
              <a:rPr lang="it-IT" sz="1400" dirty="0" err="1"/>
              <a:t>identita’</a:t>
            </a:r>
            <a:endParaRPr lang="it-IT" sz="1400" dirty="0"/>
          </a:p>
        </p:txBody>
      </p:sp>
      <p:sp>
        <p:nvSpPr>
          <p:cNvPr id="3" name="Segnaposto contenuto 2">
            <a:extLst>
              <a:ext uri="{FF2B5EF4-FFF2-40B4-BE49-F238E27FC236}">
                <a16:creationId xmlns:a16="http://schemas.microsoft.com/office/drawing/2014/main" id="{1A10D754-FEAA-42F8-9ED8-F965A06F5D8B}"/>
              </a:ext>
            </a:extLst>
          </p:cNvPr>
          <p:cNvSpPr>
            <a:spLocks noGrp="1"/>
          </p:cNvSpPr>
          <p:nvPr>
            <p:ph idx="1"/>
          </p:nvPr>
        </p:nvSpPr>
        <p:spPr>
          <a:xfrm>
            <a:off x="1251678" y="848139"/>
            <a:ext cx="10178322" cy="5031453"/>
          </a:xfrm>
        </p:spPr>
        <p:txBody>
          <a:bodyPr/>
          <a:lstStyle/>
          <a:p>
            <a:pPr marL="0" indent="0" algn="just">
              <a:buNone/>
            </a:pPr>
            <a:r>
              <a:rPr lang="it-IT" dirty="0"/>
              <a:t>La Repubblica di Cina partecipò alla Prima guerra mondiale schierandosi con le potenze alleate. Il contributo militare cinese al conflitto fu limitato a causa della relativa arretratezza dell'apparato bellico, mentre dal punto di vista economico la Cina fornì supporto alle industrie degli Alleati grazie all'invio di manodopera cinese. Partecipò anche alla seconda guerra mondiale schierandosi contro l'Asse. </a:t>
            </a:r>
          </a:p>
          <a:p>
            <a:pPr marL="0" indent="0" algn="just">
              <a:buNone/>
            </a:pPr>
            <a:r>
              <a:rPr lang="it-IT" dirty="0"/>
              <a:t>Due guerre civili fra i nazionalisti filoamericani di Chiang </a:t>
            </a:r>
            <a:r>
              <a:rPr lang="it-IT" dirty="0" err="1"/>
              <a:t>Kai-shek</a:t>
            </a:r>
            <a:r>
              <a:rPr lang="it-IT" altLang="ja-JP" dirty="0"/>
              <a:t> </a:t>
            </a:r>
            <a:r>
              <a:rPr lang="it-IT" dirty="0"/>
              <a:t>e i comunisti di Mao Zedong</a:t>
            </a:r>
            <a:r>
              <a:rPr lang="it-IT" altLang="ja-JP" dirty="0"/>
              <a:t> (1927-1937</a:t>
            </a:r>
            <a:r>
              <a:rPr lang="ja-JP" altLang="it-IT" dirty="0"/>
              <a:t> </a:t>
            </a:r>
            <a:r>
              <a:rPr lang="it-IT" dirty="0"/>
              <a:t>e 1945-1949), intervallate dall'invasione giapponese (1937-1945), sarebbero poi terminate con la proclamazione della Repubblica Popolare Cinese di Mao, il 1º ottobre 1949, e della Repubblica di Cina, detta comunemente Taiwan, sull'isola di Formosa e altre isole (</a:t>
            </a:r>
            <a:r>
              <a:rPr lang="it-IT" dirty="0" err="1"/>
              <a:t>Penghu</a:t>
            </a:r>
            <a:r>
              <a:rPr lang="it-IT" dirty="0"/>
              <a:t>, </a:t>
            </a:r>
            <a:r>
              <a:rPr lang="it-IT" dirty="0" err="1"/>
              <a:t>Kinmen</a:t>
            </a:r>
            <a:r>
              <a:rPr lang="it-IT" dirty="0"/>
              <a:t> e </a:t>
            </a:r>
            <a:r>
              <a:rPr lang="it-IT" dirty="0" err="1"/>
              <a:t>Matsu</a:t>
            </a:r>
            <a:r>
              <a:rPr lang="it-IT" dirty="0"/>
              <a:t>), ancora oggi sotto il controllo della Repubblica di Cina.  </a:t>
            </a:r>
          </a:p>
          <a:p>
            <a:pPr marL="0" indent="0">
              <a:buNone/>
            </a:pPr>
            <a:endParaRPr lang="it-IT" dirty="0"/>
          </a:p>
        </p:txBody>
      </p:sp>
    </p:spTree>
    <p:extLst>
      <p:ext uri="{BB962C8B-B14F-4D97-AF65-F5344CB8AC3E}">
        <p14:creationId xmlns:p14="http://schemas.microsoft.com/office/powerpoint/2010/main" val="2887337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BB2A64-4E76-47B9-9B2D-B5E7EAD59DB3}"/>
              </a:ext>
            </a:extLst>
          </p:cNvPr>
          <p:cNvSpPr>
            <a:spLocks noGrp="1"/>
          </p:cNvSpPr>
          <p:nvPr>
            <p:ph type="title"/>
          </p:nvPr>
        </p:nvSpPr>
        <p:spPr>
          <a:xfrm>
            <a:off x="1251678" y="382385"/>
            <a:ext cx="10178322" cy="479006"/>
          </a:xfrm>
        </p:spPr>
        <p:txBody>
          <a:bodyPr>
            <a:normAutofit/>
          </a:bodyPr>
          <a:lstStyle/>
          <a:p>
            <a:pPr algn="ctr"/>
            <a:r>
              <a:rPr lang="it-IT" sz="1400" dirty="0"/>
              <a:t>Cina: storia e </a:t>
            </a:r>
            <a:r>
              <a:rPr lang="it-IT" sz="1400" dirty="0" err="1"/>
              <a:t>identita’</a:t>
            </a:r>
            <a:endParaRPr lang="it-IT" sz="1400" dirty="0"/>
          </a:p>
        </p:txBody>
      </p:sp>
      <p:sp>
        <p:nvSpPr>
          <p:cNvPr id="3" name="Segnaposto contenuto 2">
            <a:extLst>
              <a:ext uri="{FF2B5EF4-FFF2-40B4-BE49-F238E27FC236}">
                <a16:creationId xmlns:a16="http://schemas.microsoft.com/office/drawing/2014/main" id="{34F47F43-0167-4DB7-8470-F742A2732332}"/>
              </a:ext>
            </a:extLst>
          </p:cNvPr>
          <p:cNvSpPr>
            <a:spLocks noGrp="1"/>
          </p:cNvSpPr>
          <p:nvPr>
            <p:ph idx="1"/>
          </p:nvPr>
        </p:nvSpPr>
        <p:spPr>
          <a:xfrm>
            <a:off x="1251678" y="861391"/>
            <a:ext cx="10178322" cy="5018201"/>
          </a:xfrm>
        </p:spPr>
        <p:txBody>
          <a:bodyPr>
            <a:normAutofit fontScale="85000" lnSpcReduction="10000"/>
          </a:bodyPr>
          <a:lstStyle/>
          <a:p>
            <a:pPr marL="0" indent="0" algn="just">
              <a:buNone/>
            </a:pPr>
            <a:r>
              <a:rPr lang="it-IT" dirty="0"/>
              <a:t>Il nuovo Governo riunificò il territorio e diede una struttura economica di tipo socialista al Paese, </a:t>
            </a:r>
            <a:r>
              <a:rPr lang="it-IT" dirty="0">
                <a:solidFill>
                  <a:srgbClr val="FF0000"/>
                </a:solidFill>
              </a:rPr>
              <a:t>con la nazionalizzazione delle industrie, la creazione delle comuni e la redistribuzione delle terre dei latifondisti ai contadini attraverso iniziative politiche ed economiche che costarono la vita a milioni di persone.</a:t>
            </a:r>
            <a:r>
              <a:rPr lang="it-IT" baseline="30000" dirty="0">
                <a:solidFill>
                  <a:srgbClr val="FF0000"/>
                </a:solidFill>
              </a:rPr>
              <a:t> </a:t>
            </a:r>
            <a:endParaRPr lang="it-IT" dirty="0">
              <a:solidFill>
                <a:srgbClr val="FF0000"/>
              </a:solidFill>
            </a:endParaRPr>
          </a:p>
          <a:p>
            <a:pPr marL="0" indent="0" algn="just">
              <a:buNone/>
            </a:pPr>
            <a:r>
              <a:rPr lang="it-IT" dirty="0">
                <a:solidFill>
                  <a:srgbClr val="FF0000"/>
                </a:solidFill>
              </a:rPr>
              <a:t>Nella seconda metà del Novecento si afferma una linea economica che inizialmente segue il modello sovietico </a:t>
            </a:r>
            <a:r>
              <a:rPr lang="it-IT" dirty="0"/>
              <a:t>e poi tenta un percorso alternativo che porterà al disastro del </a:t>
            </a:r>
            <a:r>
              <a:rPr lang="it-IT" dirty="0">
                <a:solidFill>
                  <a:srgbClr val="FF0000"/>
                </a:solidFill>
              </a:rPr>
              <a:t>Grande balzo in avanti</a:t>
            </a:r>
            <a:r>
              <a:rPr lang="it-IT" altLang="ja-JP" dirty="0"/>
              <a:t>. </a:t>
            </a:r>
            <a:r>
              <a:rPr lang="it-IT" dirty="0"/>
              <a:t>La terribile carestia, la repressione, i lavori forzati e la Rivoluzione Culturale</a:t>
            </a:r>
            <a:r>
              <a:rPr lang="it-IT" altLang="ja-JP" dirty="0"/>
              <a:t> </a:t>
            </a:r>
            <a:r>
              <a:rPr lang="it-IT" dirty="0"/>
              <a:t>in cui furono protagoniste le Guardie Rosse</a:t>
            </a:r>
            <a:r>
              <a:rPr lang="it-IT" altLang="ja-JP" dirty="0"/>
              <a:t>, </a:t>
            </a:r>
            <a:r>
              <a:rPr lang="it-IT" dirty="0"/>
              <a:t>provocheranno decine di milioni di morti.</a:t>
            </a:r>
          </a:p>
          <a:p>
            <a:pPr marL="0" indent="0" algn="just">
              <a:buNone/>
            </a:pPr>
            <a:r>
              <a:rPr lang="it-IT" dirty="0"/>
              <a:t>Dopo le molteplici carestie nel Paese negli scontri politici interni del partito si afferma </a:t>
            </a:r>
            <a:r>
              <a:rPr lang="it-IT" dirty="0">
                <a:solidFill>
                  <a:srgbClr val="FF0000"/>
                </a:solidFill>
              </a:rPr>
              <a:t>Deng Xiaoping</a:t>
            </a:r>
            <a:r>
              <a:rPr lang="it-IT" altLang="ja-JP" dirty="0">
                <a:solidFill>
                  <a:srgbClr val="FF0000"/>
                </a:solidFill>
              </a:rPr>
              <a:t>, </a:t>
            </a:r>
            <a:r>
              <a:rPr lang="it-IT" dirty="0">
                <a:solidFill>
                  <a:srgbClr val="FF0000"/>
                </a:solidFill>
              </a:rPr>
              <a:t>che riorganizza l'economia cinese, favorendo il riconoscimento costituzionale della proprietà privata e l'apertura del mercato a investimenti esteri.</a:t>
            </a:r>
            <a:r>
              <a:rPr lang="it-IT" baseline="30000" dirty="0"/>
              <a:t> </a:t>
            </a:r>
            <a:r>
              <a:rPr lang="it-IT" dirty="0"/>
              <a:t>La repressione violenta delle proteste di Tiananmen e le conseguenti sanzioni da diversi Stati</a:t>
            </a:r>
            <a:r>
              <a:rPr lang="it-IT" baseline="30000" dirty="0"/>
              <a:t> </a:t>
            </a:r>
            <a:r>
              <a:rPr lang="it-IT" dirty="0"/>
              <a:t>non fermano la politica del Partito Comunista che, dopo il ritorno di Hong Kong e Macao, porta l'economia cinese ai primi posti del globo. </a:t>
            </a:r>
          </a:p>
          <a:p>
            <a:pPr marL="0" indent="0" algn="just">
              <a:buNone/>
            </a:pPr>
            <a:r>
              <a:rPr lang="it-IT" dirty="0"/>
              <a:t>Anche </a:t>
            </a:r>
            <a:r>
              <a:rPr lang="it-IT" dirty="0">
                <a:solidFill>
                  <a:srgbClr val="FF0000"/>
                </a:solidFill>
              </a:rPr>
              <a:t>l'occidentalizzazione della Cina</a:t>
            </a:r>
            <a:r>
              <a:rPr lang="it-IT" dirty="0"/>
              <a:t>, tentata più volte dagli europei a partire dal secolo XVII e culminata con l'irruzione coloniale dalla seconda metà del secolo XIX, è </a:t>
            </a:r>
            <a:r>
              <a:rPr lang="it-IT" dirty="0">
                <a:solidFill>
                  <a:srgbClr val="FF0000"/>
                </a:solidFill>
              </a:rPr>
              <a:t>stata assorbita e trasformata nel corso del XX secolo in una singolare forma di comunismo nazionale,</a:t>
            </a:r>
            <a:r>
              <a:rPr lang="it-IT" dirty="0"/>
              <a:t> uno dei fattori dominanti nella scena internazionale del secondo dopoguerra, facendo dell'antico </a:t>
            </a:r>
            <a:r>
              <a:rPr lang="it-IT" dirty="0">
                <a:solidFill>
                  <a:srgbClr val="FF0000"/>
                </a:solidFill>
              </a:rPr>
              <a:t>"regno di mezzo"</a:t>
            </a:r>
            <a:r>
              <a:rPr lang="it-IT" dirty="0"/>
              <a:t> uno dei poli della politica mondiale anche nell'era post-comunista. </a:t>
            </a:r>
          </a:p>
          <a:p>
            <a:pPr marL="0" indent="0">
              <a:buNone/>
            </a:pPr>
            <a:endParaRPr lang="it-IT" dirty="0"/>
          </a:p>
        </p:txBody>
      </p:sp>
    </p:spTree>
    <p:extLst>
      <p:ext uri="{BB962C8B-B14F-4D97-AF65-F5344CB8AC3E}">
        <p14:creationId xmlns:p14="http://schemas.microsoft.com/office/powerpoint/2010/main" val="765212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1002B3-1D5C-46A0-9D13-A6C8FC94EB79}"/>
              </a:ext>
            </a:extLst>
          </p:cNvPr>
          <p:cNvSpPr>
            <a:spLocks noGrp="1"/>
          </p:cNvSpPr>
          <p:nvPr>
            <p:ph type="title"/>
          </p:nvPr>
        </p:nvSpPr>
        <p:spPr>
          <a:xfrm>
            <a:off x="1251678" y="382385"/>
            <a:ext cx="10178322" cy="492258"/>
          </a:xfrm>
        </p:spPr>
        <p:txBody>
          <a:bodyPr>
            <a:normAutofit/>
          </a:bodyPr>
          <a:lstStyle/>
          <a:p>
            <a:pPr algn="ctr"/>
            <a:r>
              <a:rPr lang="it-IT" sz="1400" dirty="0"/>
              <a:t>Il contrasto </a:t>
            </a:r>
            <a:r>
              <a:rPr lang="it-IT" sz="1400" dirty="0" err="1"/>
              <a:t>iran</a:t>
            </a:r>
            <a:r>
              <a:rPr lang="it-IT" sz="1400" dirty="0"/>
              <a:t> </a:t>
            </a:r>
            <a:r>
              <a:rPr lang="it-IT" sz="1400" dirty="0" err="1"/>
              <a:t>arabia</a:t>
            </a:r>
            <a:r>
              <a:rPr lang="it-IT" sz="1400" dirty="0"/>
              <a:t> saudita</a:t>
            </a:r>
          </a:p>
        </p:txBody>
      </p:sp>
      <p:sp>
        <p:nvSpPr>
          <p:cNvPr id="3" name="Segnaposto contenuto 2">
            <a:extLst>
              <a:ext uri="{FF2B5EF4-FFF2-40B4-BE49-F238E27FC236}">
                <a16:creationId xmlns:a16="http://schemas.microsoft.com/office/drawing/2014/main" id="{C4E75CA5-1FB0-42C7-8168-AE86D0AA6A61}"/>
              </a:ext>
            </a:extLst>
          </p:cNvPr>
          <p:cNvSpPr>
            <a:spLocks noGrp="1"/>
          </p:cNvSpPr>
          <p:nvPr>
            <p:ph idx="1"/>
          </p:nvPr>
        </p:nvSpPr>
        <p:spPr>
          <a:xfrm>
            <a:off x="1251678" y="874643"/>
            <a:ext cx="10178322" cy="5004949"/>
          </a:xfrm>
        </p:spPr>
        <p:txBody>
          <a:bodyPr/>
          <a:lstStyle/>
          <a:p>
            <a:pPr marL="0" indent="0" algn="just">
              <a:buNone/>
            </a:pPr>
            <a:r>
              <a:rPr lang="it-IT" dirty="0">
                <a:solidFill>
                  <a:srgbClr val="FF0000"/>
                </a:solidFill>
              </a:rPr>
              <a:t>Questa rivalità religiosa ha portato alla creazione di ulteriori tensioni anche tra altri Stati medio orientali</a:t>
            </a:r>
            <a:r>
              <a:rPr lang="it-IT" dirty="0"/>
              <a:t>, i quali si sono avvicinati a uno dei due modelli contrapposti di Iran e Arabia Saudita creando un nuovo sistema di alleanze. In questo modo trova sfogo la </a:t>
            </a:r>
            <a:r>
              <a:rPr lang="it-IT" dirty="0">
                <a:solidFill>
                  <a:srgbClr val="FF0000"/>
                </a:solidFill>
              </a:rPr>
              <a:t>rivalità geopolitica dei due colossi medio-orientali</a:t>
            </a:r>
            <a:r>
              <a:rPr lang="it-IT" dirty="0"/>
              <a:t>. La rivoluzione e l’instaurazione di una Repubblica islamica in Iran spaventarono l’Arabia Saudita. Prima di allora, </a:t>
            </a:r>
            <a:r>
              <a:rPr lang="it-IT" dirty="0">
                <a:solidFill>
                  <a:srgbClr val="FF0000"/>
                </a:solidFill>
              </a:rPr>
              <a:t>Teheran e Riyadh </a:t>
            </a:r>
            <a:r>
              <a:rPr lang="it-IT" dirty="0"/>
              <a:t>erano non solo amici ma addirittura uniti da un comune legame di alleanza con gli Usa. </a:t>
            </a:r>
            <a:r>
              <a:rPr lang="it-IT" dirty="0">
                <a:solidFill>
                  <a:srgbClr val="FF0000"/>
                </a:solidFill>
              </a:rPr>
              <a:t>Washington basava infatti sui due giganti politico-militari della regione la sua strategia di contenimento dell’Unione sovietica </a:t>
            </a:r>
            <a:r>
              <a:rPr lang="it-IT" dirty="0"/>
              <a:t>(la dottrina dei “due pilastri” di Nixon). L’affermazione delle forze rivoluzionarie in Iran e l’instaurazione della Repubblica islamica cambiarono tutto: </a:t>
            </a:r>
            <a:r>
              <a:rPr lang="it-IT" dirty="0">
                <a:solidFill>
                  <a:srgbClr val="FF0000"/>
                </a:solidFill>
              </a:rPr>
              <a:t>l’anti-imperialismo che contraddistingueva l’ideologia rivoluzionaria si tramutò rapidamente in anti-americanismo</a:t>
            </a:r>
            <a:r>
              <a:rPr lang="it-IT" dirty="0"/>
              <a:t>, soprattutto in seguito alla crisi degli ostaggi iniziata nel novembre 1979. Tutto ciò che aveva a che fare con gli Stati Uniti o che rappresentava una loro emanazione veniva contestato. Se </a:t>
            </a:r>
            <a:r>
              <a:rPr lang="it-IT" dirty="0">
                <a:solidFill>
                  <a:srgbClr val="FF0000"/>
                </a:solidFill>
              </a:rPr>
              <a:t>Washington divenne il “grande Satana”, Israele divenne il “piccolo Satana”</a:t>
            </a:r>
            <a:r>
              <a:rPr lang="it-IT" dirty="0"/>
              <a:t>, due emblemi dell’imperialismo e della politica di ingerenza e occupazione occidentale. </a:t>
            </a:r>
          </a:p>
        </p:txBody>
      </p:sp>
    </p:spTree>
    <p:extLst>
      <p:ext uri="{BB962C8B-B14F-4D97-AF65-F5344CB8AC3E}">
        <p14:creationId xmlns:p14="http://schemas.microsoft.com/office/powerpoint/2010/main" val="42803715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57B542-391E-4547-988E-F9D730CDD701}"/>
              </a:ext>
            </a:extLst>
          </p:cNvPr>
          <p:cNvSpPr>
            <a:spLocks noGrp="1"/>
          </p:cNvSpPr>
          <p:nvPr>
            <p:ph type="title"/>
          </p:nvPr>
        </p:nvSpPr>
        <p:spPr>
          <a:xfrm>
            <a:off x="1251678" y="382385"/>
            <a:ext cx="10178322" cy="479006"/>
          </a:xfrm>
        </p:spPr>
        <p:txBody>
          <a:bodyPr>
            <a:normAutofit/>
          </a:bodyPr>
          <a:lstStyle/>
          <a:p>
            <a:pPr algn="ctr"/>
            <a:r>
              <a:rPr lang="it-IT" sz="1200" dirty="0"/>
              <a:t>Cina: storia e </a:t>
            </a:r>
            <a:r>
              <a:rPr lang="it-IT" sz="1200" dirty="0" err="1"/>
              <a:t>identita’</a:t>
            </a:r>
            <a:endParaRPr lang="it-IT" sz="1200" dirty="0"/>
          </a:p>
        </p:txBody>
      </p:sp>
      <p:sp>
        <p:nvSpPr>
          <p:cNvPr id="3" name="Segnaposto contenuto 2">
            <a:extLst>
              <a:ext uri="{FF2B5EF4-FFF2-40B4-BE49-F238E27FC236}">
                <a16:creationId xmlns:a16="http://schemas.microsoft.com/office/drawing/2014/main" id="{05965D37-21FF-4227-956E-6C6F7A8752AF}"/>
              </a:ext>
            </a:extLst>
          </p:cNvPr>
          <p:cNvSpPr>
            <a:spLocks noGrp="1"/>
          </p:cNvSpPr>
          <p:nvPr>
            <p:ph idx="1"/>
          </p:nvPr>
        </p:nvSpPr>
        <p:spPr>
          <a:xfrm>
            <a:off x="1251678" y="861391"/>
            <a:ext cx="10178322" cy="5018201"/>
          </a:xfrm>
        </p:spPr>
        <p:txBody>
          <a:bodyPr>
            <a:normAutofit fontScale="92500" lnSpcReduction="20000"/>
          </a:bodyPr>
          <a:lstStyle/>
          <a:p>
            <a:pPr marL="0" indent="0" algn="just">
              <a:buNone/>
            </a:pPr>
            <a:r>
              <a:rPr lang="it-IT" dirty="0"/>
              <a:t>L'importanza della Cina nel ventunesimo secolo si riflette in virtù del suo ruolo come prima potenza economica per prodotto interno lordo; è inoltre membro fondatore dell'Organizzazione delle Nazioni Unite (è uno dei cinque membri permanenti con il diritto di veto), aderisce al Shanghai </a:t>
            </a:r>
            <a:r>
              <a:rPr lang="it-IT" dirty="0" err="1"/>
              <a:t>Cooperation</a:t>
            </a:r>
            <a:r>
              <a:rPr lang="it-IT" dirty="0"/>
              <a:t> </a:t>
            </a:r>
            <a:r>
              <a:rPr lang="it-IT" dirty="0" err="1"/>
              <a:t>Organisation</a:t>
            </a:r>
            <a:r>
              <a:rPr lang="it-IT" dirty="0"/>
              <a:t> (SCO) e fa parte del OMC, dell'APEC, dell'ASEAN, del G2 e del G20. Con l'introduzione della riforma economica basata sul capitalismo nel 1978 la Cina è diventata il Paese con lo sviluppo economico più veloce al mondo, primo maggiore esportatore (2008) e il primo più grande importatore di merci (2010).</a:t>
            </a:r>
            <a:r>
              <a:rPr lang="it-IT" baseline="30000" dirty="0"/>
              <a:t> </a:t>
            </a:r>
            <a:r>
              <a:rPr lang="it-IT" dirty="0"/>
              <a:t> </a:t>
            </a:r>
          </a:p>
          <a:p>
            <a:pPr marL="0" indent="0" algn="just">
              <a:buNone/>
            </a:pPr>
            <a:r>
              <a:rPr lang="it-IT" dirty="0"/>
              <a:t>Molti studiosi hanno definito la Cina come la nuova superpotenza militare emergente; già nel 1964 riesce a sviluppare i suoi armamenti nucleari e mantiene dalla fine della seconda guerra mondiale l'esercito di terra numericamente più grande al mondo (Esercito di Liberazione Popolare), il suo budget per la difesa (con un aumento annuale più 10%) è secondo solo a quello degli Stati Uniti. </a:t>
            </a:r>
            <a:r>
              <a:rPr lang="it-IT" dirty="0">
                <a:solidFill>
                  <a:srgbClr val="FF0000"/>
                </a:solidFill>
              </a:rPr>
              <a:t>La rapida industrializzazione e le riforme di mercato hanno ridotto il suo tasso di povertà dal 53% nel 1981 all'8% nel 2001.</a:t>
            </a:r>
            <a:r>
              <a:rPr lang="it-IT" baseline="30000" dirty="0"/>
              <a:t> </a:t>
            </a:r>
            <a:r>
              <a:rPr lang="it-IT" dirty="0"/>
              <a:t>Tuttavia la Repubblica Popolare Cinese è ora di fronte a una serie di altri </a:t>
            </a:r>
            <a:r>
              <a:rPr lang="it-IT" dirty="0">
                <a:solidFill>
                  <a:srgbClr val="FF0000"/>
                </a:solidFill>
              </a:rPr>
              <a:t>problemi</a:t>
            </a:r>
            <a:r>
              <a:rPr lang="it-IT" dirty="0"/>
              <a:t>, tra cui il </a:t>
            </a:r>
            <a:r>
              <a:rPr lang="it-IT" dirty="0">
                <a:solidFill>
                  <a:srgbClr val="FF0000"/>
                </a:solidFill>
              </a:rPr>
              <a:t>rapido invecchiamento della popolazione a causa della politica del figlio unico, le tensioni con Hong Kong, Taiwan e la minoranza uigura in Xinjiang </a:t>
            </a:r>
            <a:r>
              <a:rPr lang="it-IT" dirty="0"/>
              <a:t>(si veda il genocidio culturale degli uiguri e i campi di rieducazione dello Xinjiang), un ampliamento urbano-rurale, uno squilibrio economico tra regioni costiere e interne e il degrado ambientale.</a:t>
            </a:r>
          </a:p>
          <a:p>
            <a:pPr marL="0" indent="0">
              <a:buNone/>
            </a:pPr>
            <a:endParaRPr lang="it-IT" dirty="0"/>
          </a:p>
        </p:txBody>
      </p:sp>
    </p:spTree>
    <p:extLst>
      <p:ext uri="{BB962C8B-B14F-4D97-AF65-F5344CB8AC3E}">
        <p14:creationId xmlns:p14="http://schemas.microsoft.com/office/powerpoint/2010/main" val="31087837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B6B8E6-733F-4831-84FE-B4D6AF312174}"/>
              </a:ext>
            </a:extLst>
          </p:cNvPr>
          <p:cNvSpPr>
            <a:spLocks noGrp="1"/>
          </p:cNvSpPr>
          <p:nvPr>
            <p:ph type="title"/>
          </p:nvPr>
        </p:nvSpPr>
        <p:spPr>
          <a:xfrm>
            <a:off x="1251678" y="382385"/>
            <a:ext cx="10178322" cy="596023"/>
          </a:xfrm>
        </p:spPr>
        <p:txBody>
          <a:bodyPr>
            <a:normAutofit/>
          </a:bodyPr>
          <a:lstStyle/>
          <a:p>
            <a:pPr algn="ctr"/>
            <a:r>
              <a:rPr lang="it-IT" sz="1600" dirty="0"/>
              <a:t>Mao </a:t>
            </a:r>
            <a:r>
              <a:rPr lang="it-IT" sz="1600" dirty="0" err="1"/>
              <a:t>tse</a:t>
            </a:r>
            <a:r>
              <a:rPr lang="it-IT" sz="1600" dirty="0"/>
              <a:t>-tung (1893-1976)</a:t>
            </a:r>
          </a:p>
        </p:txBody>
      </p:sp>
      <p:sp>
        <p:nvSpPr>
          <p:cNvPr id="3" name="Segnaposto contenuto 2">
            <a:extLst>
              <a:ext uri="{FF2B5EF4-FFF2-40B4-BE49-F238E27FC236}">
                <a16:creationId xmlns:a16="http://schemas.microsoft.com/office/drawing/2014/main" id="{44585E70-A303-48A0-9394-E46CD34668BD}"/>
              </a:ext>
            </a:extLst>
          </p:cNvPr>
          <p:cNvSpPr>
            <a:spLocks noGrp="1"/>
          </p:cNvSpPr>
          <p:nvPr>
            <p:ph idx="1"/>
          </p:nvPr>
        </p:nvSpPr>
        <p:spPr>
          <a:xfrm>
            <a:off x="1251678" y="978409"/>
            <a:ext cx="10178322" cy="4901184"/>
          </a:xfrm>
        </p:spPr>
        <p:txBody>
          <a:bodyPr/>
          <a:lstStyle/>
          <a:p>
            <a:pPr marL="0" indent="0" algn="just">
              <a:buNone/>
            </a:pPr>
            <a:r>
              <a:rPr lang="it-IT" dirty="0"/>
              <a:t>Un rivoluzionario, politico, filosofo e poeta cinese nonché </a:t>
            </a:r>
            <a:r>
              <a:rPr lang="it-IT" dirty="0">
                <a:solidFill>
                  <a:srgbClr val="FF0000"/>
                </a:solidFill>
              </a:rPr>
              <a:t>presidente del Partito Comunista Cinese dal 1943 fino alla sua morte.</a:t>
            </a:r>
            <a:r>
              <a:rPr lang="it-IT" dirty="0"/>
              <a:t> Sotto la sua guida, il partito comunista salì al governo cinese a seguito della vittoria nella guerra civile e della fondazione della Repubblica Popolare Cinese, di cui dal 1949 fu presidente. </a:t>
            </a:r>
            <a:r>
              <a:rPr lang="it-IT" dirty="0">
                <a:solidFill>
                  <a:srgbClr val="FF0000"/>
                </a:solidFill>
              </a:rPr>
              <a:t>Durante la guida della Cina sviluppò un marxismo-leninismo "</a:t>
            </a:r>
            <a:r>
              <a:rPr lang="it-IT" dirty="0" err="1">
                <a:solidFill>
                  <a:srgbClr val="FF0000"/>
                </a:solidFill>
              </a:rPr>
              <a:t>sinizzato</a:t>
            </a:r>
            <a:r>
              <a:rPr lang="it-IT" dirty="0">
                <a:solidFill>
                  <a:srgbClr val="FF0000"/>
                </a:solidFill>
              </a:rPr>
              <a:t>", noto come maoismo</a:t>
            </a:r>
            <a:r>
              <a:rPr lang="it-IT" dirty="0"/>
              <a:t>, collettivizzando l'agricoltura con il cosiddetto grande balzo in avanti. Il </a:t>
            </a:r>
            <a:r>
              <a:rPr lang="it-IT" dirty="0">
                <a:solidFill>
                  <a:srgbClr val="FF0000"/>
                </a:solidFill>
              </a:rPr>
              <a:t>presidente cinese fu anche promotore di un'alleanza (che in seguito ruppe negli anni cinquanta) con l'Unione Sovietica e lanciò la cosiddetta grande rivoluzione culturale</a:t>
            </a:r>
            <a:r>
              <a:rPr lang="it-IT" dirty="0"/>
              <a:t>. Mao viene comunemente chiamato </a:t>
            </a:r>
            <a:r>
              <a:rPr lang="it-IT" b="1" dirty="0"/>
              <a:t>Presidente Mao</a:t>
            </a:r>
            <a:r>
              <a:rPr lang="it-IT" dirty="0"/>
              <a:t>. All'apice del suo culto della personalità, Mao era comunemente noto in Cina come il "quattro volte grande": «Grande Maestro», «Grande Capo», «Grande Comandante Supremo», «Grande Timoniere».  </a:t>
            </a:r>
          </a:p>
        </p:txBody>
      </p:sp>
    </p:spTree>
    <p:extLst>
      <p:ext uri="{BB962C8B-B14F-4D97-AF65-F5344CB8AC3E}">
        <p14:creationId xmlns:p14="http://schemas.microsoft.com/office/powerpoint/2010/main" val="24678185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F46543-4D35-4CEF-B8EC-D0FBD95ADE02}"/>
              </a:ext>
            </a:extLst>
          </p:cNvPr>
          <p:cNvSpPr>
            <a:spLocks noGrp="1"/>
          </p:cNvSpPr>
          <p:nvPr>
            <p:ph type="title"/>
          </p:nvPr>
        </p:nvSpPr>
        <p:spPr>
          <a:xfrm>
            <a:off x="1251678" y="382385"/>
            <a:ext cx="10178322" cy="596023"/>
          </a:xfrm>
        </p:spPr>
        <p:txBody>
          <a:bodyPr>
            <a:normAutofit/>
          </a:bodyPr>
          <a:lstStyle/>
          <a:p>
            <a:pPr algn="ctr"/>
            <a:r>
              <a:rPr lang="it-IT" sz="1400" dirty="0"/>
              <a:t>Mao </a:t>
            </a:r>
            <a:r>
              <a:rPr lang="it-IT" sz="1400" dirty="0" err="1"/>
              <a:t>tse</a:t>
            </a:r>
            <a:r>
              <a:rPr lang="it-IT" sz="1400" dirty="0"/>
              <a:t>-tung</a:t>
            </a:r>
          </a:p>
        </p:txBody>
      </p:sp>
      <p:sp>
        <p:nvSpPr>
          <p:cNvPr id="3" name="Segnaposto contenuto 2">
            <a:extLst>
              <a:ext uri="{FF2B5EF4-FFF2-40B4-BE49-F238E27FC236}">
                <a16:creationId xmlns:a16="http://schemas.microsoft.com/office/drawing/2014/main" id="{CC8EB1E7-D269-40DB-8B71-3FF103478F63}"/>
              </a:ext>
            </a:extLst>
          </p:cNvPr>
          <p:cNvSpPr>
            <a:spLocks noGrp="1"/>
          </p:cNvSpPr>
          <p:nvPr>
            <p:ph idx="1"/>
          </p:nvPr>
        </p:nvSpPr>
        <p:spPr>
          <a:xfrm>
            <a:off x="1251678" y="874643"/>
            <a:ext cx="10178322" cy="5004949"/>
          </a:xfrm>
        </p:spPr>
        <p:txBody>
          <a:bodyPr/>
          <a:lstStyle/>
          <a:p>
            <a:pPr marL="0" indent="0" algn="just">
              <a:buNone/>
            </a:pPr>
            <a:endParaRPr lang="it-IT" dirty="0"/>
          </a:p>
          <a:p>
            <a:pPr marL="0" indent="0" algn="just">
              <a:buNone/>
            </a:pPr>
            <a:r>
              <a:rPr lang="it-IT" dirty="0"/>
              <a:t>Dal 1949 al 1953, </a:t>
            </a:r>
            <a:r>
              <a:rPr lang="it-IT" dirty="0">
                <a:solidFill>
                  <a:srgbClr val="FF0000"/>
                </a:solidFill>
              </a:rPr>
              <a:t>Mao lanciò la riforma agraria cinese </a:t>
            </a:r>
            <a:r>
              <a:rPr lang="it-IT" dirty="0"/>
              <a:t>(e le conseguenti uccisioni di massa di proprietari terrieri), la campagna per la soppressione dei controrivoluzionari (e dei lavori forzati). Le campagne politiche hanno provocato la morte di milioni di cinesi.</a:t>
            </a:r>
            <a:r>
              <a:rPr lang="it-IT" baseline="30000" dirty="0"/>
              <a:t> </a:t>
            </a:r>
            <a:r>
              <a:rPr lang="it-IT" dirty="0"/>
              <a:t>Allo stesso tempo, Mao ha contribuito a implementare l'economia pianificata e pubblicare la prima Costituzione cinese nel 1954.</a:t>
            </a:r>
            <a:r>
              <a:rPr lang="it-IT" baseline="30000" dirty="0"/>
              <a:t> </a:t>
            </a:r>
            <a:r>
              <a:rPr lang="it-IT" dirty="0">
                <a:solidFill>
                  <a:srgbClr val="FF0000"/>
                </a:solidFill>
              </a:rPr>
              <a:t>Dal 1955 al 1959, Mao lanciò il Movimento </a:t>
            </a:r>
            <a:r>
              <a:rPr lang="it-IT" dirty="0" err="1">
                <a:solidFill>
                  <a:srgbClr val="FF0000"/>
                </a:solidFill>
              </a:rPr>
              <a:t>Sufan</a:t>
            </a:r>
            <a:r>
              <a:rPr lang="it-IT" dirty="0">
                <a:solidFill>
                  <a:srgbClr val="FF0000"/>
                </a:solidFill>
              </a:rPr>
              <a:t> e la campagna anti-destra</a:t>
            </a:r>
            <a:r>
              <a:rPr lang="it-IT" dirty="0"/>
              <a:t>, durante la quale furono perseguitati almeno centinaia di migliaia di intellettuali e dissidenti politici, </a:t>
            </a:r>
            <a:r>
              <a:rPr lang="it-IT" dirty="0">
                <a:solidFill>
                  <a:srgbClr val="FF0000"/>
                </a:solidFill>
              </a:rPr>
              <a:t>trasformando la Cina in uno stato monopartitico sotto il Partito Comunista Cinese</a:t>
            </a:r>
            <a:r>
              <a:rPr lang="it-IT" dirty="0"/>
              <a:t>.</a:t>
            </a:r>
            <a:r>
              <a:rPr lang="it-IT" baseline="30000" dirty="0"/>
              <a:t> </a:t>
            </a:r>
            <a:r>
              <a:rPr lang="it-IT" dirty="0"/>
              <a:t>Nel 1958, Mao lanciò il "Grande balzo in avanti", che portò alla grande carestia cinese (la più grande carestia della storia umana), durante la quale morirono in modo anomalo 15-55 milioni di persone.  </a:t>
            </a:r>
          </a:p>
        </p:txBody>
      </p:sp>
    </p:spTree>
    <p:extLst>
      <p:ext uri="{BB962C8B-B14F-4D97-AF65-F5344CB8AC3E}">
        <p14:creationId xmlns:p14="http://schemas.microsoft.com/office/powerpoint/2010/main" val="42770017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414E4E-8C3D-4152-98BF-7CE4635D924E}"/>
              </a:ext>
            </a:extLst>
          </p:cNvPr>
          <p:cNvSpPr>
            <a:spLocks noGrp="1"/>
          </p:cNvSpPr>
          <p:nvPr>
            <p:ph type="title"/>
          </p:nvPr>
        </p:nvSpPr>
        <p:spPr>
          <a:xfrm>
            <a:off x="1251678" y="382385"/>
            <a:ext cx="10178322" cy="479006"/>
          </a:xfrm>
        </p:spPr>
        <p:txBody>
          <a:bodyPr>
            <a:normAutofit/>
          </a:bodyPr>
          <a:lstStyle/>
          <a:p>
            <a:pPr algn="ctr"/>
            <a:r>
              <a:rPr lang="it-IT" sz="1400" dirty="0"/>
              <a:t>Mao </a:t>
            </a:r>
            <a:r>
              <a:rPr lang="it-IT" sz="1400" dirty="0" err="1"/>
              <a:t>tse</a:t>
            </a:r>
            <a:r>
              <a:rPr lang="it-IT" sz="1400" dirty="0"/>
              <a:t>-tung</a:t>
            </a:r>
          </a:p>
        </p:txBody>
      </p:sp>
      <p:sp>
        <p:nvSpPr>
          <p:cNvPr id="3" name="Segnaposto contenuto 2">
            <a:extLst>
              <a:ext uri="{FF2B5EF4-FFF2-40B4-BE49-F238E27FC236}">
                <a16:creationId xmlns:a16="http://schemas.microsoft.com/office/drawing/2014/main" id="{24C442D5-89B2-4E4B-B4EB-10CEC309F491}"/>
              </a:ext>
            </a:extLst>
          </p:cNvPr>
          <p:cNvSpPr>
            <a:spLocks noGrp="1"/>
          </p:cNvSpPr>
          <p:nvPr>
            <p:ph idx="1"/>
          </p:nvPr>
        </p:nvSpPr>
        <p:spPr>
          <a:xfrm>
            <a:off x="1251678" y="861391"/>
            <a:ext cx="10178322" cy="5018201"/>
          </a:xfrm>
        </p:spPr>
        <p:txBody>
          <a:bodyPr/>
          <a:lstStyle/>
          <a:p>
            <a:pPr marL="0" indent="0" algn="just">
              <a:buNone/>
            </a:pPr>
            <a:r>
              <a:rPr lang="it-IT" dirty="0">
                <a:solidFill>
                  <a:srgbClr val="FF0000"/>
                </a:solidFill>
              </a:rPr>
              <a:t>Nel 1963 lanciò il Movimento di Educazione Socialista e nel 1966 la Rivoluzione culturale</a:t>
            </a:r>
            <a:r>
              <a:rPr lang="it-IT" dirty="0"/>
              <a:t>, durante la quale milioni di persone morirono a causa di massacri, persecuzioni e torture. Decine di milioni di persone sono state perseguitate durante la Rivoluzione Culturale, mentre un gran numero di siti culturali e religiosi sono stati distrutti dalle Guardie Rosse.</a:t>
            </a:r>
            <a:r>
              <a:rPr lang="it-IT" baseline="30000" dirty="0"/>
              <a:t> </a:t>
            </a:r>
            <a:r>
              <a:rPr lang="it-IT" dirty="0">
                <a:solidFill>
                  <a:srgbClr val="FF0000"/>
                </a:solidFill>
              </a:rPr>
              <a:t>Sotto il regime di Mao si stima che a causa della sua politica morirono tra i 40 e i 80 milioni di cinesi</a:t>
            </a:r>
            <a:r>
              <a:rPr lang="it-IT" dirty="0"/>
              <a:t>. Durante il governo di Mao, la popolazione cinese è aumentata da circa 550 a 900 milioni, a causa dell'aumento dell'aspettativa di vita e del fatto che il Governo cinese non ha attuato rigorosamente la sua politica di pianificazione familiare.</a:t>
            </a:r>
            <a:r>
              <a:rPr lang="it-IT" baseline="30000" dirty="0"/>
              <a:t> </a:t>
            </a:r>
            <a:r>
              <a:rPr lang="it-IT" dirty="0"/>
              <a:t>Inoltre, dal 1949 nei successivi trent'anni, il tasso di alfabetizzazione è passato dal 20% a oltre il 65% e notevolmente migliorata la condizione femminile. </a:t>
            </a:r>
          </a:p>
        </p:txBody>
      </p:sp>
    </p:spTree>
    <p:extLst>
      <p:ext uri="{BB962C8B-B14F-4D97-AF65-F5344CB8AC3E}">
        <p14:creationId xmlns:p14="http://schemas.microsoft.com/office/powerpoint/2010/main" val="12965289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35A2DC-5B22-4616-97CC-1B26E22042A7}"/>
              </a:ext>
            </a:extLst>
          </p:cNvPr>
          <p:cNvSpPr>
            <a:spLocks noGrp="1"/>
          </p:cNvSpPr>
          <p:nvPr>
            <p:ph type="title"/>
          </p:nvPr>
        </p:nvSpPr>
        <p:spPr>
          <a:xfrm>
            <a:off x="1251678" y="382385"/>
            <a:ext cx="10178322" cy="492258"/>
          </a:xfrm>
        </p:spPr>
        <p:txBody>
          <a:bodyPr>
            <a:normAutofit/>
          </a:bodyPr>
          <a:lstStyle/>
          <a:p>
            <a:pPr algn="ctr"/>
            <a:r>
              <a:rPr lang="it-IT" sz="1400" dirty="0"/>
              <a:t>Mao </a:t>
            </a:r>
            <a:r>
              <a:rPr lang="it-IT" sz="1400" dirty="0" err="1"/>
              <a:t>tse</a:t>
            </a:r>
            <a:r>
              <a:rPr lang="it-IT" sz="1400" dirty="0"/>
              <a:t>-tung</a:t>
            </a:r>
          </a:p>
        </p:txBody>
      </p:sp>
      <p:sp>
        <p:nvSpPr>
          <p:cNvPr id="3" name="Segnaposto contenuto 2">
            <a:extLst>
              <a:ext uri="{FF2B5EF4-FFF2-40B4-BE49-F238E27FC236}">
                <a16:creationId xmlns:a16="http://schemas.microsoft.com/office/drawing/2014/main" id="{50A77EC4-9358-4F1C-97CB-AFA54947FC8D}"/>
              </a:ext>
            </a:extLst>
          </p:cNvPr>
          <p:cNvSpPr>
            <a:spLocks noGrp="1"/>
          </p:cNvSpPr>
          <p:nvPr>
            <p:ph idx="1"/>
          </p:nvPr>
        </p:nvSpPr>
        <p:spPr>
          <a:xfrm>
            <a:off x="1251678" y="874643"/>
            <a:ext cx="10178322" cy="5004949"/>
          </a:xfrm>
        </p:spPr>
        <p:txBody>
          <a:bodyPr/>
          <a:lstStyle/>
          <a:p>
            <a:pPr marL="0" indent="0" algn="just">
              <a:buNone/>
            </a:pPr>
            <a:endParaRPr lang="it-IT" dirty="0"/>
          </a:p>
          <a:p>
            <a:pPr marL="0" indent="0" algn="just">
              <a:buNone/>
            </a:pPr>
            <a:r>
              <a:rPr lang="it-IT" dirty="0"/>
              <a:t>A Mao vengono attribuiti la creazione di una Cina unificata e libera dalla dominazione straniera. Durante l'era di Mao Zedong, la Cina faceva parte della scissione sino-sovietica, della guerra sino-indiana, della guerra del Vietnam. Ha anche inviato truppe per aiutare la Corea del Nord durante la guerra di Corea. Nel frattempo, la Cina ha stabilito un legame con gli Stati Uniti e ha ottenuto un seggio ufficiale alle Nazioni Unite.  </a:t>
            </a:r>
          </a:p>
        </p:txBody>
      </p:sp>
    </p:spTree>
    <p:extLst>
      <p:ext uri="{BB962C8B-B14F-4D97-AF65-F5344CB8AC3E}">
        <p14:creationId xmlns:p14="http://schemas.microsoft.com/office/powerpoint/2010/main" val="17152973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2557E4-F3BA-4A64-BCBD-DB6CFF396630}"/>
              </a:ext>
            </a:extLst>
          </p:cNvPr>
          <p:cNvSpPr>
            <a:spLocks noGrp="1"/>
          </p:cNvSpPr>
          <p:nvPr>
            <p:ph type="title"/>
          </p:nvPr>
        </p:nvSpPr>
        <p:spPr/>
        <p:txBody>
          <a:bodyPr/>
          <a:lstStyle/>
          <a:p>
            <a:r>
              <a:rPr lang="it-IT" dirty="0"/>
              <a:t>Mao </a:t>
            </a:r>
            <a:r>
              <a:rPr lang="it-IT" dirty="0" err="1"/>
              <a:t>tse</a:t>
            </a:r>
            <a:r>
              <a:rPr lang="it-IT" dirty="0"/>
              <a:t>-tung</a:t>
            </a:r>
          </a:p>
        </p:txBody>
      </p:sp>
      <p:pic>
        <p:nvPicPr>
          <p:cNvPr id="6" name="Segnaposto contenuto 5">
            <a:extLst>
              <a:ext uri="{FF2B5EF4-FFF2-40B4-BE49-F238E27FC236}">
                <a16:creationId xmlns:a16="http://schemas.microsoft.com/office/drawing/2014/main" id="{B51921A8-909D-44DA-8650-A48D56C0C0F1}"/>
              </a:ext>
            </a:extLst>
          </p:cNvPr>
          <p:cNvPicPr>
            <a:picLocks noGrp="1" noChangeAspect="1"/>
          </p:cNvPicPr>
          <p:nvPr>
            <p:ph idx="1"/>
          </p:nvPr>
        </p:nvPicPr>
        <p:blipFill>
          <a:blip r:embed="rId2"/>
          <a:stretch>
            <a:fillRect/>
          </a:stretch>
        </p:blipFill>
        <p:spPr>
          <a:xfrm>
            <a:off x="2226365" y="1653871"/>
            <a:ext cx="3092115" cy="3726512"/>
          </a:xfrm>
        </p:spPr>
      </p:pic>
      <p:sp>
        <p:nvSpPr>
          <p:cNvPr id="4" name="Segnaposto testo 3">
            <a:extLst>
              <a:ext uri="{FF2B5EF4-FFF2-40B4-BE49-F238E27FC236}">
                <a16:creationId xmlns:a16="http://schemas.microsoft.com/office/drawing/2014/main" id="{6D94B4D5-02E1-4A29-8D62-E3C0CD560F7D}"/>
              </a:ext>
            </a:extLst>
          </p:cNvPr>
          <p:cNvSpPr>
            <a:spLocks noGrp="1"/>
          </p:cNvSpPr>
          <p:nvPr>
            <p:ph type="body" sz="half" idx="2"/>
          </p:nvPr>
        </p:nvSpPr>
        <p:spPr/>
        <p:txBody>
          <a:bodyPr/>
          <a:lstStyle/>
          <a:p>
            <a:pPr algn="ctr"/>
            <a:r>
              <a:rPr lang="it-IT" dirty="0"/>
              <a:t>Presidente della Repubblica Popolare Cinese dal 1949 al 1959. </a:t>
            </a:r>
          </a:p>
          <a:p>
            <a:pPr algn="ctr"/>
            <a:r>
              <a:rPr lang="it-IT" dirty="0"/>
              <a:t>Presidente del partito Comunista Cinese dal 1945 al 1976. </a:t>
            </a:r>
          </a:p>
        </p:txBody>
      </p:sp>
    </p:spTree>
    <p:extLst>
      <p:ext uri="{BB962C8B-B14F-4D97-AF65-F5344CB8AC3E}">
        <p14:creationId xmlns:p14="http://schemas.microsoft.com/office/powerpoint/2010/main" val="29635526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8502BF-D4E2-4731-BC84-4AD396E2A6C3}"/>
              </a:ext>
            </a:extLst>
          </p:cNvPr>
          <p:cNvSpPr>
            <a:spLocks noGrp="1"/>
          </p:cNvSpPr>
          <p:nvPr>
            <p:ph type="title"/>
          </p:nvPr>
        </p:nvSpPr>
        <p:spPr>
          <a:xfrm>
            <a:off x="1251678" y="382385"/>
            <a:ext cx="10178322" cy="492258"/>
          </a:xfrm>
        </p:spPr>
        <p:txBody>
          <a:bodyPr>
            <a:normAutofit/>
          </a:bodyPr>
          <a:lstStyle/>
          <a:p>
            <a:pPr algn="ctr"/>
            <a:r>
              <a:rPr lang="it-IT" sz="1800" dirty="0"/>
              <a:t>Deng </a:t>
            </a:r>
            <a:r>
              <a:rPr lang="it-IT" sz="1800" dirty="0" err="1"/>
              <a:t>xiaoping</a:t>
            </a:r>
            <a:r>
              <a:rPr lang="it-IT" sz="1800" dirty="0"/>
              <a:t> (1904-1997)</a:t>
            </a:r>
          </a:p>
        </p:txBody>
      </p:sp>
      <p:sp>
        <p:nvSpPr>
          <p:cNvPr id="3" name="Segnaposto contenuto 2">
            <a:extLst>
              <a:ext uri="{FF2B5EF4-FFF2-40B4-BE49-F238E27FC236}">
                <a16:creationId xmlns:a16="http://schemas.microsoft.com/office/drawing/2014/main" id="{D00B04E0-C478-49BF-8AD8-A55FC357B9E8}"/>
              </a:ext>
            </a:extLst>
          </p:cNvPr>
          <p:cNvSpPr>
            <a:spLocks noGrp="1"/>
          </p:cNvSpPr>
          <p:nvPr>
            <p:ph idx="1"/>
          </p:nvPr>
        </p:nvSpPr>
        <p:spPr>
          <a:xfrm>
            <a:off x="1251678" y="874643"/>
            <a:ext cx="10178322" cy="5004949"/>
          </a:xfrm>
        </p:spPr>
        <p:txBody>
          <a:bodyPr/>
          <a:lstStyle/>
          <a:p>
            <a:pPr marL="0" indent="0" algn="just">
              <a:buNone/>
            </a:pPr>
            <a:r>
              <a:rPr lang="it-IT" dirty="0">
                <a:solidFill>
                  <a:srgbClr val="FF0000"/>
                </a:solidFill>
              </a:rPr>
              <a:t>Politico, rivoluzionario e militare cinese. Dopo avere ricoperto ruoli direttivi nel Partito Comunista Cinese (PCC) a più riprese nell'era di Mao Zedong, divenne leader </a:t>
            </a:r>
            <a:r>
              <a:rPr lang="it-IT" i="1" dirty="0">
                <a:solidFill>
                  <a:srgbClr val="FF0000"/>
                </a:solidFill>
              </a:rPr>
              <a:t>de facto</a:t>
            </a:r>
            <a:r>
              <a:rPr lang="it-IT" dirty="0">
                <a:solidFill>
                  <a:srgbClr val="FF0000"/>
                </a:solidFill>
              </a:rPr>
              <a:t> della Cina dal 1978 al 1992</a:t>
            </a:r>
            <a:r>
              <a:rPr lang="it-IT" dirty="0"/>
              <a:t>. Era conosciuto come il "capo architetto" della riforma economica cinese. </a:t>
            </a:r>
          </a:p>
          <a:p>
            <a:pPr marL="0" indent="0" algn="just">
              <a:buNone/>
            </a:pPr>
            <a:r>
              <a:rPr lang="it-IT" dirty="0"/>
              <a:t>Dopo la fondazione della Repubblica popolare cinese (1949), Deng fu responsabile della "campagna anti-destra" (1957) sotto Mao Zedong, e partecipò attivamente alla ricostruzione economica dopo il disastroso grande balzo in avanti (1958-1962) lanciato da Mao. </a:t>
            </a:r>
            <a:r>
              <a:rPr lang="it-IT" dirty="0">
                <a:solidFill>
                  <a:srgbClr val="FF0000"/>
                </a:solidFill>
              </a:rPr>
              <a:t>Fu epurato due volte da Mao durante la Rivoluzione Culturale (1966-1976) </a:t>
            </a:r>
            <a:r>
              <a:rPr lang="it-IT" dirty="0"/>
              <a:t>a causa della sua posizione e ideologia di destra.  </a:t>
            </a:r>
          </a:p>
          <a:p>
            <a:pPr marL="0" indent="0" algn="just">
              <a:buNone/>
            </a:pPr>
            <a:r>
              <a:rPr lang="it-IT" dirty="0"/>
              <a:t>È stato il </a:t>
            </a:r>
            <a:r>
              <a:rPr lang="it-IT" dirty="0">
                <a:solidFill>
                  <a:srgbClr val="FF0000"/>
                </a:solidFill>
              </a:rPr>
              <a:t>pioniere della riforma economica cinese e l'artefice del "socialismo con caratteristiche cinesi", teoria che mirava a giustificare la transizione dall'economia pianificata a un'economia aperta al mercato, ma comunque supervisionata dallo Stato nelle prospettive macroeconomiche. </a:t>
            </a:r>
            <a:r>
              <a:rPr lang="it-IT" dirty="0"/>
              <a:t>Nel decennio tra gli anni ottanta e novanta, da lui guidati, la Repubblica Popolare Cinese restaurò </a:t>
            </a:r>
            <a:r>
              <a:rPr lang="it-IT" dirty="0">
                <a:solidFill>
                  <a:srgbClr val="FF0000"/>
                </a:solidFill>
              </a:rPr>
              <a:t>relazioni strategiche e geopolitiche con l'Unione Sovietica</a:t>
            </a:r>
            <a:r>
              <a:rPr lang="it-IT" dirty="0"/>
              <a:t>, abbandonando la logica, antisovietica e di ascendenza maoista. </a:t>
            </a:r>
          </a:p>
        </p:txBody>
      </p:sp>
    </p:spTree>
    <p:extLst>
      <p:ext uri="{BB962C8B-B14F-4D97-AF65-F5344CB8AC3E}">
        <p14:creationId xmlns:p14="http://schemas.microsoft.com/office/powerpoint/2010/main" val="12102409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52B075-2CE7-49A9-8BD9-D6D2A2C1DCAC}"/>
              </a:ext>
            </a:extLst>
          </p:cNvPr>
          <p:cNvSpPr>
            <a:spLocks noGrp="1"/>
          </p:cNvSpPr>
          <p:nvPr>
            <p:ph type="title"/>
          </p:nvPr>
        </p:nvSpPr>
        <p:spPr>
          <a:xfrm>
            <a:off x="1251678" y="382385"/>
            <a:ext cx="10178322" cy="596023"/>
          </a:xfrm>
        </p:spPr>
        <p:txBody>
          <a:bodyPr>
            <a:normAutofit/>
          </a:bodyPr>
          <a:lstStyle/>
          <a:p>
            <a:pPr algn="ctr"/>
            <a:r>
              <a:rPr lang="it-IT" sz="1800" dirty="0"/>
              <a:t>«grande balzo in avanti…»</a:t>
            </a:r>
          </a:p>
        </p:txBody>
      </p:sp>
      <p:sp>
        <p:nvSpPr>
          <p:cNvPr id="3" name="Segnaposto contenuto 2">
            <a:extLst>
              <a:ext uri="{FF2B5EF4-FFF2-40B4-BE49-F238E27FC236}">
                <a16:creationId xmlns:a16="http://schemas.microsoft.com/office/drawing/2014/main" id="{72068702-9793-40B8-9349-52CB48A6ED6F}"/>
              </a:ext>
            </a:extLst>
          </p:cNvPr>
          <p:cNvSpPr>
            <a:spLocks noGrp="1"/>
          </p:cNvSpPr>
          <p:nvPr>
            <p:ph idx="1"/>
          </p:nvPr>
        </p:nvSpPr>
        <p:spPr>
          <a:xfrm>
            <a:off x="1251678" y="978409"/>
            <a:ext cx="10178322" cy="4901184"/>
          </a:xfrm>
        </p:spPr>
        <p:txBody>
          <a:bodyPr>
            <a:normAutofit fontScale="92500" lnSpcReduction="10000"/>
          </a:bodyPr>
          <a:lstStyle/>
          <a:p>
            <a:pPr marL="0" indent="0" algn="just">
              <a:buNone/>
            </a:pPr>
            <a:r>
              <a:rPr lang="it-IT" dirty="0"/>
              <a:t>Il </a:t>
            </a:r>
            <a:r>
              <a:rPr lang="it-IT" b="1" dirty="0">
                <a:solidFill>
                  <a:srgbClr val="FF0000"/>
                </a:solidFill>
              </a:rPr>
              <a:t>grande balzo in avanti</a:t>
            </a:r>
            <a:r>
              <a:rPr lang="it-IT" dirty="0">
                <a:solidFill>
                  <a:srgbClr val="FF0000"/>
                </a:solidFill>
              </a:rPr>
              <a:t> fu un piano economico e sociale praticato dalla Repubblica Popolare Cinese dal 1958 al 1961</a:t>
            </a:r>
            <a:r>
              <a:rPr lang="it-IT" dirty="0"/>
              <a:t>, che si propose di mobilitare la vasta popolazione cinese per riformare rapidamente il Paese, trasformando il sistema economico rurale, fino ad allora basato sull'agricoltura, in una moderna e industrializzata società comunista, caratterizzata anche dalla collettivizzazione. Mao Zedong basò il suo programma sulla </a:t>
            </a:r>
            <a:r>
              <a:rPr lang="it-IT" dirty="0">
                <a:solidFill>
                  <a:srgbClr val="FF0000"/>
                </a:solidFill>
              </a:rPr>
              <a:t>teoria delle forze produttive</a:t>
            </a:r>
            <a:r>
              <a:rPr lang="it-IT" dirty="0"/>
              <a:t>. Il Grande balzo si rivelò tuttavia un disastro economico tale da condizionare la crescita del Paese per diversi anni. Storicamente, è considerato dalla maggior parte degli autori come la </a:t>
            </a:r>
            <a:r>
              <a:rPr lang="it-IT" dirty="0">
                <a:solidFill>
                  <a:srgbClr val="FF0000"/>
                </a:solidFill>
              </a:rPr>
              <a:t>principale causa della gravissima carestia del 1960, nella quale morirono da 14 a 43 milioni di persone</a:t>
            </a:r>
            <a:r>
              <a:rPr lang="it-IT" dirty="0"/>
              <a:t>. </a:t>
            </a:r>
          </a:p>
          <a:p>
            <a:pPr marL="0" indent="0" algn="just">
              <a:buNone/>
            </a:pPr>
            <a:r>
              <a:rPr lang="it-IT" dirty="0"/>
              <a:t>La </a:t>
            </a:r>
            <a:r>
              <a:rPr lang="it-IT" dirty="0">
                <a:solidFill>
                  <a:srgbClr val="FF0000"/>
                </a:solidFill>
              </a:rPr>
              <a:t>collettivizzazione avvenne gradualmente, dal 1949 al 1958,</a:t>
            </a:r>
            <a:r>
              <a:rPr lang="it-IT" dirty="0"/>
              <a:t> prima attraverso le Squadre di mutuo aiuto (5-15 famiglie), poi nel 1953 con le Cooperative semplici (20-40 famiglie), infine nel 1956 con le Grandi cooperative (100-300 famiglie). Tali riforme, furono generalmente impopolari, e </a:t>
            </a:r>
            <a:r>
              <a:rPr lang="it-IT" dirty="0">
                <a:solidFill>
                  <a:srgbClr val="FF0000"/>
                </a:solidFill>
              </a:rPr>
              <a:t>condussero a forti resistenze fra i contadini, costretti a partecipare a riunioni di villaggio di giorni o settimane, finché "volontariamente" non aderissero alla collettivizzazione; moltissimi capi d'allevamento furono abbattuti dai contadini, che preferirono mangiarli piuttosto che cederli alle cooperative</a:t>
            </a:r>
            <a:r>
              <a:rPr lang="it-IT" dirty="0"/>
              <a:t>. Il partito usò metodi coercitivi e requisì i raccolti con la forza; nel 1956 fu introdotto un passaporto interno per costringere i contadini a restare nelle campagne, notevolmente più povere delle città. </a:t>
            </a:r>
          </a:p>
        </p:txBody>
      </p:sp>
    </p:spTree>
    <p:extLst>
      <p:ext uri="{BB962C8B-B14F-4D97-AF65-F5344CB8AC3E}">
        <p14:creationId xmlns:p14="http://schemas.microsoft.com/office/powerpoint/2010/main" val="37061216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1A5CCF-6B1E-41DC-8679-30222C1577D4}"/>
              </a:ext>
            </a:extLst>
          </p:cNvPr>
          <p:cNvSpPr>
            <a:spLocks noGrp="1"/>
          </p:cNvSpPr>
          <p:nvPr>
            <p:ph type="title"/>
          </p:nvPr>
        </p:nvSpPr>
        <p:spPr>
          <a:xfrm>
            <a:off x="1251678" y="382385"/>
            <a:ext cx="10178322" cy="479006"/>
          </a:xfrm>
        </p:spPr>
        <p:txBody>
          <a:bodyPr>
            <a:normAutofit/>
          </a:bodyPr>
          <a:lstStyle/>
          <a:p>
            <a:pPr algn="ctr"/>
            <a:r>
              <a:rPr lang="it-IT" sz="1800" dirty="0"/>
              <a:t>La rivoluzione «culturale»</a:t>
            </a:r>
          </a:p>
        </p:txBody>
      </p:sp>
      <p:sp>
        <p:nvSpPr>
          <p:cNvPr id="3" name="Segnaposto contenuto 2">
            <a:extLst>
              <a:ext uri="{FF2B5EF4-FFF2-40B4-BE49-F238E27FC236}">
                <a16:creationId xmlns:a16="http://schemas.microsoft.com/office/drawing/2014/main" id="{040E5E0A-788D-4567-B312-0B95506C3E43}"/>
              </a:ext>
            </a:extLst>
          </p:cNvPr>
          <p:cNvSpPr>
            <a:spLocks noGrp="1"/>
          </p:cNvSpPr>
          <p:nvPr>
            <p:ph idx="1"/>
          </p:nvPr>
        </p:nvSpPr>
        <p:spPr>
          <a:xfrm>
            <a:off x="1251678" y="861391"/>
            <a:ext cx="10178322" cy="5018201"/>
          </a:xfrm>
        </p:spPr>
        <p:txBody>
          <a:bodyPr/>
          <a:lstStyle/>
          <a:p>
            <a:pPr marL="0" indent="0" algn="just">
              <a:buNone/>
            </a:pPr>
            <a:r>
              <a:rPr lang="it-IT" dirty="0"/>
              <a:t>il nome ufficiale è </a:t>
            </a:r>
            <a:r>
              <a:rPr lang="it-IT" dirty="0">
                <a:solidFill>
                  <a:srgbClr val="FF0000"/>
                </a:solidFill>
              </a:rPr>
              <a:t>Grande Rivoluzione Culturale Proletaria</a:t>
            </a:r>
            <a:r>
              <a:rPr lang="it-IT" dirty="0"/>
              <a:t>. Fu </a:t>
            </a:r>
            <a:r>
              <a:rPr lang="it-IT" dirty="0">
                <a:solidFill>
                  <a:srgbClr val="FF0000"/>
                </a:solidFill>
              </a:rPr>
              <a:t>lanciata</a:t>
            </a:r>
            <a:r>
              <a:rPr lang="it-IT" dirty="0"/>
              <a:t> nella Repubblica Popolare Cinese </a:t>
            </a:r>
            <a:r>
              <a:rPr lang="it-IT" dirty="0">
                <a:solidFill>
                  <a:srgbClr val="FF0000"/>
                </a:solidFill>
              </a:rPr>
              <a:t>nel 1966 da Mao Zedong (con l'aiuto del gruppo della Rivoluzione Culturale), la cui direzione era posta in discussione a causa del fallimento della politica economica da lui ideata e pianificata nel cosiddetto grande balzo in avanti</a:t>
            </a:r>
            <a:r>
              <a:rPr lang="it-IT" dirty="0"/>
              <a:t>. </a:t>
            </a:r>
          </a:p>
          <a:p>
            <a:pPr marL="0" indent="0" algn="just">
              <a:buNone/>
            </a:pPr>
            <a:r>
              <a:rPr lang="it-IT" dirty="0"/>
              <a:t>La Rivoluzione Culturale fu il </a:t>
            </a:r>
            <a:r>
              <a:rPr lang="it-IT" dirty="0">
                <a:solidFill>
                  <a:srgbClr val="FF0000"/>
                </a:solidFill>
              </a:rPr>
              <a:t>tentativo, pienamente riuscito, effettuato da Mao per riprendere il comando effettivo del Partito e dello Stato, dopo un periodo di politiche meno radicali</a:t>
            </a:r>
            <a:r>
              <a:rPr lang="it-IT" dirty="0"/>
              <a:t>. Fu attuata mobilitando i giovani per estromettere a sua volta i dirigenti, sia nazionali sia locali, che lo avevano emarginato. Furono istituiti comitati rivoluzionari per sostituire le agenzie governative originarie. Lo scontro tra Mao e altri massimi leader era mascherato, dal punto di vista ideologico, con la lotta contro quello che definiva "il riformismo" dei suoi oppositori, tra cui </a:t>
            </a:r>
            <a:r>
              <a:rPr lang="it-IT" dirty="0" err="1"/>
              <a:t>Liu</a:t>
            </a:r>
            <a:r>
              <a:rPr lang="it-IT" dirty="0"/>
              <a:t> </a:t>
            </a:r>
            <a:r>
              <a:rPr lang="it-IT" dirty="0" err="1"/>
              <a:t>Shaoqi</a:t>
            </a:r>
            <a:r>
              <a:rPr lang="it-IT" dirty="0"/>
              <a:t> e Deng Xiaoping, al fine di </a:t>
            </a:r>
            <a:r>
              <a:rPr lang="it-IT" dirty="0">
                <a:solidFill>
                  <a:srgbClr val="FF0000"/>
                </a:solidFill>
              </a:rPr>
              <a:t>ripristinare l'applicazione ortodossa del pensiero marxista-leninista che egli riteneva coincidesse con il suo pensiero.  </a:t>
            </a:r>
          </a:p>
        </p:txBody>
      </p:sp>
    </p:spTree>
    <p:extLst>
      <p:ext uri="{BB962C8B-B14F-4D97-AF65-F5344CB8AC3E}">
        <p14:creationId xmlns:p14="http://schemas.microsoft.com/office/powerpoint/2010/main" val="27844426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2CAA21-E5EA-4440-BF8D-F9BFBEDDD79A}"/>
              </a:ext>
            </a:extLst>
          </p:cNvPr>
          <p:cNvSpPr>
            <a:spLocks noGrp="1"/>
          </p:cNvSpPr>
          <p:nvPr>
            <p:ph type="title"/>
          </p:nvPr>
        </p:nvSpPr>
        <p:spPr>
          <a:xfrm>
            <a:off x="1251678" y="382385"/>
            <a:ext cx="10178322" cy="492258"/>
          </a:xfrm>
        </p:spPr>
        <p:txBody>
          <a:bodyPr>
            <a:normAutofit/>
          </a:bodyPr>
          <a:lstStyle/>
          <a:p>
            <a:pPr algn="ctr"/>
            <a:r>
              <a:rPr lang="it-IT" sz="1800" dirty="0"/>
              <a:t>Rivolta della piazza di </a:t>
            </a:r>
            <a:r>
              <a:rPr lang="it-IT" sz="1800" dirty="0" err="1"/>
              <a:t>tienanmen</a:t>
            </a:r>
            <a:endParaRPr lang="it-IT" sz="1800" dirty="0"/>
          </a:p>
        </p:txBody>
      </p:sp>
      <p:sp>
        <p:nvSpPr>
          <p:cNvPr id="3" name="Segnaposto contenuto 2">
            <a:extLst>
              <a:ext uri="{FF2B5EF4-FFF2-40B4-BE49-F238E27FC236}">
                <a16:creationId xmlns:a16="http://schemas.microsoft.com/office/drawing/2014/main" id="{68AC80FC-9763-4B21-99CC-0AACE7E448AF}"/>
              </a:ext>
            </a:extLst>
          </p:cNvPr>
          <p:cNvSpPr>
            <a:spLocks noGrp="1"/>
          </p:cNvSpPr>
          <p:nvPr>
            <p:ph idx="1"/>
          </p:nvPr>
        </p:nvSpPr>
        <p:spPr>
          <a:xfrm>
            <a:off x="1251678" y="874643"/>
            <a:ext cx="10178322" cy="5004949"/>
          </a:xfrm>
        </p:spPr>
        <p:txBody>
          <a:bodyPr>
            <a:normAutofit fontScale="92500" lnSpcReduction="10000"/>
          </a:bodyPr>
          <a:lstStyle/>
          <a:p>
            <a:pPr marL="0" indent="0" algn="just">
              <a:buNone/>
            </a:pPr>
            <a:r>
              <a:rPr lang="it-IT" dirty="0">
                <a:solidFill>
                  <a:srgbClr val="FF0000"/>
                </a:solidFill>
              </a:rPr>
              <a:t>La </a:t>
            </a:r>
            <a:r>
              <a:rPr lang="it-IT" b="1" dirty="0">
                <a:solidFill>
                  <a:srgbClr val="FF0000"/>
                </a:solidFill>
              </a:rPr>
              <a:t>protesta di piazza Tienanmen</a:t>
            </a:r>
            <a:r>
              <a:rPr lang="it-IT" dirty="0">
                <a:solidFill>
                  <a:srgbClr val="FF0000"/>
                </a:solidFill>
              </a:rPr>
              <a:t> fu una serie di manifestazioni popolari di massa, che ebbero luogo principalmente in piazza Tienanmen a Pechino dal 15 aprile al 4 giugno 1989 e culminato nel cosiddetto </a:t>
            </a:r>
            <a:r>
              <a:rPr lang="it-IT" b="1" dirty="0">
                <a:solidFill>
                  <a:srgbClr val="FF0000"/>
                </a:solidFill>
              </a:rPr>
              <a:t>Massacro di Piazza Tienanmen</a:t>
            </a:r>
            <a:r>
              <a:rPr lang="it-IT" dirty="0"/>
              <a:t>, quando l'esercito cinese aprì il fuoco contro i dimostranti con fucili d'assalto e carri armati. La stima dei morti varia da parecchie centinaia a parecchie migliaia, con migliaia di feriti.  </a:t>
            </a:r>
          </a:p>
          <a:p>
            <a:pPr marL="0" indent="0" algn="just">
              <a:buNone/>
            </a:pPr>
            <a:r>
              <a:rPr lang="it-IT" dirty="0"/>
              <a:t>Le proteste videro la partecipazione di studenti, intellettuali e operai. Il simbolo forse più noto della rivolta è il «Rivoltoso Sconosciuto», uno studente che solo e disarmato si parò davanti a una colonna di carri armati per fermarli. Le fotografie che lo ritraggono sono diventate celebri in tutto il mondo. Nonostante l'esito drammatico e un numero complessivo di vittime (morti, feriti e arrestati) ancora oggi incerto, la </a:t>
            </a:r>
            <a:r>
              <a:rPr lang="it-IT" dirty="0">
                <a:solidFill>
                  <a:srgbClr val="FF0000"/>
                </a:solidFill>
              </a:rPr>
              <a:t>protesta diede modo all'estero di conoscere la repressione del governo cinese in tema di diritti umani e libertà di espressione solo dopo anni</a:t>
            </a:r>
            <a:r>
              <a:rPr lang="it-IT" dirty="0"/>
              <a:t>. Inoltre, gli eventi in Cina infervorarono ancor di più gli animi dei manifestanti europei, dando nuovo slancio alle rivolte contro i regimi dell'URSS e degli altri Stati del Blocco orientale (stati-satelliti) che </a:t>
            </a:r>
            <a:r>
              <a:rPr lang="it-IT" dirty="0">
                <a:solidFill>
                  <a:srgbClr val="FF0000"/>
                </a:solidFill>
              </a:rPr>
              <a:t>avrebbero portato alla caduta del muro di Berlino (quindi anche del Blocco orientale) e alla dissoluzione dell'Unione Sovietica</a:t>
            </a:r>
            <a:r>
              <a:rPr lang="it-IT" dirty="0"/>
              <a:t>, evento che segna ufficialmente la fine della guerra fredda, avvenuta nel 1991. Le proteste di Tienanmen del 1989 furono un momento critico nella storia moderna della Cina. </a:t>
            </a:r>
          </a:p>
        </p:txBody>
      </p:sp>
    </p:spTree>
    <p:extLst>
      <p:ext uri="{BB962C8B-B14F-4D97-AF65-F5344CB8AC3E}">
        <p14:creationId xmlns:p14="http://schemas.microsoft.com/office/powerpoint/2010/main" val="3978177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F20CBF-4563-4BC5-9CAF-2DE8D8E75FAC}"/>
              </a:ext>
            </a:extLst>
          </p:cNvPr>
          <p:cNvSpPr>
            <a:spLocks noGrp="1"/>
          </p:cNvSpPr>
          <p:nvPr>
            <p:ph type="title"/>
          </p:nvPr>
        </p:nvSpPr>
        <p:spPr>
          <a:xfrm>
            <a:off x="1251678" y="382385"/>
            <a:ext cx="10178322" cy="479006"/>
          </a:xfrm>
        </p:spPr>
        <p:txBody>
          <a:bodyPr>
            <a:normAutofit/>
          </a:bodyPr>
          <a:lstStyle/>
          <a:p>
            <a:pPr algn="ctr"/>
            <a:r>
              <a:rPr lang="it-IT" sz="1400" dirty="0"/>
              <a:t>Il contrasto </a:t>
            </a:r>
            <a:r>
              <a:rPr lang="it-IT" sz="1400" dirty="0" err="1"/>
              <a:t>iran</a:t>
            </a:r>
            <a:r>
              <a:rPr lang="it-IT" sz="1400" dirty="0"/>
              <a:t> </a:t>
            </a:r>
            <a:r>
              <a:rPr lang="it-IT" sz="1400" dirty="0" err="1"/>
              <a:t>arabia</a:t>
            </a:r>
            <a:r>
              <a:rPr lang="it-IT" sz="1400" dirty="0"/>
              <a:t> saudita</a:t>
            </a:r>
          </a:p>
        </p:txBody>
      </p:sp>
      <p:sp>
        <p:nvSpPr>
          <p:cNvPr id="3" name="Segnaposto contenuto 2">
            <a:extLst>
              <a:ext uri="{FF2B5EF4-FFF2-40B4-BE49-F238E27FC236}">
                <a16:creationId xmlns:a16="http://schemas.microsoft.com/office/drawing/2014/main" id="{0FC1C478-C8D9-4538-A97C-673BD8DE8AE3}"/>
              </a:ext>
            </a:extLst>
          </p:cNvPr>
          <p:cNvSpPr>
            <a:spLocks noGrp="1"/>
          </p:cNvSpPr>
          <p:nvPr>
            <p:ph idx="1"/>
          </p:nvPr>
        </p:nvSpPr>
        <p:spPr>
          <a:xfrm>
            <a:off x="1251678" y="861391"/>
            <a:ext cx="10178322" cy="5018201"/>
          </a:xfrm>
        </p:spPr>
        <p:txBody>
          <a:bodyPr>
            <a:normAutofit lnSpcReduction="10000"/>
          </a:bodyPr>
          <a:lstStyle/>
          <a:p>
            <a:pPr marL="0" indent="0" algn="just">
              <a:buNone/>
            </a:pPr>
            <a:r>
              <a:rPr lang="it-IT" dirty="0"/>
              <a:t>Negli anni successivi, la competizione tra i modelli alternativi iraniano e saudita si estese all’intero Medio Oriente. </a:t>
            </a:r>
          </a:p>
          <a:p>
            <a:pPr algn="just"/>
            <a:r>
              <a:rPr lang="it-IT" dirty="0"/>
              <a:t>Il </a:t>
            </a:r>
            <a:r>
              <a:rPr lang="it-IT" dirty="0">
                <a:solidFill>
                  <a:srgbClr val="FF0000"/>
                </a:solidFill>
              </a:rPr>
              <a:t>Pakistan</a:t>
            </a:r>
            <a:r>
              <a:rPr lang="it-IT" dirty="0"/>
              <a:t> di Zia-</a:t>
            </a:r>
            <a:r>
              <a:rPr lang="it-IT" dirty="0" err="1"/>
              <a:t>ul</a:t>
            </a:r>
            <a:r>
              <a:rPr lang="it-IT" dirty="0"/>
              <a:t>-Haq – una Repubblica islamica – divenne il terreno ideale per la diffusione del credo wahhabita. Con i proventi della vendita del petrolio, </a:t>
            </a:r>
            <a:r>
              <a:rPr lang="it-IT" dirty="0">
                <a:solidFill>
                  <a:srgbClr val="FF0000"/>
                </a:solidFill>
              </a:rPr>
              <a:t>l’Arabia Saudita finanziò in Pakistan l’apertura di numerose scuole religiose</a:t>
            </a:r>
            <a:r>
              <a:rPr lang="it-IT" dirty="0"/>
              <a:t>, in cui si insegnava una versione dell’Islam profondamente conservatrice e settaria. </a:t>
            </a:r>
          </a:p>
          <a:p>
            <a:pPr algn="just"/>
            <a:r>
              <a:rPr lang="it-IT" dirty="0"/>
              <a:t>L’</a:t>
            </a:r>
            <a:r>
              <a:rPr lang="it-IT" dirty="0">
                <a:solidFill>
                  <a:srgbClr val="FF0000"/>
                </a:solidFill>
              </a:rPr>
              <a:t>Afghanistan</a:t>
            </a:r>
            <a:r>
              <a:rPr lang="it-IT" dirty="0"/>
              <a:t>, invaso dai sovietici nel 1979, divenne fronte ed epicentro del jihad: ai mujaheddin afghani – selezionati dai servizi segreti pakistani e finanziati da Stati Uniti e Arabia Saudita – venne affidata l’etichetta romantica di “combattenti della libertà”, mentre in realtà si stavano creando le premesse per la nascita dei movimenti islamici integralisti degli anni a venire. </a:t>
            </a:r>
          </a:p>
          <a:p>
            <a:pPr algn="just"/>
            <a:r>
              <a:rPr lang="it-IT" dirty="0"/>
              <a:t>Nel </a:t>
            </a:r>
            <a:r>
              <a:rPr lang="it-IT" dirty="0">
                <a:solidFill>
                  <a:srgbClr val="FF0000"/>
                </a:solidFill>
              </a:rPr>
              <a:t>Libano </a:t>
            </a:r>
            <a:r>
              <a:rPr lang="it-IT" dirty="0"/>
              <a:t>del sud, nel contesto dell’invasione e dell’occupazione israeliana del giugno 1982, nacque e si sviluppò un movimento combattente destinato a divenire poi partito politico. È l’Hezbollah, il partito di Dio creato dai Guardiani della rivoluzione iraniani (pasdaran) per spostare l’asse del confronto con Usa, Israele e Arabia Saudita. </a:t>
            </a:r>
          </a:p>
          <a:p>
            <a:pPr marL="0" indent="0">
              <a:buNone/>
            </a:pPr>
            <a:endParaRPr lang="it-IT" dirty="0"/>
          </a:p>
        </p:txBody>
      </p:sp>
    </p:spTree>
    <p:extLst>
      <p:ext uri="{BB962C8B-B14F-4D97-AF65-F5344CB8AC3E}">
        <p14:creationId xmlns:p14="http://schemas.microsoft.com/office/powerpoint/2010/main" val="10743951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54A76D-AC73-41A4-BA88-6BB61F58C117}"/>
              </a:ext>
            </a:extLst>
          </p:cNvPr>
          <p:cNvSpPr>
            <a:spLocks noGrp="1"/>
          </p:cNvSpPr>
          <p:nvPr>
            <p:ph type="title"/>
          </p:nvPr>
        </p:nvSpPr>
        <p:spPr>
          <a:xfrm>
            <a:off x="1251678" y="382385"/>
            <a:ext cx="10178322" cy="596023"/>
          </a:xfrm>
        </p:spPr>
        <p:txBody>
          <a:bodyPr>
            <a:normAutofit/>
          </a:bodyPr>
          <a:lstStyle/>
          <a:p>
            <a:pPr algn="ctr"/>
            <a:r>
              <a:rPr lang="it-IT" sz="1400" dirty="0"/>
              <a:t>Rivoltoso sconosciuto</a:t>
            </a:r>
          </a:p>
        </p:txBody>
      </p:sp>
      <p:pic>
        <p:nvPicPr>
          <p:cNvPr id="5" name="Segnaposto contenuto 4">
            <a:extLst>
              <a:ext uri="{FF2B5EF4-FFF2-40B4-BE49-F238E27FC236}">
                <a16:creationId xmlns:a16="http://schemas.microsoft.com/office/drawing/2014/main" id="{F10B7991-6F40-4AB1-84D4-C14AF2AD0F6E}"/>
              </a:ext>
            </a:extLst>
          </p:cNvPr>
          <p:cNvPicPr>
            <a:picLocks noGrp="1" noChangeAspect="1"/>
          </p:cNvPicPr>
          <p:nvPr>
            <p:ph idx="1"/>
          </p:nvPr>
        </p:nvPicPr>
        <p:blipFill>
          <a:blip r:embed="rId2"/>
          <a:stretch>
            <a:fillRect/>
          </a:stretch>
        </p:blipFill>
        <p:spPr>
          <a:xfrm>
            <a:off x="2630094" y="977900"/>
            <a:ext cx="7420761" cy="4902200"/>
          </a:xfrm>
        </p:spPr>
      </p:pic>
    </p:spTree>
    <p:extLst>
      <p:ext uri="{BB962C8B-B14F-4D97-AF65-F5344CB8AC3E}">
        <p14:creationId xmlns:p14="http://schemas.microsoft.com/office/powerpoint/2010/main" val="17315809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1D52D8-08B7-4C76-991A-E7A099FF9465}"/>
              </a:ext>
            </a:extLst>
          </p:cNvPr>
          <p:cNvSpPr>
            <a:spLocks noGrp="1"/>
          </p:cNvSpPr>
          <p:nvPr>
            <p:ph type="title"/>
          </p:nvPr>
        </p:nvSpPr>
        <p:spPr>
          <a:xfrm>
            <a:off x="1251678" y="382385"/>
            <a:ext cx="10178322" cy="596023"/>
          </a:xfrm>
        </p:spPr>
        <p:txBody>
          <a:bodyPr>
            <a:normAutofit/>
          </a:bodyPr>
          <a:lstStyle/>
          <a:p>
            <a:pPr algn="ctr"/>
            <a:r>
              <a:rPr lang="it-IT" sz="1400" dirty="0"/>
              <a:t>LA RIVOLTA…</a:t>
            </a:r>
          </a:p>
        </p:txBody>
      </p:sp>
      <p:pic>
        <p:nvPicPr>
          <p:cNvPr id="5" name="Segnaposto contenuto 4">
            <a:extLst>
              <a:ext uri="{FF2B5EF4-FFF2-40B4-BE49-F238E27FC236}">
                <a16:creationId xmlns:a16="http://schemas.microsoft.com/office/drawing/2014/main" id="{93CD10D8-6548-422A-8193-E2CAD5299EF9}"/>
              </a:ext>
            </a:extLst>
          </p:cNvPr>
          <p:cNvPicPr>
            <a:picLocks noGrp="1" noChangeAspect="1"/>
          </p:cNvPicPr>
          <p:nvPr>
            <p:ph idx="1"/>
          </p:nvPr>
        </p:nvPicPr>
        <p:blipFill>
          <a:blip r:embed="rId2"/>
          <a:stretch>
            <a:fillRect/>
          </a:stretch>
        </p:blipFill>
        <p:spPr>
          <a:xfrm>
            <a:off x="3149600" y="1433512"/>
            <a:ext cx="6381750" cy="3990975"/>
          </a:xfrm>
        </p:spPr>
      </p:pic>
    </p:spTree>
    <p:extLst>
      <p:ext uri="{BB962C8B-B14F-4D97-AF65-F5344CB8AC3E}">
        <p14:creationId xmlns:p14="http://schemas.microsoft.com/office/powerpoint/2010/main" val="17270835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5BC900-5805-484C-ADD9-44B3BC209061}"/>
              </a:ext>
            </a:extLst>
          </p:cNvPr>
          <p:cNvSpPr>
            <a:spLocks noGrp="1"/>
          </p:cNvSpPr>
          <p:nvPr>
            <p:ph type="title"/>
          </p:nvPr>
        </p:nvSpPr>
        <p:spPr>
          <a:xfrm>
            <a:off x="1251678" y="382385"/>
            <a:ext cx="10178322" cy="412745"/>
          </a:xfrm>
        </p:spPr>
        <p:txBody>
          <a:bodyPr>
            <a:normAutofit/>
          </a:bodyPr>
          <a:lstStyle/>
          <a:p>
            <a:pPr algn="ctr"/>
            <a:r>
              <a:rPr lang="it-IT" sz="1400" dirty="0"/>
              <a:t>La geopolitica della </a:t>
            </a:r>
            <a:r>
              <a:rPr lang="it-IT" sz="1400" dirty="0" err="1"/>
              <a:t>cina</a:t>
            </a:r>
            <a:r>
              <a:rPr lang="it-IT" sz="1400" dirty="0"/>
              <a:t> in </a:t>
            </a:r>
            <a:r>
              <a:rPr lang="it-IT" sz="1400" dirty="0" err="1"/>
              <a:t>mo</a:t>
            </a:r>
            <a:endParaRPr lang="it-IT" sz="1400" dirty="0"/>
          </a:p>
        </p:txBody>
      </p:sp>
      <p:sp>
        <p:nvSpPr>
          <p:cNvPr id="3" name="Segnaposto contenuto 2">
            <a:extLst>
              <a:ext uri="{FF2B5EF4-FFF2-40B4-BE49-F238E27FC236}">
                <a16:creationId xmlns:a16="http://schemas.microsoft.com/office/drawing/2014/main" id="{99C33D36-22C1-49BE-ACA4-31B16E8AF28A}"/>
              </a:ext>
            </a:extLst>
          </p:cNvPr>
          <p:cNvSpPr>
            <a:spLocks noGrp="1"/>
          </p:cNvSpPr>
          <p:nvPr>
            <p:ph idx="1"/>
          </p:nvPr>
        </p:nvSpPr>
        <p:spPr>
          <a:xfrm>
            <a:off x="1251678" y="795131"/>
            <a:ext cx="10178322" cy="5084462"/>
          </a:xfrm>
        </p:spPr>
        <p:txBody>
          <a:bodyPr>
            <a:normAutofit/>
          </a:bodyPr>
          <a:lstStyle/>
          <a:p>
            <a:pPr marL="0" indent="0" algn="just">
              <a:buNone/>
            </a:pPr>
            <a:r>
              <a:rPr lang="it-IT" dirty="0"/>
              <a:t> Nonostante l’Egitto e la Siria siano stati i primissimi Paesi a riconoscere formalmente la Cina nel </a:t>
            </a:r>
            <a:r>
              <a:rPr lang="it-IT" dirty="0">
                <a:solidFill>
                  <a:srgbClr val="FF0000"/>
                </a:solidFill>
              </a:rPr>
              <a:t>1956, le storiche relazioni tra quest’ultima e i paesi della MENA furono sporadiche, fortemente condizionate dall’intensa competizione bipolare tra gli Stati Uniti e l’Unione Sovietica</a:t>
            </a:r>
            <a:r>
              <a:rPr lang="it-IT" dirty="0"/>
              <a:t>. E solo a seguito della scomparsa dell’Unione Sovietica e dell’attuazione delle riforme neoliberali implementate in campo economico dai vertici cinesi alla fine degli anni Settanta e all’ inizio degli anni Ottanta, </a:t>
            </a:r>
            <a:r>
              <a:rPr lang="it-IT" dirty="0">
                <a:solidFill>
                  <a:srgbClr val="FF0000"/>
                </a:solidFill>
              </a:rPr>
              <a:t>l’interesse cinese nella zona e la sua dipendenza economica sono iniziate a crescere sostanzialmente, e crescono in modo esponenziale anche tutt’oggi. </a:t>
            </a:r>
          </a:p>
          <a:p>
            <a:pPr marL="0" indent="0" algn="just">
              <a:buNone/>
            </a:pPr>
            <a:r>
              <a:rPr lang="it-IT" dirty="0"/>
              <a:t>Attualmente la suddetta relazione è rappresentata in particolar modo dalla domanda energetica e dal progetto </a:t>
            </a:r>
            <a:r>
              <a:rPr lang="it-IT" i="1" dirty="0"/>
              <a:t>One </a:t>
            </a:r>
            <a:r>
              <a:rPr lang="it-IT" i="1" dirty="0" err="1"/>
              <a:t>Belt</a:t>
            </a:r>
            <a:r>
              <a:rPr lang="it-IT" i="1" dirty="0"/>
              <a:t>, One Road </a:t>
            </a:r>
            <a:r>
              <a:rPr lang="it-IT" i="1" dirty="0" err="1"/>
              <a:t>Initiative</a:t>
            </a:r>
            <a:r>
              <a:rPr lang="it-IT" i="1" dirty="0"/>
              <a:t> </a:t>
            </a:r>
            <a:r>
              <a:rPr lang="it-IT" dirty="0"/>
              <a:t>(OBOR). Al fine di soddisfare la richiesta energetica prodotta dalla straordinaria crescita economica degli ultimi due decenni, la </a:t>
            </a:r>
            <a:r>
              <a:rPr lang="it-IT" dirty="0">
                <a:solidFill>
                  <a:srgbClr val="FF0000"/>
                </a:solidFill>
              </a:rPr>
              <a:t>Cina importa sempre più idrocarburi dall’estero e nel 2015 essa è diventata la più grande importatrice di olio curdo, di cui quasi la metà proviene dal Medio Oriente</a:t>
            </a:r>
            <a:r>
              <a:rPr lang="it-IT" dirty="0"/>
              <a:t>. D’altronde, l’area del MENA rappresenta anche un importante hub geografico del progetto OBOR, fungendo da connettore tra Asia centrale e Europa. </a:t>
            </a:r>
          </a:p>
        </p:txBody>
      </p:sp>
    </p:spTree>
    <p:extLst>
      <p:ext uri="{BB962C8B-B14F-4D97-AF65-F5344CB8AC3E}">
        <p14:creationId xmlns:p14="http://schemas.microsoft.com/office/powerpoint/2010/main" val="12174855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39F8E8-7D45-45F4-905D-4D39237A5CA1}"/>
              </a:ext>
            </a:extLst>
          </p:cNvPr>
          <p:cNvSpPr>
            <a:spLocks noGrp="1"/>
          </p:cNvSpPr>
          <p:nvPr>
            <p:ph type="title"/>
          </p:nvPr>
        </p:nvSpPr>
        <p:spPr>
          <a:xfrm>
            <a:off x="1251678" y="382385"/>
            <a:ext cx="10178322" cy="479006"/>
          </a:xfrm>
        </p:spPr>
        <p:txBody>
          <a:bodyPr>
            <a:normAutofit/>
          </a:bodyPr>
          <a:lstStyle/>
          <a:p>
            <a:pPr algn="ctr"/>
            <a:r>
              <a:rPr lang="it-IT" sz="1400" dirty="0"/>
              <a:t>Via della seta: </a:t>
            </a:r>
            <a:r>
              <a:rPr lang="it-IT" sz="1400" dirty="0" err="1"/>
              <a:t>obor</a:t>
            </a:r>
            <a:endParaRPr lang="it-IT" sz="1400" dirty="0"/>
          </a:p>
        </p:txBody>
      </p:sp>
      <p:pic>
        <p:nvPicPr>
          <p:cNvPr id="5" name="Segnaposto contenuto 4">
            <a:extLst>
              <a:ext uri="{FF2B5EF4-FFF2-40B4-BE49-F238E27FC236}">
                <a16:creationId xmlns:a16="http://schemas.microsoft.com/office/drawing/2014/main" id="{EAED8EFB-CF33-473A-BD83-AE45BCC3D4D5}"/>
              </a:ext>
            </a:extLst>
          </p:cNvPr>
          <p:cNvPicPr>
            <a:picLocks noGrp="1" noChangeAspect="1"/>
          </p:cNvPicPr>
          <p:nvPr>
            <p:ph idx="1"/>
          </p:nvPr>
        </p:nvPicPr>
        <p:blipFill>
          <a:blip r:embed="rId2"/>
          <a:stretch>
            <a:fillRect/>
          </a:stretch>
        </p:blipFill>
        <p:spPr>
          <a:xfrm>
            <a:off x="3180521" y="1311965"/>
            <a:ext cx="6626087" cy="4134678"/>
          </a:xfrm>
        </p:spPr>
      </p:pic>
    </p:spTree>
    <p:extLst>
      <p:ext uri="{BB962C8B-B14F-4D97-AF65-F5344CB8AC3E}">
        <p14:creationId xmlns:p14="http://schemas.microsoft.com/office/powerpoint/2010/main" val="3707344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DD2A66-6C1C-486D-BA79-CACA703572AA}"/>
              </a:ext>
            </a:extLst>
          </p:cNvPr>
          <p:cNvSpPr>
            <a:spLocks noGrp="1"/>
          </p:cNvSpPr>
          <p:nvPr>
            <p:ph type="title"/>
          </p:nvPr>
        </p:nvSpPr>
        <p:spPr>
          <a:xfrm>
            <a:off x="1251678" y="382385"/>
            <a:ext cx="10178322" cy="412745"/>
          </a:xfrm>
        </p:spPr>
        <p:txBody>
          <a:bodyPr>
            <a:normAutofit/>
          </a:bodyPr>
          <a:lstStyle/>
          <a:p>
            <a:pPr algn="ctr"/>
            <a:r>
              <a:rPr lang="it-IT" sz="1400" dirty="0"/>
              <a:t>Geopolitica della </a:t>
            </a:r>
            <a:r>
              <a:rPr lang="it-IT" sz="1400" dirty="0" err="1"/>
              <a:t>cina</a:t>
            </a:r>
            <a:r>
              <a:rPr lang="it-IT" sz="1400" dirty="0"/>
              <a:t> in </a:t>
            </a:r>
            <a:r>
              <a:rPr lang="it-IT" sz="1400" dirty="0" err="1"/>
              <a:t>mo</a:t>
            </a:r>
            <a:endParaRPr lang="it-IT" sz="1400" dirty="0"/>
          </a:p>
        </p:txBody>
      </p:sp>
      <p:sp>
        <p:nvSpPr>
          <p:cNvPr id="3" name="Segnaposto contenuto 2">
            <a:extLst>
              <a:ext uri="{FF2B5EF4-FFF2-40B4-BE49-F238E27FC236}">
                <a16:creationId xmlns:a16="http://schemas.microsoft.com/office/drawing/2014/main" id="{EF18C243-46AD-4EF8-A190-6182DB31E996}"/>
              </a:ext>
            </a:extLst>
          </p:cNvPr>
          <p:cNvSpPr>
            <a:spLocks noGrp="1"/>
          </p:cNvSpPr>
          <p:nvPr>
            <p:ph idx="1"/>
          </p:nvPr>
        </p:nvSpPr>
        <p:spPr>
          <a:xfrm>
            <a:off x="1251678" y="795131"/>
            <a:ext cx="10178322" cy="5084462"/>
          </a:xfrm>
        </p:spPr>
        <p:txBody>
          <a:bodyPr>
            <a:normAutofit/>
          </a:bodyPr>
          <a:lstStyle/>
          <a:p>
            <a:pPr marL="0" indent="0" algn="just">
              <a:buNone/>
            </a:pPr>
            <a:r>
              <a:rPr lang="it-IT" dirty="0"/>
              <a:t>L’origine della </a:t>
            </a:r>
            <a:r>
              <a:rPr lang="it-IT" dirty="0">
                <a:solidFill>
                  <a:srgbClr val="FF0000"/>
                </a:solidFill>
              </a:rPr>
              <a:t>strategia geopolitica cinese può essere colta nei due documenti ufficiali: il “</a:t>
            </a:r>
            <a:r>
              <a:rPr lang="it-IT" dirty="0" err="1">
                <a:solidFill>
                  <a:srgbClr val="FF0000"/>
                </a:solidFill>
              </a:rPr>
              <a:t>Arab</a:t>
            </a:r>
            <a:r>
              <a:rPr lang="it-IT" dirty="0">
                <a:solidFill>
                  <a:srgbClr val="FF0000"/>
                </a:solidFill>
              </a:rPr>
              <a:t> Policy Paper” pubblicato nel 2016 e il “Vision and Actions on </a:t>
            </a:r>
            <a:r>
              <a:rPr lang="it-IT" dirty="0" err="1">
                <a:solidFill>
                  <a:srgbClr val="FF0000"/>
                </a:solidFill>
              </a:rPr>
              <a:t>Jointly</a:t>
            </a:r>
            <a:r>
              <a:rPr lang="it-IT" dirty="0">
                <a:solidFill>
                  <a:srgbClr val="FF0000"/>
                </a:solidFill>
              </a:rPr>
              <a:t> Building </a:t>
            </a:r>
            <a:r>
              <a:rPr lang="it-IT" dirty="0" err="1">
                <a:solidFill>
                  <a:srgbClr val="FF0000"/>
                </a:solidFill>
              </a:rPr>
              <a:t>Silk</a:t>
            </a:r>
            <a:r>
              <a:rPr lang="it-IT" dirty="0">
                <a:solidFill>
                  <a:srgbClr val="FF0000"/>
                </a:solidFill>
              </a:rPr>
              <a:t> Road </a:t>
            </a:r>
            <a:r>
              <a:rPr lang="it-IT" dirty="0" err="1">
                <a:solidFill>
                  <a:srgbClr val="FF0000"/>
                </a:solidFill>
              </a:rPr>
              <a:t>Economic</a:t>
            </a:r>
            <a:r>
              <a:rPr lang="it-IT" dirty="0">
                <a:solidFill>
                  <a:srgbClr val="FF0000"/>
                </a:solidFill>
              </a:rPr>
              <a:t> </a:t>
            </a:r>
            <a:r>
              <a:rPr lang="it-IT" dirty="0" err="1">
                <a:solidFill>
                  <a:srgbClr val="FF0000"/>
                </a:solidFill>
              </a:rPr>
              <a:t>Belt</a:t>
            </a:r>
            <a:r>
              <a:rPr lang="it-IT" dirty="0">
                <a:solidFill>
                  <a:srgbClr val="FF0000"/>
                </a:solidFill>
              </a:rPr>
              <a:t> and 21st – Century”.</a:t>
            </a:r>
            <a:r>
              <a:rPr lang="it-IT" dirty="0"/>
              <a:t> Nel primo documento, Pechino ha provato a descrivere una prospettiva cinese per la regione: “La Cina vuole coordinarsi con gli Stati Arabi sulla strategia di sviluppo, mettendo in gioco tutti i vantaggi e potenziali dei rispettivi partner e promuovendo la produzione internazionale della cooperazione capiente e migliorata”. Nella parte centrale di questo documento, si afferma la </a:t>
            </a:r>
            <a:r>
              <a:rPr lang="it-IT" dirty="0">
                <a:solidFill>
                  <a:srgbClr val="FF0000"/>
                </a:solidFill>
              </a:rPr>
              <a:t>strategia di “1+2+3”</a:t>
            </a:r>
            <a:r>
              <a:rPr lang="it-IT" dirty="0"/>
              <a:t>, con “1” rappresenta l’energia come nucleo interesse; “2” le costruzioni infrastrutturali, nonché lo scambio e investimento reciproco; “3” l’energia nucleare, la tecnologia spaziale e le nuove forme di energie rinnovabili. Il documento stesso segna parzialmente l’evidente difficoltà della relazione tra loro, delineando grandi progetti senza tuttavia menzionare sostanze. Si riesce dunque a ricavare un senso di prudenza da questo documento ufficiale, in quanto </a:t>
            </a:r>
            <a:r>
              <a:rPr lang="it-IT" dirty="0">
                <a:solidFill>
                  <a:srgbClr val="FF0000"/>
                </a:solidFill>
              </a:rPr>
              <a:t>la Cina tende a stringere una partnership strategica bilaterale rispetto a una tradizionale alleanza multilaterale di stampo occidentale</a:t>
            </a:r>
            <a:r>
              <a:rPr lang="it-IT" dirty="0"/>
              <a:t>. </a:t>
            </a:r>
          </a:p>
        </p:txBody>
      </p:sp>
    </p:spTree>
    <p:extLst>
      <p:ext uri="{BB962C8B-B14F-4D97-AF65-F5344CB8AC3E}">
        <p14:creationId xmlns:p14="http://schemas.microsoft.com/office/powerpoint/2010/main" val="39075408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4FA796-AC00-448E-8942-DC7501E1A917}"/>
              </a:ext>
            </a:extLst>
          </p:cNvPr>
          <p:cNvSpPr>
            <a:spLocks noGrp="1"/>
          </p:cNvSpPr>
          <p:nvPr>
            <p:ph type="title"/>
          </p:nvPr>
        </p:nvSpPr>
        <p:spPr>
          <a:xfrm>
            <a:off x="1251678" y="382385"/>
            <a:ext cx="10178322" cy="439250"/>
          </a:xfrm>
        </p:spPr>
        <p:txBody>
          <a:bodyPr>
            <a:normAutofit/>
          </a:bodyPr>
          <a:lstStyle/>
          <a:p>
            <a:pPr algn="ctr"/>
            <a:r>
              <a:rPr lang="it-IT" sz="1400" dirty="0"/>
              <a:t>Geopolitica della </a:t>
            </a:r>
            <a:r>
              <a:rPr lang="it-IT" sz="1400" dirty="0" err="1"/>
              <a:t>cina</a:t>
            </a:r>
            <a:r>
              <a:rPr lang="it-IT" sz="1400" dirty="0"/>
              <a:t> in </a:t>
            </a:r>
            <a:r>
              <a:rPr lang="it-IT" sz="1400" dirty="0" err="1"/>
              <a:t>mo</a:t>
            </a:r>
            <a:endParaRPr lang="it-IT" sz="1400" dirty="0"/>
          </a:p>
        </p:txBody>
      </p:sp>
      <p:sp>
        <p:nvSpPr>
          <p:cNvPr id="3" name="Segnaposto contenuto 2">
            <a:extLst>
              <a:ext uri="{FF2B5EF4-FFF2-40B4-BE49-F238E27FC236}">
                <a16:creationId xmlns:a16="http://schemas.microsoft.com/office/drawing/2014/main" id="{C227AB80-A8FE-464C-836F-3B624744BD56}"/>
              </a:ext>
            </a:extLst>
          </p:cNvPr>
          <p:cNvSpPr>
            <a:spLocks noGrp="1"/>
          </p:cNvSpPr>
          <p:nvPr>
            <p:ph idx="1"/>
          </p:nvPr>
        </p:nvSpPr>
        <p:spPr>
          <a:xfrm>
            <a:off x="1251678" y="821635"/>
            <a:ext cx="10178322" cy="5057957"/>
          </a:xfrm>
        </p:spPr>
        <p:txBody>
          <a:bodyPr>
            <a:normAutofit fontScale="92500" lnSpcReduction="20000"/>
          </a:bodyPr>
          <a:lstStyle/>
          <a:p>
            <a:pPr marL="0" indent="0" algn="just">
              <a:buNone/>
            </a:pPr>
            <a:r>
              <a:rPr lang="it-IT" dirty="0">
                <a:solidFill>
                  <a:srgbClr val="FF0000"/>
                </a:solidFill>
              </a:rPr>
              <a:t>L’OBOR, progetto ambizioso proposta da </a:t>
            </a:r>
            <a:r>
              <a:rPr lang="it-IT" dirty="0" err="1">
                <a:solidFill>
                  <a:srgbClr val="FF0000"/>
                </a:solidFill>
              </a:rPr>
              <a:t>Xi</a:t>
            </a:r>
            <a:r>
              <a:rPr lang="it-IT" dirty="0">
                <a:solidFill>
                  <a:srgbClr val="FF0000"/>
                </a:solidFill>
              </a:rPr>
              <a:t> nel 2013, si prefigura l’obiettivo di imporre la Cina al centro degli scambi internazionali</a:t>
            </a:r>
            <a:r>
              <a:rPr lang="it-IT" dirty="0"/>
              <a:t>. Il progetto è composto da due elementi fondamentali: la Land-</a:t>
            </a:r>
            <a:r>
              <a:rPr lang="it-IT" dirty="0" err="1"/>
              <a:t>based</a:t>
            </a:r>
            <a:r>
              <a:rPr lang="it-IT" dirty="0"/>
              <a:t> </a:t>
            </a:r>
            <a:r>
              <a:rPr lang="it-IT" dirty="0" err="1"/>
              <a:t>Silk</a:t>
            </a:r>
            <a:r>
              <a:rPr lang="it-IT" dirty="0"/>
              <a:t> Road </a:t>
            </a:r>
            <a:r>
              <a:rPr lang="it-IT" dirty="0" err="1"/>
              <a:t>Economic</a:t>
            </a:r>
            <a:r>
              <a:rPr lang="it-IT" dirty="0"/>
              <a:t> </a:t>
            </a:r>
            <a:r>
              <a:rPr lang="it-IT" dirty="0" err="1"/>
              <a:t>Belt</a:t>
            </a:r>
            <a:r>
              <a:rPr lang="it-IT" dirty="0"/>
              <a:t>(SREB) e la Maritime </a:t>
            </a:r>
            <a:r>
              <a:rPr lang="it-IT" dirty="0" err="1"/>
              <a:t>Silk</a:t>
            </a:r>
            <a:r>
              <a:rPr lang="it-IT" dirty="0"/>
              <a:t> Road(MSR). E l’area MENA, è indispensabile per raggiungere il suolo europeo.  </a:t>
            </a:r>
          </a:p>
          <a:p>
            <a:pPr marL="0" indent="0" algn="just">
              <a:buNone/>
            </a:pPr>
            <a:r>
              <a:rPr lang="it-IT" dirty="0"/>
              <a:t>Finora è stato menzionato l’interesse energetico, economico, infrastrutturale di Pechino. La questione di sicurezza è tuttora assente o maggiormente assente dalla condotta del policy del governo. Col crollo del muro di Berlino e la successiva scomparsa del sistema bipolare, gli Stati Uniti si affermò quale unica grande potenza del mondo capace di fornire sicurezze agli Stati Arabi. </a:t>
            </a:r>
            <a:r>
              <a:rPr lang="it-IT" dirty="0">
                <a:solidFill>
                  <a:srgbClr val="FF0000"/>
                </a:solidFill>
              </a:rPr>
              <a:t>In questo contesto la Cina ha cercato di mantenere un basso profilo</a:t>
            </a:r>
            <a:r>
              <a:rPr lang="it-IT" dirty="0"/>
              <a:t>, sia per un vantaggio implicito sfruttabile, sia anche dovuto al fatto che nonostante Washinton critichi la Cina per il suo scarso impegno nel fornire sicurezza necessaria in MENA - “la Cina agisce da free-rider sfruttando la sicurezza fornita dagli Stati Uniti, </a:t>
            </a:r>
            <a:r>
              <a:rPr lang="it-IT" dirty="0">
                <a:solidFill>
                  <a:srgbClr val="FF0000"/>
                </a:solidFill>
              </a:rPr>
              <a:t>essa sa perfettamente che Washinton ha un ruolo dominante nella regione ed impegnarsi militarmente significherebbe acuire frizioni inevitabili</a:t>
            </a:r>
            <a:r>
              <a:rPr lang="it-IT" dirty="0"/>
              <a:t>. Tuttavia, gli sviluppi più recente, ovvero il ritiro militare dall’Iraq nel 2012 e successivamente dall’Afghanistan, le minacce fatte da Trump, sembrano indicare un </a:t>
            </a:r>
            <a:r>
              <a:rPr lang="it-IT" dirty="0">
                <a:solidFill>
                  <a:srgbClr val="FF0000"/>
                </a:solidFill>
              </a:rPr>
              <a:t>graduale disimpegno da parte di Washinton che spinge inevitabilmente la Cina a cercare un’alternative possibile al fine di proteggere i suoi interessi economici presenti nella regione: ovvero la Russia. </a:t>
            </a:r>
          </a:p>
        </p:txBody>
      </p:sp>
    </p:spTree>
    <p:extLst>
      <p:ext uri="{BB962C8B-B14F-4D97-AF65-F5344CB8AC3E}">
        <p14:creationId xmlns:p14="http://schemas.microsoft.com/office/powerpoint/2010/main" val="28271015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EDD27E-CC00-4FF8-BC95-6A198B330CFA}"/>
              </a:ext>
            </a:extLst>
          </p:cNvPr>
          <p:cNvSpPr>
            <a:spLocks noGrp="1"/>
          </p:cNvSpPr>
          <p:nvPr>
            <p:ph type="title"/>
          </p:nvPr>
        </p:nvSpPr>
        <p:spPr>
          <a:xfrm>
            <a:off x="1251678" y="382385"/>
            <a:ext cx="10178322" cy="425998"/>
          </a:xfrm>
        </p:spPr>
        <p:txBody>
          <a:bodyPr>
            <a:normAutofit/>
          </a:bodyPr>
          <a:lstStyle/>
          <a:p>
            <a:pPr algn="ctr"/>
            <a:r>
              <a:rPr lang="it-IT" sz="1400" dirty="0"/>
              <a:t>Geopolitica della </a:t>
            </a:r>
            <a:r>
              <a:rPr lang="it-IT" sz="1400" dirty="0" err="1"/>
              <a:t>cina</a:t>
            </a:r>
            <a:r>
              <a:rPr lang="it-IT" sz="1400" dirty="0"/>
              <a:t> in </a:t>
            </a:r>
            <a:r>
              <a:rPr lang="it-IT" sz="1400" dirty="0" err="1"/>
              <a:t>mo</a:t>
            </a:r>
            <a:endParaRPr lang="it-IT" sz="1400" dirty="0"/>
          </a:p>
        </p:txBody>
      </p:sp>
      <p:sp>
        <p:nvSpPr>
          <p:cNvPr id="3" name="Segnaposto contenuto 2">
            <a:extLst>
              <a:ext uri="{FF2B5EF4-FFF2-40B4-BE49-F238E27FC236}">
                <a16:creationId xmlns:a16="http://schemas.microsoft.com/office/drawing/2014/main" id="{13CF6667-502A-4952-BED5-9B943A11A74B}"/>
              </a:ext>
            </a:extLst>
          </p:cNvPr>
          <p:cNvSpPr>
            <a:spLocks noGrp="1"/>
          </p:cNvSpPr>
          <p:nvPr>
            <p:ph idx="1"/>
          </p:nvPr>
        </p:nvSpPr>
        <p:spPr>
          <a:xfrm>
            <a:off x="1251678" y="808383"/>
            <a:ext cx="10178322" cy="5071209"/>
          </a:xfrm>
        </p:spPr>
        <p:txBody>
          <a:bodyPr>
            <a:normAutofit lnSpcReduction="10000"/>
          </a:bodyPr>
          <a:lstStyle/>
          <a:p>
            <a:pPr marL="0" indent="0" algn="just">
              <a:buNone/>
            </a:pPr>
            <a:r>
              <a:rPr lang="it-IT" dirty="0"/>
              <a:t>Il principio ispiratore di Pechino si è sempre costruito attorno alla linea tradizionale del diritto internazionale, quale il </a:t>
            </a:r>
            <a:r>
              <a:rPr lang="it-IT" dirty="0">
                <a:solidFill>
                  <a:srgbClr val="FF0000"/>
                </a:solidFill>
              </a:rPr>
              <a:t>principio della sovranità e la non ingerenza negli affari interni</a:t>
            </a:r>
            <a:r>
              <a:rPr lang="it-IT" dirty="0"/>
              <a:t>, conseguenza della cosiddetta l’epoca dell’umiliazione. In precedenza, è stato affermato che la Cina ha iniziato a cogliere le opportunità economiche e politiche solo negli ultimi due decenni trasformandosi da outsider a insider parziale nella regione. Con le iniziative relative all’OBOR, </a:t>
            </a:r>
            <a:r>
              <a:rPr lang="it-IT" dirty="0">
                <a:solidFill>
                  <a:srgbClr val="FF0000"/>
                </a:solidFill>
              </a:rPr>
              <a:t>la Cina inizia anche a proiettarsi come una “grande potenza di nuovo tipo”, una potenza responsabile capace di gestire gli affari internazionali senza però cercare di dominare o sovvertire l’attuale sistema internazionale dominato da Washinton. </a:t>
            </a:r>
          </a:p>
          <a:p>
            <a:pPr marL="0" indent="0" algn="just">
              <a:buNone/>
            </a:pPr>
            <a:r>
              <a:rPr lang="it-IT" dirty="0"/>
              <a:t>Più recentemente, la Cina ha un vastità di interessi più ampia rispetto ai vent’anni prima, articolandosi dall’interesse energetico all’ottenere il riconoscimento da parte degli Stati MENA quanto tale una grande potenza. </a:t>
            </a:r>
            <a:r>
              <a:rPr lang="it-IT" dirty="0">
                <a:solidFill>
                  <a:srgbClr val="FF0000"/>
                </a:solidFill>
              </a:rPr>
              <a:t>Forse l’interesse più importante per Pechino è caratterizzata dalla possibilità di accedere alle risorse energetiche, imprescindibili per sostenere la veloce crescita economica</a:t>
            </a:r>
            <a:r>
              <a:rPr lang="it-IT" dirty="0"/>
              <a:t>. Il terzo principale interesse cinese si tratta di uno dei principi che sostiene fin dalla nascita della Repubblica: la sovranità statale e integrità territoriale. Essa vuol promuovere tali principi anche in MENA tramite la sua posizione nel Consiglio di Sicurezza su certe risoluzioni. </a:t>
            </a:r>
          </a:p>
        </p:txBody>
      </p:sp>
    </p:spTree>
    <p:extLst>
      <p:ext uri="{BB962C8B-B14F-4D97-AF65-F5344CB8AC3E}">
        <p14:creationId xmlns:p14="http://schemas.microsoft.com/office/powerpoint/2010/main" val="18000427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D66DF3-35CA-4289-BAA2-A623D2B64DEA}"/>
              </a:ext>
            </a:extLst>
          </p:cNvPr>
          <p:cNvSpPr>
            <a:spLocks noGrp="1"/>
          </p:cNvSpPr>
          <p:nvPr>
            <p:ph type="title"/>
          </p:nvPr>
        </p:nvSpPr>
        <p:spPr>
          <a:xfrm>
            <a:off x="1251678" y="382385"/>
            <a:ext cx="10178322" cy="465754"/>
          </a:xfrm>
        </p:spPr>
        <p:txBody>
          <a:bodyPr>
            <a:normAutofit/>
          </a:bodyPr>
          <a:lstStyle/>
          <a:p>
            <a:pPr algn="ctr"/>
            <a:r>
              <a:rPr lang="it-IT" sz="1400" dirty="0"/>
              <a:t>Geopolitica della </a:t>
            </a:r>
            <a:r>
              <a:rPr lang="it-IT" sz="1400" dirty="0" err="1"/>
              <a:t>cina</a:t>
            </a:r>
            <a:r>
              <a:rPr lang="it-IT" sz="1400" dirty="0"/>
              <a:t> in </a:t>
            </a:r>
            <a:r>
              <a:rPr lang="it-IT" sz="1400" dirty="0" err="1"/>
              <a:t>mo</a:t>
            </a:r>
            <a:endParaRPr lang="it-IT" sz="1400" dirty="0"/>
          </a:p>
        </p:txBody>
      </p:sp>
      <p:sp>
        <p:nvSpPr>
          <p:cNvPr id="3" name="Segnaposto contenuto 2">
            <a:extLst>
              <a:ext uri="{FF2B5EF4-FFF2-40B4-BE49-F238E27FC236}">
                <a16:creationId xmlns:a16="http://schemas.microsoft.com/office/drawing/2014/main" id="{0947D579-132F-4956-B599-934FCE75ABC4}"/>
              </a:ext>
            </a:extLst>
          </p:cNvPr>
          <p:cNvSpPr>
            <a:spLocks noGrp="1"/>
          </p:cNvSpPr>
          <p:nvPr>
            <p:ph idx="1"/>
          </p:nvPr>
        </p:nvSpPr>
        <p:spPr>
          <a:xfrm>
            <a:off x="1251678" y="848139"/>
            <a:ext cx="10178322" cy="5031453"/>
          </a:xfrm>
        </p:spPr>
        <p:txBody>
          <a:bodyPr/>
          <a:lstStyle/>
          <a:p>
            <a:pPr marL="0" indent="0" algn="just">
              <a:buNone/>
            </a:pPr>
            <a:r>
              <a:rPr lang="it-IT" dirty="0">
                <a:solidFill>
                  <a:srgbClr val="FF0000"/>
                </a:solidFill>
              </a:rPr>
              <a:t>All’indomani dell’implosione sovietica, la distanza tra i paesi MENA e Cina è improvvisamente accorciata, e Pechino ha sempre cercato di accoglierne come una opportunità con grande ambizione regionale e globale</a:t>
            </a:r>
            <a:r>
              <a:rPr lang="it-IT" dirty="0"/>
              <a:t>. Tuttavia, il MENA resta una regione con alto livello di instabilità ed è ciò che rende la condotta di policy altamente difficile e il ritorno degli investimenti economici poco prevedibili, Pechino in questo contesto muove con una immensa prudenza. Il quadro si complica ulteriormente con una pandemia globale in corso, in quanto la </a:t>
            </a:r>
            <a:r>
              <a:rPr lang="it-IT" dirty="0">
                <a:solidFill>
                  <a:srgbClr val="FF0000"/>
                </a:solidFill>
              </a:rPr>
              <a:t>figura cinese di “potenza responsabile” viene messa in durissima prova. Dunque, resta altrettanto interessante vedere il suo eventuale effetto a lungo termine sulla relazione internazionale. </a:t>
            </a:r>
          </a:p>
        </p:txBody>
      </p:sp>
    </p:spTree>
    <p:extLst>
      <p:ext uri="{BB962C8B-B14F-4D97-AF65-F5344CB8AC3E}">
        <p14:creationId xmlns:p14="http://schemas.microsoft.com/office/powerpoint/2010/main" val="33621438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646140-4F04-455A-B6D6-8C883F6E5D5B}"/>
              </a:ext>
            </a:extLst>
          </p:cNvPr>
          <p:cNvSpPr>
            <a:spLocks noGrp="1"/>
          </p:cNvSpPr>
          <p:nvPr>
            <p:ph type="title"/>
          </p:nvPr>
        </p:nvSpPr>
        <p:spPr>
          <a:xfrm>
            <a:off x="1516721" y="210106"/>
            <a:ext cx="10178322" cy="596023"/>
          </a:xfrm>
        </p:spPr>
        <p:txBody>
          <a:bodyPr>
            <a:normAutofit/>
          </a:bodyPr>
          <a:lstStyle/>
          <a:p>
            <a:pPr algn="ctr"/>
            <a:r>
              <a:rPr lang="it-IT" sz="2800" dirty="0"/>
              <a:t>Geopolitica della </a:t>
            </a:r>
            <a:r>
              <a:rPr lang="it-IT" sz="2800" dirty="0" err="1"/>
              <a:t>cina</a:t>
            </a:r>
            <a:endParaRPr lang="it-IT" sz="2800" dirty="0"/>
          </a:p>
        </p:txBody>
      </p:sp>
      <p:sp>
        <p:nvSpPr>
          <p:cNvPr id="3" name="Segnaposto contenuto 2">
            <a:extLst>
              <a:ext uri="{FF2B5EF4-FFF2-40B4-BE49-F238E27FC236}">
                <a16:creationId xmlns:a16="http://schemas.microsoft.com/office/drawing/2014/main" id="{84089906-D631-4688-B02B-E7D1C79A6AFF}"/>
              </a:ext>
            </a:extLst>
          </p:cNvPr>
          <p:cNvSpPr>
            <a:spLocks noGrp="1"/>
          </p:cNvSpPr>
          <p:nvPr>
            <p:ph idx="1"/>
          </p:nvPr>
        </p:nvSpPr>
        <p:spPr>
          <a:xfrm>
            <a:off x="1172165" y="839260"/>
            <a:ext cx="10178322" cy="5429018"/>
          </a:xfrm>
        </p:spPr>
        <p:txBody>
          <a:bodyPr/>
          <a:lstStyle/>
          <a:p>
            <a:pPr marL="0" indent="0" algn="just">
              <a:buNone/>
            </a:pPr>
            <a:r>
              <a:rPr lang="it-IT" dirty="0"/>
              <a:t>A Pechino, si è concluso di recente, dopo quattro giorni di riunione dei suoi circa 400 rappresentanti, il </a:t>
            </a:r>
            <a:r>
              <a:rPr lang="it-IT" dirty="0">
                <a:solidFill>
                  <a:srgbClr val="FF0000"/>
                </a:solidFill>
              </a:rPr>
              <a:t>sesto plenum del 19esimo comitato centrale del Partito comunista cinese (Pcc)</a:t>
            </a:r>
            <a:r>
              <a:rPr lang="it-IT" dirty="0"/>
              <a:t>. Il “conclave rosso”, senza dubbio </a:t>
            </a:r>
            <a:r>
              <a:rPr lang="it-IT" dirty="0">
                <a:solidFill>
                  <a:srgbClr val="FF0000"/>
                </a:solidFill>
              </a:rPr>
              <a:t>l’avvenimento politico più importante </a:t>
            </a:r>
            <a:r>
              <a:rPr lang="it-IT" dirty="0"/>
              <a:t>e che riunisce l’élite del partito, </a:t>
            </a:r>
            <a:r>
              <a:rPr lang="it-IT" dirty="0">
                <a:solidFill>
                  <a:srgbClr val="FF0000"/>
                </a:solidFill>
              </a:rPr>
              <a:t>ha consegnato alla Cina e al mondo la sua “Risoluzione storica”: una versione, riveduta e corretta, </a:t>
            </a:r>
            <a:r>
              <a:rPr lang="it-IT" b="1" dirty="0">
                <a:solidFill>
                  <a:srgbClr val="FF0000"/>
                </a:solidFill>
              </a:rPr>
              <a:t>degli ultimi cento anni della Repubblica popolare</a:t>
            </a:r>
            <a:r>
              <a:rPr lang="it-IT" dirty="0"/>
              <a:t>. Un documento raro, il terzo dalla nascita del Pcc, che eleva il presidente </a:t>
            </a:r>
            <a:r>
              <a:rPr lang="it-IT" dirty="0" err="1"/>
              <a:t>Xi</a:t>
            </a:r>
            <a:r>
              <a:rPr lang="it-IT" dirty="0"/>
              <a:t> Jinping a </a:t>
            </a:r>
            <a:r>
              <a:rPr lang="it-IT" dirty="0">
                <a:solidFill>
                  <a:srgbClr val="FF0000"/>
                </a:solidFill>
              </a:rPr>
              <a:t>leader di una “nuova era”</a:t>
            </a:r>
            <a:r>
              <a:rPr lang="it-IT" dirty="0"/>
              <a:t>, al pari delle guide ‘immortali’ del partito: Mao Zedong (Presidente dal 1954 al 1959), il ‘grande timoniere’, e Deng Xiaoping (Leader dal 1978 al 1992), padre delle riforme economiche e dell'apertura della Cina al mondo. Dopo di loro, è a lui che ora il partito affida il compito di </a:t>
            </a:r>
            <a:r>
              <a:rPr lang="it-IT" dirty="0">
                <a:solidFill>
                  <a:srgbClr val="FF0000"/>
                </a:solidFill>
              </a:rPr>
              <a:t>condurre la Cina verso il prossimo passo: diventare una superpotenza del XXI secolo. </a:t>
            </a:r>
          </a:p>
          <a:p>
            <a:pPr marL="0" indent="0" algn="just">
              <a:buNone/>
            </a:pPr>
            <a:endParaRPr lang="it-IT" dirty="0"/>
          </a:p>
        </p:txBody>
      </p:sp>
    </p:spTree>
    <p:extLst>
      <p:ext uri="{BB962C8B-B14F-4D97-AF65-F5344CB8AC3E}">
        <p14:creationId xmlns:p14="http://schemas.microsoft.com/office/powerpoint/2010/main" val="27762429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8388A7-AB86-44CB-AE61-C7D7DBEA05A0}"/>
              </a:ext>
            </a:extLst>
          </p:cNvPr>
          <p:cNvSpPr>
            <a:spLocks noGrp="1"/>
          </p:cNvSpPr>
          <p:nvPr>
            <p:ph type="title"/>
          </p:nvPr>
        </p:nvSpPr>
        <p:spPr>
          <a:xfrm>
            <a:off x="1251678" y="382385"/>
            <a:ext cx="10178322" cy="479006"/>
          </a:xfrm>
        </p:spPr>
        <p:txBody>
          <a:bodyPr>
            <a:normAutofit/>
          </a:bodyPr>
          <a:lstStyle/>
          <a:p>
            <a:pPr algn="ctr"/>
            <a:r>
              <a:rPr lang="it-IT" sz="1400" dirty="0"/>
              <a:t>Geopolitica della </a:t>
            </a:r>
            <a:r>
              <a:rPr lang="it-IT" sz="1400" dirty="0" err="1"/>
              <a:t>cina</a:t>
            </a:r>
            <a:endParaRPr lang="it-IT" sz="1400" dirty="0"/>
          </a:p>
        </p:txBody>
      </p:sp>
      <p:sp>
        <p:nvSpPr>
          <p:cNvPr id="3" name="Segnaposto contenuto 2">
            <a:extLst>
              <a:ext uri="{FF2B5EF4-FFF2-40B4-BE49-F238E27FC236}">
                <a16:creationId xmlns:a16="http://schemas.microsoft.com/office/drawing/2014/main" id="{9C1283D1-51DC-4F5E-99BB-DDE362720D6A}"/>
              </a:ext>
            </a:extLst>
          </p:cNvPr>
          <p:cNvSpPr>
            <a:spLocks noGrp="1"/>
          </p:cNvSpPr>
          <p:nvPr>
            <p:ph idx="1"/>
          </p:nvPr>
        </p:nvSpPr>
        <p:spPr>
          <a:xfrm>
            <a:off x="1251678" y="861391"/>
            <a:ext cx="10178322" cy="5018201"/>
          </a:xfrm>
        </p:spPr>
        <p:txBody>
          <a:bodyPr/>
          <a:lstStyle/>
          <a:p>
            <a:pPr marL="0" indent="0" algn="just">
              <a:buNone/>
            </a:pPr>
            <a:r>
              <a:rPr lang="it-IT" dirty="0"/>
              <a:t>La risoluzione è un avvenimento la cui portata è evidenziata in ben 14 pagine di comunicato: </a:t>
            </a:r>
            <a:r>
              <a:rPr lang="it-IT" dirty="0">
                <a:solidFill>
                  <a:srgbClr val="FF0000"/>
                </a:solidFill>
              </a:rPr>
              <a:t>se la prima parte espone i risultati storici del Pcc,</a:t>
            </a:r>
            <a:r>
              <a:rPr lang="it-IT" dirty="0"/>
              <a:t> che “attraverso una lotta tenace ha saputo non soltanto smantellare il vecchio mondo, ma anche costruirne uno nuovo”, </a:t>
            </a:r>
            <a:r>
              <a:rPr lang="it-IT" dirty="0">
                <a:solidFill>
                  <a:srgbClr val="FF0000"/>
                </a:solidFill>
              </a:rPr>
              <a:t>la seconda è tutta sul leader, “il principale innovatore del socialismo con caratteristiche cinesi”</a:t>
            </a:r>
            <a:r>
              <a:rPr lang="it-IT" dirty="0"/>
              <a:t>. Tutto ciò rafforza la sua posizione di leader incontrastato e </a:t>
            </a:r>
            <a:r>
              <a:rPr lang="it-IT" b="1" dirty="0"/>
              <a:t>lo proietta verso il 2022</a:t>
            </a:r>
            <a:r>
              <a:rPr lang="it-IT" dirty="0"/>
              <a:t> per l’incoronazione – dopo aver eliminato il limite di due mandati nel 2018 – ad </a:t>
            </a:r>
            <a:r>
              <a:rPr lang="it-IT" b="1" dirty="0"/>
              <a:t>una terza e inedita rielezione </a:t>
            </a:r>
            <a:r>
              <a:rPr lang="it-IT" dirty="0"/>
              <a:t>alla guida della Cina. D’ora in avanti, commentano gli osservatori, se qualcuno proverà a criticare </a:t>
            </a:r>
            <a:r>
              <a:rPr lang="it-IT" dirty="0" err="1"/>
              <a:t>Xi</a:t>
            </a:r>
            <a:r>
              <a:rPr lang="it-IT" dirty="0"/>
              <a:t> Jinping equivarrà a criticare il Partito.  </a:t>
            </a:r>
          </a:p>
        </p:txBody>
      </p:sp>
    </p:spTree>
    <p:extLst>
      <p:ext uri="{BB962C8B-B14F-4D97-AF65-F5344CB8AC3E}">
        <p14:creationId xmlns:p14="http://schemas.microsoft.com/office/powerpoint/2010/main" val="4210362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B237B0-FE6E-40A2-A6BA-C488C611819F}"/>
              </a:ext>
            </a:extLst>
          </p:cNvPr>
          <p:cNvSpPr>
            <a:spLocks noGrp="1"/>
          </p:cNvSpPr>
          <p:nvPr>
            <p:ph type="title"/>
          </p:nvPr>
        </p:nvSpPr>
        <p:spPr>
          <a:xfrm>
            <a:off x="1251678" y="382385"/>
            <a:ext cx="10178322" cy="452502"/>
          </a:xfrm>
        </p:spPr>
        <p:txBody>
          <a:bodyPr>
            <a:normAutofit/>
          </a:bodyPr>
          <a:lstStyle/>
          <a:p>
            <a:pPr algn="ctr"/>
            <a:r>
              <a:rPr lang="it-IT" sz="1400" dirty="0"/>
              <a:t>Il contrasto </a:t>
            </a:r>
            <a:r>
              <a:rPr lang="it-IT" sz="1400" dirty="0" err="1"/>
              <a:t>iran</a:t>
            </a:r>
            <a:r>
              <a:rPr lang="it-IT" sz="1400" dirty="0"/>
              <a:t> </a:t>
            </a:r>
            <a:r>
              <a:rPr lang="it-IT" sz="1400" dirty="0" err="1"/>
              <a:t>arabia</a:t>
            </a:r>
            <a:r>
              <a:rPr lang="it-IT" sz="1400" dirty="0"/>
              <a:t> saudita</a:t>
            </a:r>
          </a:p>
        </p:txBody>
      </p:sp>
      <p:sp>
        <p:nvSpPr>
          <p:cNvPr id="3" name="Segnaposto contenuto 2">
            <a:extLst>
              <a:ext uri="{FF2B5EF4-FFF2-40B4-BE49-F238E27FC236}">
                <a16:creationId xmlns:a16="http://schemas.microsoft.com/office/drawing/2014/main" id="{C1C51367-AFBC-4FBE-90B4-ADB62F83342A}"/>
              </a:ext>
            </a:extLst>
          </p:cNvPr>
          <p:cNvSpPr>
            <a:spLocks noGrp="1"/>
          </p:cNvSpPr>
          <p:nvPr>
            <p:ph idx="1"/>
          </p:nvPr>
        </p:nvSpPr>
        <p:spPr>
          <a:xfrm>
            <a:off x="1251678" y="834887"/>
            <a:ext cx="10178322" cy="5044705"/>
          </a:xfrm>
        </p:spPr>
        <p:txBody>
          <a:bodyPr/>
          <a:lstStyle/>
          <a:p>
            <a:pPr marL="0" indent="0" algn="just">
              <a:buNone/>
            </a:pPr>
            <a:r>
              <a:rPr lang="it-IT" dirty="0"/>
              <a:t>Con la morte di Khomeini, la modifica costituzionale e l’ascesa al potere della fazione politica pragmatica facente capo a </a:t>
            </a:r>
            <a:r>
              <a:rPr lang="it-IT" dirty="0" err="1"/>
              <a:t>Hashemi</a:t>
            </a:r>
            <a:r>
              <a:rPr lang="it-IT" dirty="0"/>
              <a:t> Rafsanjani (Presidente dell’Iran dal 1989 al 1997) per l’Iran gli anni Novanta furono gli anni della normalizzazione. </a:t>
            </a:r>
            <a:r>
              <a:rPr lang="it-IT" dirty="0">
                <a:solidFill>
                  <a:srgbClr val="FF0000"/>
                </a:solidFill>
              </a:rPr>
              <a:t>La parola d’ordine non era più “esportare la rivoluzione” ma “ricostruire”</a:t>
            </a:r>
            <a:r>
              <a:rPr lang="it-IT" dirty="0"/>
              <a:t>. </a:t>
            </a:r>
            <a:r>
              <a:rPr lang="it-IT" dirty="0">
                <a:solidFill>
                  <a:srgbClr val="FF0000"/>
                </a:solidFill>
              </a:rPr>
              <a:t>Cominciarono così i primi tentativi di dialogo con l’Arabia Saudita</a:t>
            </a:r>
            <a:r>
              <a:rPr lang="it-IT" dirty="0"/>
              <a:t>, che rimasero però occasioni non colte fino in fondo da entrambe le parti.</a:t>
            </a:r>
          </a:p>
          <a:p>
            <a:pPr marL="0" indent="0" algn="just">
              <a:buNone/>
            </a:pPr>
            <a:r>
              <a:rPr lang="it-IT" dirty="0">
                <a:solidFill>
                  <a:srgbClr val="FF0000"/>
                </a:solidFill>
              </a:rPr>
              <a:t>L’Arabia Saudita si interrogò su come rispondere alle dinamiche irachene</a:t>
            </a:r>
            <a:r>
              <a:rPr lang="it-IT" dirty="0"/>
              <a:t>: cominciò così la mobilitazione di giovani sauditi, ma soprattutto cominciarono i flussi di finanziamento da uomini d’affari del Golfo diretti a fondazioni caritatevoli, con le quali però si finanziano combattenti e acquisti di armamenti. </a:t>
            </a:r>
            <a:r>
              <a:rPr lang="it-IT" dirty="0">
                <a:solidFill>
                  <a:srgbClr val="FF0000"/>
                </a:solidFill>
              </a:rPr>
              <a:t>È in questo contesto che nel 2014 è arrivata come uno shock la proclamazione del Califfato da parte di Abu </a:t>
            </a:r>
            <a:r>
              <a:rPr lang="it-IT" dirty="0" err="1">
                <a:solidFill>
                  <a:srgbClr val="FF0000"/>
                </a:solidFill>
              </a:rPr>
              <a:t>Bakr</a:t>
            </a:r>
            <a:r>
              <a:rPr lang="it-IT" dirty="0">
                <a:solidFill>
                  <a:srgbClr val="FF0000"/>
                </a:solidFill>
              </a:rPr>
              <a:t> al-</a:t>
            </a:r>
            <a:r>
              <a:rPr lang="it-IT" dirty="0" err="1">
                <a:solidFill>
                  <a:srgbClr val="FF0000"/>
                </a:solidFill>
              </a:rPr>
              <a:t>Baghdadi</a:t>
            </a:r>
            <a:r>
              <a:rPr lang="it-IT" dirty="0"/>
              <a:t>, a capo del sedicente Stato islamico, erede di al-Qaeda in Iraq. </a:t>
            </a:r>
          </a:p>
          <a:p>
            <a:pPr marL="0" indent="0">
              <a:buNone/>
            </a:pPr>
            <a:endParaRPr lang="it-IT" dirty="0"/>
          </a:p>
        </p:txBody>
      </p:sp>
    </p:spTree>
    <p:extLst>
      <p:ext uri="{BB962C8B-B14F-4D97-AF65-F5344CB8AC3E}">
        <p14:creationId xmlns:p14="http://schemas.microsoft.com/office/powerpoint/2010/main" val="12134203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3B0BE4-D8C2-41FF-B076-310072C63488}"/>
              </a:ext>
            </a:extLst>
          </p:cNvPr>
          <p:cNvSpPr>
            <a:spLocks noGrp="1"/>
          </p:cNvSpPr>
          <p:nvPr>
            <p:ph type="title"/>
          </p:nvPr>
        </p:nvSpPr>
        <p:spPr>
          <a:xfrm>
            <a:off x="1251678" y="382385"/>
            <a:ext cx="10178322" cy="479006"/>
          </a:xfrm>
        </p:spPr>
        <p:txBody>
          <a:bodyPr>
            <a:normAutofit/>
          </a:bodyPr>
          <a:lstStyle/>
          <a:p>
            <a:pPr algn="ctr"/>
            <a:r>
              <a:rPr lang="it-IT" sz="1400" dirty="0"/>
              <a:t>GEOPOLITICA DELLA CINA</a:t>
            </a:r>
          </a:p>
        </p:txBody>
      </p:sp>
      <p:pic>
        <p:nvPicPr>
          <p:cNvPr id="5" name="Segnaposto contenuto 4">
            <a:extLst>
              <a:ext uri="{FF2B5EF4-FFF2-40B4-BE49-F238E27FC236}">
                <a16:creationId xmlns:a16="http://schemas.microsoft.com/office/drawing/2014/main" id="{215B798A-CD85-476E-84B6-0E41B01EEB54}"/>
              </a:ext>
            </a:extLst>
          </p:cNvPr>
          <p:cNvPicPr>
            <a:picLocks noGrp="1" noChangeAspect="1"/>
          </p:cNvPicPr>
          <p:nvPr>
            <p:ph idx="1"/>
          </p:nvPr>
        </p:nvPicPr>
        <p:blipFill>
          <a:blip r:embed="rId2"/>
          <a:stretch>
            <a:fillRect/>
          </a:stretch>
        </p:blipFill>
        <p:spPr>
          <a:xfrm>
            <a:off x="3260035" y="862013"/>
            <a:ext cx="5989982" cy="5018087"/>
          </a:xfrm>
        </p:spPr>
      </p:pic>
    </p:spTree>
    <p:extLst>
      <p:ext uri="{BB962C8B-B14F-4D97-AF65-F5344CB8AC3E}">
        <p14:creationId xmlns:p14="http://schemas.microsoft.com/office/powerpoint/2010/main" val="29679788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733871-AB26-4986-A655-AB692648DE57}"/>
              </a:ext>
            </a:extLst>
          </p:cNvPr>
          <p:cNvSpPr>
            <a:spLocks noGrp="1"/>
          </p:cNvSpPr>
          <p:nvPr>
            <p:ph type="title"/>
          </p:nvPr>
        </p:nvSpPr>
        <p:spPr>
          <a:xfrm>
            <a:off x="1251678" y="382385"/>
            <a:ext cx="10178322" cy="425998"/>
          </a:xfrm>
        </p:spPr>
        <p:txBody>
          <a:bodyPr>
            <a:normAutofit/>
          </a:bodyPr>
          <a:lstStyle/>
          <a:p>
            <a:pPr algn="ctr"/>
            <a:r>
              <a:rPr lang="it-IT" sz="1400" dirty="0"/>
              <a:t>GEOPOLITICA DELLA CINA</a:t>
            </a:r>
          </a:p>
        </p:txBody>
      </p:sp>
      <p:sp>
        <p:nvSpPr>
          <p:cNvPr id="3" name="Segnaposto contenuto 2">
            <a:extLst>
              <a:ext uri="{FF2B5EF4-FFF2-40B4-BE49-F238E27FC236}">
                <a16:creationId xmlns:a16="http://schemas.microsoft.com/office/drawing/2014/main" id="{021D3A7D-E1F7-44A7-8A7A-79504E374178}"/>
              </a:ext>
            </a:extLst>
          </p:cNvPr>
          <p:cNvSpPr>
            <a:spLocks noGrp="1"/>
          </p:cNvSpPr>
          <p:nvPr>
            <p:ph idx="1"/>
          </p:nvPr>
        </p:nvSpPr>
        <p:spPr>
          <a:xfrm>
            <a:off x="1251678" y="954157"/>
            <a:ext cx="10178322" cy="4925435"/>
          </a:xfrm>
        </p:spPr>
        <p:txBody>
          <a:bodyPr/>
          <a:lstStyle/>
          <a:p>
            <a:pPr marL="0" indent="0" algn="just">
              <a:buNone/>
            </a:pPr>
            <a:r>
              <a:rPr lang="it-IT" b="1" dirty="0"/>
              <a:t>“Chi controlla il passato controlla il futuro e chi controlla il presente controlla il passato”: le parole di George Orwell sono riprese in un lungo editoriale in cui l’Economist </a:t>
            </a:r>
            <a:r>
              <a:rPr lang="it-IT" dirty="0"/>
              <a:t>rilancia la discussione su </a:t>
            </a:r>
            <a:r>
              <a:rPr lang="it-IT" dirty="0" err="1"/>
              <a:t>Xi</a:t>
            </a:r>
            <a:r>
              <a:rPr lang="it-IT" dirty="0"/>
              <a:t> Jinping come nuovo Mao. Un tema ampiamente dibattuto, anche alla luce del suo personale percorso di ascesa al potere: </a:t>
            </a:r>
            <a:r>
              <a:rPr lang="it-IT" dirty="0">
                <a:solidFill>
                  <a:srgbClr val="FF0000"/>
                </a:solidFill>
              </a:rPr>
              <a:t>appena diventato segretario del partito nel 2012 </a:t>
            </a:r>
            <a:r>
              <a:rPr lang="it-IT" dirty="0" err="1">
                <a:solidFill>
                  <a:srgbClr val="FF0000"/>
                </a:solidFill>
              </a:rPr>
              <a:t>Xi</a:t>
            </a:r>
            <a:r>
              <a:rPr lang="it-IT" dirty="0">
                <a:solidFill>
                  <a:srgbClr val="FF0000"/>
                </a:solidFill>
              </a:rPr>
              <a:t> Jinping ha lanciato una visione di crescita a lungo termine</a:t>
            </a:r>
            <a:r>
              <a:rPr lang="it-IT" dirty="0"/>
              <a:t>, il </a:t>
            </a:r>
            <a:r>
              <a:rPr lang="it-IT" b="1" dirty="0"/>
              <a:t>‘Sogno Cinese’</a:t>
            </a:r>
            <a:r>
              <a:rPr lang="it-IT" dirty="0"/>
              <a:t>, che prevede il raggiungimento di una condizione di “moderata prosperità” entro il 2021 – anniversario della fondazione del Partito – e di piena modernizzazione nel 2049 – quando si festeggerà il centenario della Repubblica popolare (1949-2049). </a:t>
            </a:r>
          </a:p>
          <a:p>
            <a:pPr marL="0" indent="0" algn="just">
              <a:buNone/>
            </a:pPr>
            <a:r>
              <a:rPr lang="it-IT" dirty="0"/>
              <a:t>Per questo </a:t>
            </a:r>
            <a:r>
              <a:rPr lang="it-IT" b="1" dirty="0" err="1"/>
              <a:t>Xi</a:t>
            </a:r>
            <a:r>
              <a:rPr lang="it-IT" b="1" dirty="0"/>
              <a:t> ha imposto una profonda trasformazione dell’economia cinese,</a:t>
            </a:r>
            <a:r>
              <a:rPr lang="it-IT" dirty="0"/>
              <a:t> il </a:t>
            </a:r>
            <a:r>
              <a:rPr lang="it-IT" dirty="0">
                <a:solidFill>
                  <a:srgbClr val="FF0000"/>
                </a:solidFill>
              </a:rPr>
              <a:t>“new </a:t>
            </a:r>
            <a:r>
              <a:rPr lang="it-IT" dirty="0" err="1">
                <a:solidFill>
                  <a:srgbClr val="FF0000"/>
                </a:solidFill>
              </a:rPr>
              <a:t>normal</a:t>
            </a:r>
            <a:r>
              <a:rPr lang="it-IT" dirty="0">
                <a:solidFill>
                  <a:srgbClr val="FF0000"/>
                </a:solidFill>
              </a:rPr>
              <a:t>”</a:t>
            </a:r>
            <a:r>
              <a:rPr lang="it-IT" b="1" dirty="0"/>
              <a:t>,</a:t>
            </a:r>
            <a:r>
              <a:rPr lang="it-IT" dirty="0"/>
              <a:t> che prevedeva il rallentamento del tasso di crescita del </a:t>
            </a:r>
            <a:r>
              <a:rPr lang="it-IT" dirty="0" err="1"/>
              <a:t>pil</a:t>
            </a:r>
            <a:r>
              <a:rPr lang="it-IT" dirty="0"/>
              <a:t> rispetto a quelli a doppi a cifra degli ultimi due decenni, ma anche una transizione da un modello basato su esportazioni a basso costo e investimenti pubblici, verso un nuovo approccio fondato sui consumi interni e una produzione qualitativamente più alta. </a:t>
            </a:r>
          </a:p>
        </p:txBody>
      </p:sp>
    </p:spTree>
    <p:extLst>
      <p:ext uri="{BB962C8B-B14F-4D97-AF65-F5344CB8AC3E}">
        <p14:creationId xmlns:p14="http://schemas.microsoft.com/office/powerpoint/2010/main" val="22297050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36F1C9-EF9A-47D5-B308-542E905C3016}"/>
              </a:ext>
            </a:extLst>
          </p:cNvPr>
          <p:cNvSpPr>
            <a:spLocks noGrp="1"/>
          </p:cNvSpPr>
          <p:nvPr>
            <p:ph type="title"/>
          </p:nvPr>
        </p:nvSpPr>
        <p:spPr>
          <a:xfrm>
            <a:off x="1251678" y="382385"/>
            <a:ext cx="10178322" cy="596023"/>
          </a:xfrm>
        </p:spPr>
        <p:txBody>
          <a:bodyPr>
            <a:normAutofit/>
          </a:bodyPr>
          <a:lstStyle/>
          <a:p>
            <a:pPr algn="ctr"/>
            <a:r>
              <a:rPr lang="it-IT" sz="1400" dirty="0"/>
              <a:t>GEOPOLITICA DELLA CINA</a:t>
            </a:r>
          </a:p>
        </p:txBody>
      </p:sp>
      <p:sp>
        <p:nvSpPr>
          <p:cNvPr id="3" name="Segnaposto contenuto 2">
            <a:extLst>
              <a:ext uri="{FF2B5EF4-FFF2-40B4-BE49-F238E27FC236}">
                <a16:creationId xmlns:a16="http://schemas.microsoft.com/office/drawing/2014/main" id="{1898B3C9-B5F4-4997-B0DD-06CE68D9184F}"/>
              </a:ext>
            </a:extLst>
          </p:cNvPr>
          <p:cNvSpPr>
            <a:spLocks noGrp="1"/>
          </p:cNvSpPr>
          <p:nvPr>
            <p:ph idx="1"/>
          </p:nvPr>
        </p:nvSpPr>
        <p:spPr>
          <a:xfrm>
            <a:off x="1251678" y="848139"/>
            <a:ext cx="10178322" cy="5031453"/>
          </a:xfrm>
        </p:spPr>
        <p:txBody>
          <a:bodyPr>
            <a:normAutofit lnSpcReduction="10000"/>
          </a:bodyPr>
          <a:lstStyle/>
          <a:p>
            <a:pPr marL="0" indent="0" algn="just">
              <a:buNone/>
            </a:pPr>
            <a:r>
              <a:rPr lang="it-IT" dirty="0"/>
              <a:t>Per aggirare ostacoli e resistenze a questa ‘sterzata’ – provenienti in alcuni casi anche dall’interno dell’élite del Pcc – </a:t>
            </a:r>
            <a:r>
              <a:rPr lang="it-IT" dirty="0" err="1">
                <a:solidFill>
                  <a:srgbClr val="FF0000"/>
                </a:solidFill>
              </a:rPr>
              <a:t>Xi</a:t>
            </a:r>
            <a:r>
              <a:rPr lang="it-IT" dirty="0">
                <a:solidFill>
                  <a:srgbClr val="FF0000"/>
                </a:solidFill>
              </a:rPr>
              <a:t> ha avviato l’ormai celebre campagna anti-corruzione </a:t>
            </a:r>
            <a:r>
              <a:rPr lang="it-IT" dirty="0"/>
              <a:t>per eliminare avversari politici, cercando di limitare la discrezionalità degli enti locali e creando strutture di potere che accentrassero ogni meccanismo decisionale nelle sue mani. In tal modo ha ottenuto di controllare il potere politico e assicurare le riforme economiche necessarie alla trasformazione del paese.  Ma al di là dell’epopea nazionale tracciata dalla ‘Risoluzione’ e la narrazione che </a:t>
            </a:r>
            <a:r>
              <a:rPr lang="it-IT" dirty="0">
                <a:solidFill>
                  <a:srgbClr val="FF0000"/>
                </a:solidFill>
              </a:rPr>
              <a:t>incorona </a:t>
            </a:r>
            <a:r>
              <a:rPr lang="it-IT" dirty="0" err="1">
                <a:solidFill>
                  <a:srgbClr val="FF0000"/>
                </a:solidFill>
              </a:rPr>
              <a:t>Xi</a:t>
            </a:r>
            <a:r>
              <a:rPr lang="it-IT" dirty="0">
                <a:solidFill>
                  <a:srgbClr val="FF0000"/>
                </a:solidFill>
              </a:rPr>
              <a:t> come suo protagonista</a:t>
            </a:r>
            <a:r>
              <a:rPr lang="it-IT" dirty="0"/>
              <a:t>, la </a:t>
            </a:r>
            <a:r>
              <a:rPr lang="it-IT" dirty="0">
                <a:solidFill>
                  <a:srgbClr val="FF0000"/>
                </a:solidFill>
              </a:rPr>
              <a:t>Cina in realtà attraversa </a:t>
            </a:r>
            <a:r>
              <a:rPr lang="it-IT" b="1" dirty="0">
                <a:solidFill>
                  <a:srgbClr val="FF0000"/>
                </a:solidFill>
              </a:rPr>
              <a:t>uno dei periodi più difficili </a:t>
            </a:r>
            <a:r>
              <a:rPr lang="it-IT" dirty="0">
                <a:solidFill>
                  <a:srgbClr val="FF0000"/>
                </a:solidFill>
              </a:rPr>
              <a:t>degli ultimi decenni.</a:t>
            </a:r>
            <a:r>
              <a:rPr lang="it-IT" dirty="0"/>
              <a:t> Mentre con l’arrivo dei vaccini anti-</a:t>
            </a:r>
            <a:r>
              <a:rPr lang="it-IT" dirty="0" err="1"/>
              <a:t>Covid</a:t>
            </a:r>
            <a:r>
              <a:rPr lang="it-IT" dirty="0"/>
              <a:t> le economie occidentali si stanno rialzando, quella della Cina – che era uscita più in fretta degli Stati Uniti e dell’Europa, nel 2020, dalla prima ondata del </a:t>
            </a:r>
            <a:r>
              <a:rPr lang="it-IT" dirty="0" err="1"/>
              <a:t>Covid</a:t>
            </a:r>
            <a:r>
              <a:rPr lang="it-IT" dirty="0"/>
              <a:t> – sta oggi frenando: Pechino deve riuscire ad </a:t>
            </a:r>
            <a:r>
              <a:rPr lang="it-IT" b="1" dirty="0"/>
              <a:t>aumentare i consumi interni per trainare la crescita</a:t>
            </a:r>
            <a:r>
              <a:rPr lang="it-IT" dirty="0"/>
              <a:t>, ma non è facile farlo agli attuali livelli di reddito, specie in assenza di un sistema di welfare. </a:t>
            </a:r>
            <a:r>
              <a:rPr lang="it-IT" dirty="0">
                <a:solidFill>
                  <a:srgbClr val="FF0000"/>
                </a:solidFill>
              </a:rPr>
              <a:t>La crescita del </a:t>
            </a:r>
            <a:r>
              <a:rPr lang="it-IT" dirty="0" err="1">
                <a:solidFill>
                  <a:srgbClr val="FF0000"/>
                </a:solidFill>
              </a:rPr>
              <a:t>pil</a:t>
            </a:r>
            <a:r>
              <a:rPr lang="it-IT" dirty="0">
                <a:solidFill>
                  <a:srgbClr val="FF0000"/>
                </a:solidFill>
              </a:rPr>
              <a:t> è più lenta </a:t>
            </a:r>
            <a:r>
              <a:rPr lang="it-IT" dirty="0"/>
              <a:t>e lo scoppio della bolla immobiliare, complica le cose. E fa discutere in queste settimana la rigida strategia ‘zero </a:t>
            </a:r>
            <a:r>
              <a:rPr lang="it-IT" dirty="0" err="1"/>
              <a:t>Covid</a:t>
            </a:r>
            <a:r>
              <a:rPr lang="it-IT" dirty="0"/>
              <a:t>’ messa in atto dalle autorità cinesi, con l’obiettivo di eliminare ogni forma di presenza del virus dal paese entro le Olimpiadi invernali in calendario tra poche settimane</a:t>
            </a:r>
          </a:p>
        </p:txBody>
      </p:sp>
    </p:spTree>
    <p:extLst>
      <p:ext uri="{BB962C8B-B14F-4D97-AF65-F5344CB8AC3E}">
        <p14:creationId xmlns:p14="http://schemas.microsoft.com/office/powerpoint/2010/main" val="26775189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697B30-472A-4529-B0E6-6EF9F9BFF89C}"/>
              </a:ext>
            </a:extLst>
          </p:cNvPr>
          <p:cNvSpPr>
            <a:spLocks noGrp="1"/>
          </p:cNvSpPr>
          <p:nvPr>
            <p:ph type="title"/>
          </p:nvPr>
        </p:nvSpPr>
        <p:spPr>
          <a:xfrm>
            <a:off x="1251678" y="382385"/>
            <a:ext cx="10178322" cy="492258"/>
          </a:xfrm>
        </p:spPr>
        <p:txBody>
          <a:bodyPr>
            <a:normAutofit/>
          </a:bodyPr>
          <a:lstStyle/>
          <a:p>
            <a:pPr algn="ctr"/>
            <a:r>
              <a:rPr lang="it-IT" sz="1400" dirty="0"/>
              <a:t>GEOPOLITICA DELLA CINA</a:t>
            </a:r>
          </a:p>
        </p:txBody>
      </p:sp>
      <p:sp>
        <p:nvSpPr>
          <p:cNvPr id="3" name="Segnaposto contenuto 2">
            <a:extLst>
              <a:ext uri="{FF2B5EF4-FFF2-40B4-BE49-F238E27FC236}">
                <a16:creationId xmlns:a16="http://schemas.microsoft.com/office/drawing/2014/main" id="{E03D443C-196F-450C-9BAC-C2D37614DC84}"/>
              </a:ext>
            </a:extLst>
          </p:cNvPr>
          <p:cNvSpPr>
            <a:spLocks noGrp="1"/>
          </p:cNvSpPr>
          <p:nvPr>
            <p:ph idx="1"/>
          </p:nvPr>
        </p:nvSpPr>
        <p:spPr>
          <a:xfrm>
            <a:off x="1251678" y="874643"/>
            <a:ext cx="10178322" cy="5004949"/>
          </a:xfrm>
        </p:spPr>
        <p:txBody>
          <a:bodyPr>
            <a:normAutofit/>
          </a:bodyPr>
          <a:lstStyle/>
          <a:p>
            <a:pPr marL="0" indent="0" algn="just">
              <a:buNone/>
            </a:pPr>
            <a:r>
              <a:rPr lang="it-IT" dirty="0"/>
              <a:t>In questo clima, e finché i consumi interni non riprenderanno ad aumentare, </a:t>
            </a:r>
            <a:r>
              <a:rPr lang="it-IT" b="1" dirty="0"/>
              <a:t>l'export, come leva di crescita, resta insostituibile.</a:t>
            </a:r>
            <a:r>
              <a:rPr lang="it-IT" dirty="0"/>
              <a:t> Ma in un contesto di relazioni interazionali </a:t>
            </a:r>
            <a:r>
              <a:rPr lang="it-IT" b="1" dirty="0"/>
              <a:t>molto meno favorevoli rispetto al passato</a:t>
            </a:r>
            <a:r>
              <a:rPr lang="it-IT" dirty="0"/>
              <a:t>. Che si sommano allo scontro già in atto sugli equilibri in Asia orientale e ai nodi critici di Taiwan, Hong Kong e dello Xinjiang. </a:t>
            </a:r>
          </a:p>
          <a:p>
            <a:pPr marL="0" indent="0" algn="just">
              <a:buNone/>
            </a:pPr>
            <a:r>
              <a:rPr lang="it-IT" dirty="0"/>
              <a:t>Sia Deng che Mao hanno approvato le precedenti risoluzioni utilizzandole come </a:t>
            </a:r>
            <a:r>
              <a:rPr lang="it-IT" b="1" dirty="0"/>
              <a:t>un modo per rompere con il passato</a:t>
            </a:r>
            <a:r>
              <a:rPr lang="it-IT" dirty="0"/>
              <a:t>. La prima, adottata da un plenum del partito nel 1945, consentì a Mao di consolidare la sua leadership, in modo da avere piena autorità quando dichiarò la creazione della Repubblica popolare cinese nel 1949. Quando Deng fece approvare la seconda nel 1981, invece, la usò per mandare </a:t>
            </a:r>
            <a:r>
              <a:rPr lang="it-IT" b="1" dirty="0"/>
              <a:t>un segnale di discontinuità</a:t>
            </a:r>
            <a:r>
              <a:rPr lang="it-IT" dirty="0"/>
              <a:t>, criticando gli “errori” di Mao tra il 1966 e il 1976, durante gli anni della Rivoluzione culturale, che aveva portato a milioni di morti. A differenza dei sui predecessori, tuttavia, la parola d’ordine dell’attuale risoluzione è </a:t>
            </a:r>
            <a:r>
              <a:rPr lang="it-IT" b="1" dirty="0">
                <a:solidFill>
                  <a:srgbClr val="FF0000"/>
                </a:solidFill>
              </a:rPr>
              <a:t>continuità col passato</a:t>
            </a:r>
            <a:r>
              <a:rPr lang="it-IT" dirty="0">
                <a:solidFill>
                  <a:srgbClr val="FF0000"/>
                </a:solidFill>
              </a:rPr>
              <a:t>: “Il messaggio di fondo è che Mao ha creato le basi della Repubblica Popolare, Deng insieme ai successori Jiang Zemin e </a:t>
            </a:r>
            <a:r>
              <a:rPr lang="it-IT" dirty="0" err="1">
                <a:solidFill>
                  <a:srgbClr val="FF0000"/>
                </a:solidFill>
              </a:rPr>
              <a:t>Hu</a:t>
            </a:r>
            <a:r>
              <a:rPr lang="it-IT" dirty="0">
                <a:solidFill>
                  <a:srgbClr val="FF0000"/>
                </a:solidFill>
              </a:rPr>
              <a:t> Jintao l’hanno riformata e arricchita e </a:t>
            </a:r>
            <a:r>
              <a:rPr lang="it-IT" dirty="0" err="1">
                <a:solidFill>
                  <a:srgbClr val="FF0000"/>
                </a:solidFill>
              </a:rPr>
              <a:t>Xi</a:t>
            </a:r>
            <a:r>
              <a:rPr lang="it-IT" dirty="0">
                <a:solidFill>
                  <a:srgbClr val="FF0000"/>
                </a:solidFill>
              </a:rPr>
              <a:t> ha finalmente proiettato la Cina verso una dimensione internazionale di piena grandezza”.</a:t>
            </a:r>
            <a:r>
              <a:rPr lang="it-IT" b="1" dirty="0">
                <a:solidFill>
                  <a:srgbClr val="FF0000"/>
                </a:solidFill>
              </a:rPr>
              <a:t> </a:t>
            </a:r>
            <a:endParaRPr lang="it-IT" dirty="0">
              <a:solidFill>
                <a:srgbClr val="FF0000"/>
              </a:solidFill>
            </a:endParaRPr>
          </a:p>
        </p:txBody>
      </p:sp>
    </p:spTree>
    <p:extLst>
      <p:ext uri="{BB962C8B-B14F-4D97-AF65-F5344CB8AC3E}">
        <p14:creationId xmlns:p14="http://schemas.microsoft.com/office/powerpoint/2010/main" val="40882283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31C462-9BEE-4A65-BCCE-5679907423AD}"/>
              </a:ext>
            </a:extLst>
          </p:cNvPr>
          <p:cNvSpPr>
            <a:spLocks noGrp="1"/>
          </p:cNvSpPr>
          <p:nvPr>
            <p:ph type="title"/>
          </p:nvPr>
        </p:nvSpPr>
        <p:spPr>
          <a:xfrm>
            <a:off x="1251678" y="382385"/>
            <a:ext cx="10178322" cy="465754"/>
          </a:xfrm>
        </p:spPr>
        <p:txBody>
          <a:bodyPr>
            <a:normAutofit/>
          </a:bodyPr>
          <a:lstStyle/>
          <a:p>
            <a:pPr algn="ctr"/>
            <a:r>
              <a:rPr lang="it-IT" sz="1400" dirty="0"/>
              <a:t>GEOPOLITICA DELLA CINA</a:t>
            </a:r>
          </a:p>
        </p:txBody>
      </p:sp>
      <p:sp>
        <p:nvSpPr>
          <p:cNvPr id="3" name="Segnaposto contenuto 2">
            <a:extLst>
              <a:ext uri="{FF2B5EF4-FFF2-40B4-BE49-F238E27FC236}">
                <a16:creationId xmlns:a16="http://schemas.microsoft.com/office/drawing/2014/main" id="{3819B360-B001-43EA-BCAB-76C9BEE7FB8F}"/>
              </a:ext>
            </a:extLst>
          </p:cNvPr>
          <p:cNvSpPr>
            <a:spLocks noGrp="1"/>
          </p:cNvSpPr>
          <p:nvPr>
            <p:ph idx="1"/>
          </p:nvPr>
        </p:nvSpPr>
        <p:spPr>
          <a:xfrm>
            <a:off x="1251678" y="848139"/>
            <a:ext cx="10178322" cy="5031453"/>
          </a:xfrm>
        </p:spPr>
        <p:txBody>
          <a:bodyPr/>
          <a:lstStyle/>
          <a:p>
            <a:pPr marL="0" indent="0" algn="just">
              <a:buNone/>
            </a:pPr>
            <a:r>
              <a:rPr lang="it-IT" b="1" dirty="0"/>
              <a:t>Bisognerà attendere il prossimo anno per vedere se tutto questo porterà, come molti analisti sostengono, ad </a:t>
            </a:r>
            <a:r>
              <a:rPr lang="it-IT" b="1" dirty="0">
                <a:solidFill>
                  <a:srgbClr val="FF0000"/>
                </a:solidFill>
              </a:rPr>
              <a:t>un’incoronazione di </a:t>
            </a:r>
            <a:r>
              <a:rPr lang="it-IT" b="1" dirty="0" err="1">
                <a:solidFill>
                  <a:srgbClr val="FF0000"/>
                </a:solidFill>
              </a:rPr>
              <a:t>Xi</a:t>
            </a:r>
            <a:r>
              <a:rPr lang="it-IT" b="1" dirty="0">
                <a:solidFill>
                  <a:srgbClr val="FF0000"/>
                </a:solidFill>
              </a:rPr>
              <a:t> ad un terzo mandato. Finora lui </a:t>
            </a:r>
            <a:r>
              <a:rPr lang="it-IT" dirty="0">
                <a:solidFill>
                  <a:srgbClr val="FF0000"/>
                </a:solidFill>
              </a:rPr>
              <a:t>non ha designato nessun erede politico e si è premurato di eliminare politicamente tutti i possibili rivali.</a:t>
            </a:r>
            <a:r>
              <a:rPr lang="it-IT" dirty="0"/>
              <a:t> Oggi, all’interno del partito nessuno sembra in grado di poter contendere la sua leadership mentre sotto la sua guida, come la Risoluzione storica serve a celebrare, la Cina è diventata una potenza globale. Qualcosa di difficilmente immaginabile anche solo pochi decenni fa. </a:t>
            </a:r>
          </a:p>
          <a:p>
            <a:pPr marL="0" indent="0" algn="just">
              <a:buNone/>
            </a:pPr>
            <a:r>
              <a:rPr lang="it-IT" dirty="0"/>
              <a:t>“Il plenum del PCC ha elevato lo status di </a:t>
            </a:r>
            <a:r>
              <a:rPr lang="it-IT" dirty="0" err="1"/>
              <a:t>Xi</a:t>
            </a:r>
            <a:r>
              <a:rPr lang="it-IT" dirty="0"/>
              <a:t> a quello dei due grandi statisti cinesi Mao e Deng, gli unici finora che avevano meritato una 'risoluzione storica' che ne decretasse l'influenza sul progresso della RPC. </a:t>
            </a:r>
            <a:r>
              <a:rPr lang="it-IT" dirty="0">
                <a:solidFill>
                  <a:srgbClr val="FF0000"/>
                </a:solidFill>
              </a:rPr>
              <a:t>La risoluzione, la terza in 100 anni, riporta che sotto la guida di </a:t>
            </a:r>
            <a:r>
              <a:rPr lang="it-IT" dirty="0" err="1">
                <a:solidFill>
                  <a:srgbClr val="FF0000"/>
                </a:solidFill>
              </a:rPr>
              <a:t>Xi</a:t>
            </a:r>
            <a:r>
              <a:rPr lang="it-IT" dirty="0">
                <a:solidFill>
                  <a:srgbClr val="FF0000"/>
                </a:solidFill>
              </a:rPr>
              <a:t>, la Cina ha "compito traguardi storici e ha subìto una trasformazione storica"</a:t>
            </a:r>
            <a:r>
              <a:rPr lang="it-IT" dirty="0"/>
              <a:t>. Se Mao aveva favorito un approccio autarchico nell'ambizione sfrenata e folle dell'indipendenza, Deng ha avuto il merito di aver favorito l'integrazione della Cina nell'economia mondiale come unica strada possibile di sviluppo e crescita. </a:t>
            </a:r>
            <a:r>
              <a:rPr lang="it-IT" dirty="0">
                <a:solidFill>
                  <a:srgbClr val="FF0000"/>
                </a:solidFill>
              </a:rPr>
              <a:t>Oggi </a:t>
            </a:r>
            <a:r>
              <a:rPr lang="it-IT" dirty="0" err="1">
                <a:solidFill>
                  <a:srgbClr val="FF0000"/>
                </a:solidFill>
              </a:rPr>
              <a:t>Xi</a:t>
            </a:r>
            <a:r>
              <a:rPr lang="it-IT" dirty="0">
                <a:solidFill>
                  <a:srgbClr val="FF0000"/>
                </a:solidFill>
              </a:rPr>
              <a:t> probabilmente compirà una sintesi tra ambizioni di indipendenza e obiettivi di interdipendenza commerciale con il resto dell'Asia”.  </a:t>
            </a:r>
          </a:p>
        </p:txBody>
      </p:sp>
    </p:spTree>
    <p:extLst>
      <p:ext uri="{BB962C8B-B14F-4D97-AF65-F5344CB8AC3E}">
        <p14:creationId xmlns:p14="http://schemas.microsoft.com/office/powerpoint/2010/main" val="375252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677964-A104-4A29-8945-7415F1BE0BCC}"/>
              </a:ext>
            </a:extLst>
          </p:cNvPr>
          <p:cNvSpPr>
            <a:spLocks noGrp="1"/>
          </p:cNvSpPr>
          <p:nvPr>
            <p:ph type="title"/>
          </p:nvPr>
        </p:nvSpPr>
        <p:spPr>
          <a:xfrm>
            <a:off x="1251678" y="382385"/>
            <a:ext cx="10178322" cy="465754"/>
          </a:xfrm>
        </p:spPr>
        <p:txBody>
          <a:bodyPr>
            <a:normAutofit/>
          </a:bodyPr>
          <a:lstStyle/>
          <a:p>
            <a:pPr algn="ctr"/>
            <a:r>
              <a:rPr lang="it-IT" sz="1400" dirty="0"/>
              <a:t>GEOPOLITICA DELLA CINA</a:t>
            </a:r>
          </a:p>
        </p:txBody>
      </p:sp>
      <p:sp>
        <p:nvSpPr>
          <p:cNvPr id="3" name="Segnaposto contenuto 2">
            <a:extLst>
              <a:ext uri="{FF2B5EF4-FFF2-40B4-BE49-F238E27FC236}">
                <a16:creationId xmlns:a16="http://schemas.microsoft.com/office/drawing/2014/main" id="{8FCC8D3E-0AD4-4B17-A6E7-787A4BD97B41}"/>
              </a:ext>
            </a:extLst>
          </p:cNvPr>
          <p:cNvSpPr>
            <a:spLocks noGrp="1"/>
          </p:cNvSpPr>
          <p:nvPr>
            <p:ph idx="1"/>
          </p:nvPr>
        </p:nvSpPr>
        <p:spPr>
          <a:xfrm>
            <a:off x="1251678" y="848139"/>
            <a:ext cx="10178322" cy="5031453"/>
          </a:xfrm>
        </p:spPr>
        <p:txBody>
          <a:bodyPr/>
          <a:lstStyle/>
          <a:p>
            <a:pPr marL="0" indent="0" algn="just">
              <a:buNone/>
            </a:pPr>
            <a:r>
              <a:rPr lang="it-IT" dirty="0"/>
              <a:t>Il </a:t>
            </a:r>
            <a:r>
              <a:rPr lang="it-IT" dirty="0">
                <a:solidFill>
                  <a:srgbClr val="FF0000"/>
                </a:solidFill>
              </a:rPr>
              <a:t>ritiro delle truppe statunitensi dall’Afghanistan </a:t>
            </a:r>
            <a:r>
              <a:rPr lang="it-IT" dirty="0"/>
              <a:t>a fine agosto ha risollevato l’attenzione internazionale per quelle che sono le dinamiche, di sicurezza e non, che caratterizzano l’Asia Centrale. </a:t>
            </a:r>
            <a:r>
              <a:rPr lang="it-IT" dirty="0">
                <a:solidFill>
                  <a:srgbClr val="FF0000"/>
                </a:solidFill>
              </a:rPr>
              <a:t>Non soltanto la Russia – la cui influenza sull’area rimane vasta – ma anche il ruolo di potenze asiatiche, in primis la Cina</a:t>
            </a:r>
            <a:r>
              <a:rPr lang="it-IT" dirty="0"/>
              <a:t>, così come il Giappone, rimane determinante per comprendere lo scacchiere regionale.</a:t>
            </a:r>
          </a:p>
          <a:p>
            <a:pPr marL="0" indent="0" algn="just">
              <a:buNone/>
            </a:pPr>
            <a:r>
              <a:rPr lang="it-IT" dirty="0"/>
              <a:t>Sebbene il vettore asiatico abbia dapprima acquisito importanza nella politica estera delle repubbliche centro-asiatiche grazie all’esempio di </a:t>
            </a:r>
            <a:r>
              <a:rPr lang="it-IT" b="1" dirty="0"/>
              <a:t>sviluppo delle quattro tigri asiatiche, grazie alla Nuova Via della Seta questo vettore si è fatto sempre più «sino-centrico»</a:t>
            </a:r>
            <a:r>
              <a:rPr lang="it-IT" dirty="0"/>
              <a:t>. La Cina, infatti, è riuscita a sovrascriversi all’esempio di Singapore, Corea del Sud, Hong Kong e Taiwan e </a:t>
            </a:r>
            <a:r>
              <a:rPr lang="it-IT" dirty="0">
                <a:solidFill>
                  <a:srgbClr val="FF0000"/>
                </a:solidFill>
              </a:rPr>
              <a:t>fare del proprio modello di sviluppo socio-economico uno standard per i paesi della regione</a:t>
            </a:r>
            <a:r>
              <a:rPr lang="it-IT" dirty="0"/>
              <a:t>. Questo tipo di narrazione si è dimostrata estremamente efficace nel caso di Kazakistan e Uzbekistan, le due economie dell’area che sono maggiormente in crescita, e che possono guardare all’esempio della Cina degli anni ’90 con prospettive raggiungibili. </a:t>
            </a:r>
          </a:p>
        </p:txBody>
      </p:sp>
    </p:spTree>
    <p:extLst>
      <p:ext uri="{BB962C8B-B14F-4D97-AF65-F5344CB8AC3E}">
        <p14:creationId xmlns:p14="http://schemas.microsoft.com/office/powerpoint/2010/main" val="28738669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2A7F33-954C-41CE-AFFC-A8E1166B5035}"/>
              </a:ext>
            </a:extLst>
          </p:cNvPr>
          <p:cNvSpPr>
            <a:spLocks noGrp="1"/>
          </p:cNvSpPr>
          <p:nvPr>
            <p:ph type="title"/>
          </p:nvPr>
        </p:nvSpPr>
        <p:spPr>
          <a:xfrm>
            <a:off x="1251678" y="382385"/>
            <a:ext cx="10178322" cy="465754"/>
          </a:xfrm>
        </p:spPr>
        <p:txBody>
          <a:bodyPr>
            <a:normAutofit/>
          </a:bodyPr>
          <a:lstStyle/>
          <a:p>
            <a:pPr algn="ctr"/>
            <a:r>
              <a:rPr lang="it-IT" sz="1400" dirty="0"/>
              <a:t>Geopolitica della </a:t>
            </a:r>
            <a:r>
              <a:rPr lang="it-IT" sz="1400" dirty="0" err="1"/>
              <a:t>cina</a:t>
            </a:r>
            <a:endParaRPr lang="it-IT" sz="1400" dirty="0"/>
          </a:p>
        </p:txBody>
      </p:sp>
      <p:sp>
        <p:nvSpPr>
          <p:cNvPr id="3" name="Segnaposto contenuto 2">
            <a:extLst>
              <a:ext uri="{FF2B5EF4-FFF2-40B4-BE49-F238E27FC236}">
                <a16:creationId xmlns:a16="http://schemas.microsoft.com/office/drawing/2014/main" id="{D71A1167-F474-4FAF-B855-67C61659C1CB}"/>
              </a:ext>
            </a:extLst>
          </p:cNvPr>
          <p:cNvSpPr>
            <a:spLocks noGrp="1"/>
          </p:cNvSpPr>
          <p:nvPr>
            <p:ph idx="1"/>
          </p:nvPr>
        </p:nvSpPr>
        <p:spPr>
          <a:xfrm>
            <a:off x="1251678" y="848139"/>
            <a:ext cx="10178322" cy="5031453"/>
          </a:xfrm>
        </p:spPr>
        <p:txBody>
          <a:bodyPr>
            <a:normAutofit lnSpcReduction="10000"/>
          </a:bodyPr>
          <a:lstStyle/>
          <a:p>
            <a:pPr marL="0" indent="0" algn="just">
              <a:buNone/>
            </a:pPr>
            <a:r>
              <a:rPr lang="it-IT" dirty="0"/>
              <a:t>Ma </a:t>
            </a:r>
            <a:r>
              <a:rPr lang="it-IT" b="1" dirty="0">
                <a:solidFill>
                  <a:srgbClr val="FF0000"/>
                </a:solidFill>
              </a:rPr>
              <a:t>la politica cinese in Asia Centrale non si limita al quadro della Nuova Via della Seta</a:t>
            </a:r>
            <a:r>
              <a:rPr lang="it-IT" b="1" dirty="0"/>
              <a:t>. </a:t>
            </a:r>
            <a:r>
              <a:rPr lang="it-IT" dirty="0"/>
              <a:t>In ottica cinese, infatti, </a:t>
            </a:r>
            <a:r>
              <a:rPr lang="it-IT" dirty="0">
                <a:solidFill>
                  <a:srgbClr val="FF0000"/>
                </a:solidFill>
              </a:rPr>
              <a:t>l’Asia Centrale </a:t>
            </a:r>
            <a:r>
              <a:rPr lang="it-IT" dirty="0"/>
              <a:t>manteneva – e mantiene tutt’ora – una particolare attrattiva, principalmente poiché è </a:t>
            </a:r>
            <a:r>
              <a:rPr lang="it-IT" b="1" dirty="0">
                <a:solidFill>
                  <a:srgbClr val="FF0000"/>
                </a:solidFill>
              </a:rPr>
              <a:t>l’unica area del vicinato con cui Pechino non ha dispute territoriali e con il cui tradizionale potere d’influenza (la Russia) ha una relazione cooperativa </a:t>
            </a:r>
            <a:r>
              <a:rPr lang="it-IT" dirty="0">
                <a:solidFill>
                  <a:srgbClr val="FF0000"/>
                </a:solidFill>
              </a:rPr>
              <a:t>che le consente di muoversi nell’area con una maggiore libertà</a:t>
            </a:r>
            <a:r>
              <a:rPr lang="it-IT" dirty="0"/>
              <a:t>. Come ampiamente dimostrato anche dalla questione afghana, la Cina, inoltre, non si propone come promotore di sicurezza, continuando a lasciare campo alla Russia in quest’ambito. In questo modo, </a:t>
            </a:r>
            <a:r>
              <a:rPr lang="it-IT" dirty="0">
                <a:solidFill>
                  <a:srgbClr val="FF0000"/>
                </a:solidFill>
              </a:rPr>
              <a:t>Pechino riesce a mantenere una relazione pressoché funzionale con Mosca</a:t>
            </a:r>
            <a:r>
              <a:rPr lang="it-IT" dirty="0"/>
              <a:t>.  </a:t>
            </a:r>
          </a:p>
          <a:p>
            <a:pPr marL="0" indent="0" algn="just">
              <a:buNone/>
            </a:pPr>
            <a:r>
              <a:rPr lang="it-IT" dirty="0"/>
              <a:t>Ciò non significa che alcune frizioni non siano state riscontrate nel rapporto tra i due paesi, proprio a causa dello snodo centro-asiatico: si prenda ad esempio l’ingresso congiunto di India e Pakistan nell’Organizzazione di Shanghai per la Cooperazione nel 2017. La prima diventata membro ufficiale su spinta russa per bilanciare la crescente supremazia cinese nell’organizzazione; la seconda, in reazione, su spinta cinese. Ciononostante, il </a:t>
            </a:r>
            <a:r>
              <a:rPr lang="it-IT" b="1" dirty="0">
                <a:solidFill>
                  <a:srgbClr val="FF0000"/>
                </a:solidFill>
              </a:rPr>
              <a:t>binomio tra Mosca e Pechino nell’area continua a funzionare,</a:t>
            </a:r>
            <a:r>
              <a:rPr lang="it-IT" dirty="0">
                <a:solidFill>
                  <a:srgbClr val="FF0000"/>
                </a:solidFill>
              </a:rPr>
              <a:t> radicato in quello che è lo spirito di “fronte comune contro le democrazie occidentali” che contraddistingue la relazione tra i due Paesi</a:t>
            </a:r>
            <a:r>
              <a:rPr lang="it-IT" dirty="0"/>
              <a:t>. </a:t>
            </a:r>
          </a:p>
        </p:txBody>
      </p:sp>
    </p:spTree>
    <p:extLst>
      <p:ext uri="{BB962C8B-B14F-4D97-AF65-F5344CB8AC3E}">
        <p14:creationId xmlns:p14="http://schemas.microsoft.com/office/powerpoint/2010/main" val="7520191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083C82-6BE9-4732-B97D-28FB59227655}"/>
              </a:ext>
            </a:extLst>
          </p:cNvPr>
          <p:cNvSpPr>
            <a:spLocks noGrp="1"/>
          </p:cNvSpPr>
          <p:nvPr>
            <p:ph type="title"/>
          </p:nvPr>
        </p:nvSpPr>
        <p:spPr>
          <a:xfrm>
            <a:off x="1251678" y="382385"/>
            <a:ext cx="10178322" cy="479006"/>
          </a:xfrm>
        </p:spPr>
        <p:txBody>
          <a:bodyPr>
            <a:normAutofit/>
          </a:bodyPr>
          <a:lstStyle/>
          <a:p>
            <a:pPr algn="ctr"/>
            <a:r>
              <a:rPr lang="it-IT" sz="1400" dirty="0"/>
              <a:t>Geopolitica della </a:t>
            </a:r>
            <a:r>
              <a:rPr lang="it-IT" sz="1400" dirty="0" err="1"/>
              <a:t>cina</a:t>
            </a:r>
            <a:endParaRPr lang="it-IT" sz="1400" dirty="0"/>
          </a:p>
        </p:txBody>
      </p:sp>
      <p:sp>
        <p:nvSpPr>
          <p:cNvPr id="3" name="Segnaposto contenuto 2">
            <a:extLst>
              <a:ext uri="{FF2B5EF4-FFF2-40B4-BE49-F238E27FC236}">
                <a16:creationId xmlns:a16="http://schemas.microsoft.com/office/drawing/2014/main" id="{C90E0FDA-4D59-416C-9D7E-35DEBF04DEF6}"/>
              </a:ext>
            </a:extLst>
          </p:cNvPr>
          <p:cNvSpPr>
            <a:spLocks noGrp="1"/>
          </p:cNvSpPr>
          <p:nvPr>
            <p:ph idx="1"/>
          </p:nvPr>
        </p:nvSpPr>
        <p:spPr>
          <a:xfrm>
            <a:off x="1251678" y="861391"/>
            <a:ext cx="10178322" cy="5018201"/>
          </a:xfrm>
        </p:spPr>
        <p:txBody>
          <a:bodyPr/>
          <a:lstStyle/>
          <a:p>
            <a:pPr marL="0" indent="0" algn="just">
              <a:buNone/>
            </a:pPr>
            <a:r>
              <a:rPr lang="it-IT" dirty="0"/>
              <a:t>Nonostante, quindi, le aspettative vogliano una Cina più assertiva anche in campo di sicurezza dopo il ritiro degli Stati Uniti dall’Afghanistan, </a:t>
            </a:r>
            <a:r>
              <a:rPr lang="it-IT" dirty="0">
                <a:solidFill>
                  <a:srgbClr val="FF0000"/>
                </a:solidFill>
              </a:rPr>
              <a:t>Pechino si poggia su una politica estera che vede l’Asia Centrale e le sue aree limitrofe come strettamente legate a quegli obiettivi di sviluppo che la crescita socio-economica della Cina degli anni ’90 ha reso attraenti anche per i paesi dell’area</a:t>
            </a:r>
            <a:r>
              <a:rPr lang="it-IT" dirty="0"/>
              <a:t>. </a:t>
            </a:r>
            <a:r>
              <a:rPr lang="it-IT" dirty="0">
                <a:solidFill>
                  <a:srgbClr val="FF0000"/>
                </a:solidFill>
              </a:rPr>
              <a:t>Politiche di Pechino prettamente finalizzate a migliorare il posizionamento delle economie dell’area nel sistema del commercio internazionale</a:t>
            </a:r>
            <a:r>
              <a:rPr lang="it-IT" b="1" dirty="0"/>
              <a:t>. </a:t>
            </a:r>
            <a:endParaRPr lang="it-IT" dirty="0"/>
          </a:p>
        </p:txBody>
      </p:sp>
    </p:spTree>
    <p:extLst>
      <p:ext uri="{BB962C8B-B14F-4D97-AF65-F5344CB8AC3E}">
        <p14:creationId xmlns:p14="http://schemas.microsoft.com/office/powerpoint/2010/main" val="7624548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28EEB1-431D-4EDF-AF6F-EA934F152AB3}"/>
              </a:ext>
            </a:extLst>
          </p:cNvPr>
          <p:cNvSpPr>
            <a:spLocks noGrp="1"/>
          </p:cNvSpPr>
          <p:nvPr>
            <p:ph type="title"/>
          </p:nvPr>
        </p:nvSpPr>
        <p:spPr>
          <a:xfrm>
            <a:off x="1251678" y="382385"/>
            <a:ext cx="10178322" cy="425998"/>
          </a:xfrm>
        </p:spPr>
        <p:txBody>
          <a:bodyPr>
            <a:normAutofit/>
          </a:bodyPr>
          <a:lstStyle/>
          <a:p>
            <a:pPr algn="ctr"/>
            <a:r>
              <a:rPr lang="it-IT" sz="1400" dirty="0"/>
              <a:t>Geopolitica della </a:t>
            </a:r>
            <a:r>
              <a:rPr lang="it-IT" sz="1400" dirty="0" err="1"/>
              <a:t>cina</a:t>
            </a:r>
            <a:endParaRPr lang="it-IT" sz="1400" dirty="0"/>
          </a:p>
        </p:txBody>
      </p:sp>
      <p:sp>
        <p:nvSpPr>
          <p:cNvPr id="3" name="Segnaposto contenuto 2">
            <a:extLst>
              <a:ext uri="{FF2B5EF4-FFF2-40B4-BE49-F238E27FC236}">
                <a16:creationId xmlns:a16="http://schemas.microsoft.com/office/drawing/2014/main" id="{88ED9F1B-B615-4894-817C-1FD9ECD73505}"/>
              </a:ext>
            </a:extLst>
          </p:cNvPr>
          <p:cNvSpPr>
            <a:spLocks noGrp="1"/>
          </p:cNvSpPr>
          <p:nvPr>
            <p:ph idx="1"/>
          </p:nvPr>
        </p:nvSpPr>
        <p:spPr>
          <a:xfrm>
            <a:off x="1251678" y="808383"/>
            <a:ext cx="10178322" cy="5071209"/>
          </a:xfrm>
        </p:spPr>
        <p:txBody>
          <a:bodyPr>
            <a:normAutofit lnSpcReduction="10000"/>
          </a:bodyPr>
          <a:lstStyle/>
          <a:p>
            <a:pPr algn="just"/>
            <a:r>
              <a:rPr lang="it-IT" dirty="0">
                <a:solidFill>
                  <a:srgbClr val="FF0000"/>
                </a:solidFill>
              </a:rPr>
              <a:t>Due dei principali tratti comuni a Federazione Russa, Cina e Iran sono un anti-americanismo radicato</a:t>
            </a:r>
            <a:r>
              <a:rPr lang="it-IT" dirty="0"/>
              <a:t>, che oscilla tra il moderato/strategico e l’estremo, </a:t>
            </a:r>
            <a:r>
              <a:rPr lang="it-IT" dirty="0">
                <a:solidFill>
                  <a:srgbClr val="FF0000"/>
                </a:solidFill>
              </a:rPr>
              <a:t>e l’obiettivo di incrinare l’attuale ordine mondiale basato su un rigoroso Occidentalismo</a:t>
            </a:r>
            <a:r>
              <a:rPr lang="it-IT" dirty="0"/>
              <a:t>. L’ambizione condivisa da ognuna delle suddette potenze, </a:t>
            </a:r>
            <a:r>
              <a:rPr lang="it-IT" dirty="0">
                <a:solidFill>
                  <a:srgbClr val="FF0000"/>
                </a:solidFill>
              </a:rPr>
              <a:t>sviluppatesi attraverso processi storico-culturali estremamente differenti</a:t>
            </a:r>
            <a:r>
              <a:rPr lang="it-IT" dirty="0"/>
              <a:t>, è </a:t>
            </a:r>
            <a:r>
              <a:rPr lang="it-IT" dirty="0">
                <a:solidFill>
                  <a:srgbClr val="FF0000"/>
                </a:solidFill>
              </a:rPr>
              <a:t>costituire un’alternativa al persistente unipolarismo </a:t>
            </a:r>
            <a:r>
              <a:rPr lang="it-IT" dirty="0"/>
              <a:t>su cui si basano le relazioni internazionali economiche, culturali e strategiche a partire dalla fine della Guerra Fredda. Unipolarismo che poggia, inevitabilmente, sullo strapotere americano e che, in vari ambiti, può essere esteso all’intero mondo occidentale. </a:t>
            </a:r>
          </a:p>
          <a:p>
            <a:pPr algn="just"/>
            <a:r>
              <a:rPr lang="it-IT" dirty="0">
                <a:solidFill>
                  <a:srgbClr val="FF0000"/>
                </a:solidFill>
              </a:rPr>
              <a:t>Iran, Russia e Repubblica Popolare</a:t>
            </a:r>
            <a:r>
              <a:rPr lang="it-IT" dirty="0"/>
              <a:t>, tre delle principali potenze dell’emisfero Est del mondo, </a:t>
            </a:r>
            <a:r>
              <a:rPr lang="it-IT" dirty="0">
                <a:solidFill>
                  <a:srgbClr val="FF0000"/>
                </a:solidFill>
              </a:rPr>
              <a:t>condividono anche lo status di potenze regionali</a:t>
            </a:r>
            <a:r>
              <a:rPr lang="it-IT" dirty="0"/>
              <a:t>: esse si ergono a riferimento politico, economico-finanziario e culturale per i paesi limitrofi, ponendosi come </a:t>
            </a:r>
            <a:r>
              <a:rPr lang="it-IT" i="1" dirty="0"/>
              <a:t>pivot </a:t>
            </a:r>
            <a:r>
              <a:rPr lang="it-IT" dirty="0"/>
              <a:t>all’interno della loro rispettiva zona di influenza. In questo senso è possibile affermare che esse stiano effettivamente contribuendo alla multi-polarizzazione dell’ordine globale, benché, ad oggi, </a:t>
            </a:r>
            <a:r>
              <a:rPr lang="it-IT" dirty="0">
                <a:solidFill>
                  <a:srgbClr val="FF0000"/>
                </a:solidFill>
              </a:rPr>
              <a:t>l’unica delle tre potenze che si sia dimostrata concretamente in grado di sfidare il colosso americano sul piano globale è la Cina. </a:t>
            </a:r>
          </a:p>
        </p:txBody>
      </p:sp>
    </p:spTree>
    <p:extLst>
      <p:ext uri="{BB962C8B-B14F-4D97-AF65-F5344CB8AC3E}">
        <p14:creationId xmlns:p14="http://schemas.microsoft.com/office/powerpoint/2010/main" val="26536679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7B21F9-D1B6-4407-9CCE-7473B6A1E815}"/>
              </a:ext>
            </a:extLst>
          </p:cNvPr>
          <p:cNvSpPr>
            <a:spLocks noGrp="1"/>
          </p:cNvSpPr>
          <p:nvPr>
            <p:ph type="title"/>
          </p:nvPr>
        </p:nvSpPr>
        <p:spPr>
          <a:xfrm>
            <a:off x="1251678" y="382385"/>
            <a:ext cx="10178322" cy="465754"/>
          </a:xfrm>
        </p:spPr>
        <p:txBody>
          <a:bodyPr>
            <a:normAutofit/>
          </a:bodyPr>
          <a:lstStyle/>
          <a:p>
            <a:pPr algn="ctr"/>
            <a:r>
              <a:rPr lang="it-IT" sz="1400" dirty="0"/>
              <a:t>Geopolitica della </a:t>
            </a:r>
            <a:r>
              <a:rPr lang="it-IT" sz="1400" dirty="0" err="1"/>
              <a:t>cina</a:t>
            </a:r>
            <a:endParaRPr lang="it-IT" sz="1400" dirty="0"/>
          </a:p>
        </p:txBody>
      </p:sp>
      <p:sp>
        <p:nvSpPr>
          <p:cNvPr id="3" name="Segnaposto contenuto 2">
            <a:extLst>
              <a:ext uri="{FF2B5EF4-FFF2-40B4-BE49-F238E27FC236}">
                <a16:creationId xmlns:a16="http://schemas.microsoft.com/office/drawing/2014/main" id="{55B9F545-564E-4EE4-9FCE-634E3F33626F}"/>
              </a:ext>
            </a:extLst>
          </p:cNvPr>
          <p:cNvSpPr>
            <a:spLocks noGrp="1"/>
          </p:cNvSpPr>
          <p:nvPr>
            <p:ph idx="1"/>
          </p:nvPr>
        </p:nvSpPr>
        <p:spPr>
          <a:xfrm>
            <a:off x="1251678" y="848139"/>
            <a:ext cx="10178322" cy="5031453"/>
          </a:xfrm>
        </p:spPr>
        <p:txBody>
          <a:bodyPr/>
          <a:lstStyle/>
          <a:p>
            <a:pPr marL="0" indent="0" algn="just">
              <a:buNone/>
            </a:pPr>
            <a:r>
              <a:rPr lang="it-IT" dirty="0"/>
              <a:t>Mentre la Federazione Russa è ancora limitata, da questo punto di vista, da una struttura economica che si pone in sostanziale continuità con quella dell’Unione Sovietica1 – quindi in gran misura impermeabile ai beni di consumo e all’economia di massa – la </a:t>
            </a:r>
            <a:r>
              <a:rPr lang="it-IT" dirty="0">
                <a:solidFill>
                  <a:srgbClr val="FF0000"/>
                </a:solidFill>
              </a:rPr>
              <a:t>Repubblica Islamica si trova imbrigliata in un teatro regionale estremamente variegato dal punto di vista politico-strategico, religioso e culturale, caratterizzato da una fortissima instabilità politica</a:t>
            </a:r>
            <a:r>
              <a:rPr lang="it-IT" dirty="0"/>
              <a:t>, da una pluralità di potenze regionali rivali e dalla presenza di gruppi ribelli e organizzazioni terroristiche epidemicamente radicate nel territorio. Su questo scenario già di per sé complesso e precario </a:t>
            </a:r>
            <a:r>
              <a:rPr lang="it-IT" dirty="0">
                <a:solidFill>
                  <a:srgbClr val="FF0000"/>
                </a:solidFill>
              </a:rPr>
              <a:t>influisce ancor più negativamente una massiccia compenetrazione da parte di attori esterni </a:t>
            </a:r>
            <a:r>
              <a:rPr lang="it-IT" dirty="0"/>
              <a:t>che, da una parte, sfruttano il Medio Oriente come terreno di sfida reciproca; dall’altra, esercitano forti pressioni, tramutatisi nel tempo in ingerenze, volte ad acquisire alleanze strategiche e partner commerciali. </a:t>
            </a:r>
          </a:p>
        </p:txBody>
      </p:sp>
    </p:spTree>
    <p:extLst>
      <p:ext uri="{BB962C8B-B14F-4D97-AF65-F5344CB8AC3E}">
        <p14:creationId xmlns:p14="http://schemas.microsoft.com/office/powerpoint/2010/main" val="2941494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45CC48-15EF-4731-8390-486042E77EE0}"/>
              </a:ext>
            </a:extLst>
          </p:cNvPr>
          <p:cNvSpPr>
            <a:spLocks noGrp="1"/>
          </p:cNvSpPr>
          <p:nvPr>
            <p:ph type="title"/>
          </p:nvPr>
        </p:nvSpPr>
        <p:spPr>
          <a:xfrm>
            <a:off x="1251678" y="382385"/>
            <a:ext cx="10178322" cy="439250"/>
          </a:xfrm>
        </p:spPr>
        <p:txBody>
          <a:bodyPr>
            <a:normAutofit/>
          </a:bodyPr>
          <a:lstStyle/>
          <a:p>
            <a:pPr algn="ctr"/>
            <a:r>
              <a:rPr lang="it-IT" sz="1400" dirty="0"/>
              <a:t>Il contrasto </a:t>
            </a:r>
            <a:r>
              <a:rPr lang="it-IT" sz="1400" dirty="0" err="1"/>
              <a:t>iran</a:t>
            </a:r>
            <a:r>
              <a:rPr lang="it-IT" sz="1400" dirty="0"/>
              <a:t> </a:t>
            </a:r>
            <a:r>
              <a:rPr lang="it-IT" sz="1400" dirty="0" err="1"/>
              <a:t>arabia</a:t>
            </a:r>
            <a:r>
              <a:rPr lang="it-IT" sz="1400" dirty="0"/>
              <a:t> saudita</a:t>
            </a:r>
          </a:p>
        </p:txBody>
      </p:sp>
      <p:sp>
        <p:nvSpPr>
          <p:cNvPr id="3" name="Segnaposto contenuto 2">
            <a:extLst>
              <a:ext uri="{FF2B5EF4-FFF2-40B4-BE49-F238E27FC236}">
                <a16:creationId xmlns:a16="http://schemas.microsoft.com/office/drawing/2014/main" id="{74386DA5-4301-4267-8AD3-FD5340E667F9}"/>
              </a:ext>
            </a:extLst>
          </p:cNvPr>
          <p:cNvSpPr>
            <a:spLocks noGrp="1"/>
          </p:cNvSpPr>
          <p:nvPr>
            <p:ph idx="1"/>
          </p:nvPr>
        </p:nvSpPr>
        <p:spPr>
          <a:xfrm>
            <a:off x="1251678" y="914401"/>
            <a:ext cx="10178322" cy="4965192"/>
          </a:xfrm>
        </p:spPr>
        <p:txBody>
          <a:bodyPr/>
          <a:lstStyle/>
          <a:p>
            <a:pPr marL="0" indent="0" algn="just">
              <a:buNone/>
            </a:pPr>
            <a:r>
              <a:rPr lang="it-IT" dirty="0"/>
              <a:t>In </a:t>
            </a:r>
            <a:r>
              <a:rPr lang="it-IT" dirty="0">
                <a:solidFill>
                  <a:srgbClr val="FF0000"/>
                </a:solidFill>
              </a:rPr>
              <a:t>Iraq,</a:t>
            </a:r>
            <a:r>
              <a:rPr lang="it-IT" dirty="0"/>
              <a:t> la sconfitta territoriale di Daesh non ha risolto i diversi problemi del Paese, che </a:t>
            </a:r>
            <a:r>
              <a:rPr lang="it-IT" dirty="0">
                <a:solidFill>
                  <a:srgbClr val="FF0000"/>
                </a:solidFill>
              </a:rPr>
              <a:t>rimane ancora pesantemente in bilico tra una maggioranza sciita </a:t>
            </a:r>
            <a:r>
              <a:rPr lang="it-IT" dirty="0"/>
              <a:t>– ma frammentata al suo interno – e una minoranza sunnita che soffre condizioni di emarginazione. Non è un caso che sia cominciata l’</a:t>
            </a:r>
            <a:r>
              <a:rPr lang="it-IT" dirty="0">
                <a:solidFill>
                  <a:srgbClr val="FF0000"/>
                </a:solidFill>
              </a:rPr>
              <a:t>offensiva</a:t>
            </a:r>
            <a:r>
              <a:rPr lang="it-IT" dirty="0"/>
              <a:t> – inizialmente ufficialmente solo diplomatica – </a:t>
            </a:r>
            <a:r>
              <a:rPr lang="it-IT" dirty="0">
                <a:solidFill>
                  <a:srgbClr val="FF0000"/>
                </a:solidFill>
              </a:rPr>
              <a:t>dell’Arabia Saudita che ha cominciato a “corteggiare” leader politici iracheni </a:t>
            </a:r>
            <a:r>
              <a:rPr lang="it-IT" dirty="0"/>
              <a:t>in vista delle elezioni. La grande incognita a cui i sauditi guardano con timore è la </a:t>
            </a:r>
            <a:r>
              <a:rPr lang="it-IT" dirty="0">
                <a:solidFill>
                  <a:srgbClr val="FF0000"/>
                </a:solidFill>
              </a:rPr>
              <a:t>trasformazione di queste milizie in movimenti politici che possano perpetuare l’influenza iraniana sul paese, esattamente come successo in Libano con Hezbollah</a:t>
            </a:r>
            <a:r>
              <a:rPr lang="it-IT" dirty="0"/>
              <a:t>. Infine, c’è lo </a:t>
            </a:r>
            <a:r>
              <a:rPr lang="it-IT" dirty="0">
                <a:solidFill>
                  <a:srgbClr val="FF0000"/>
                </a:solidFill>
              </a:rPr>
              <a:t>Yemen,</a:t>
            </a:r>
            <a:r>
              <a:rPr lang="it-IT" dirty="0"/>
              <a:t> schiacciato da conflitto spesso dimenticato ma che si appresta a entrare nel suo quinto anno. Qui, la lotta che i ribelli houthi conducono da anni contro il potere centrale è stata ammantata di settarismo, </a:t>
            </a:r>
            <a:r>
              <a:rPr lang="it-IT" dirty="0">
                <a:solidFill>
                  <a:srgbClr val="FF0000"/>
                </a:solidFill>
              </a:rPr>
              <a:t>essendo gli houthi una minoranza sciita</a:t>
            </a:r>
            <a:r>
              <a:rPr lang="it-IT" dirty="0"/>
              <a:t>. Ciò che emerge in maniera sempre più netta, invece, è il tentativo da parte saudita e statunitense di “esagerare” il ruolo iraniano in Yemen, allo scopo di perpetuare l’ostilità internazionale nei confronti di Teheran e prolungare l’isolamento dal quale ha cominciato a uscire dopo la firma dell’accordo sul nucleare. </a:t>
            </a:r>
          </a:p>
          <a:p>
            <a:pPr marL="0" indent="0" algn="just">
              <a:buNone/>
            </a:pPr>
            <a:endParaRPr lang="it-IT" dirty="0"/>
          </a:p>
        </p:txBody>
      </p:sp>
    </p:spTree>
    <p:extLst>
      <p:ext uri="{BB962C8B-B14F-4D97-AF65-F5344CB8AC3E}">
        <p14:creationId xmlns:p14="http://schemas.microsoft.com/office/powerpoint/2010/main" val="54154414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CEB5DA-0255-49B9-8AF4-9DC684C91A2B}"/>
              </a:ext>
            </a:extLst>
          </p:cNvPr>
          <p:cNvSpPr>
            <a:spLocks noGrp="1"/>
          </p:cNvSpPr>
          <p:nvPr>
            <p:ph type="title"/>
          </p:nvPr>
        </p:nvSpPr>
        <p:spPr>
          <a:xfrm>
            <a:off x="1251678" y="382385"/>
            <a:ext cx="10178322" cy="439250"/>
          </a:xfrm>
        </p:spPr>
        <p:txBody>
          <a:bodyPr>
            <a:normAutofit/>
          </a:bodyPr>
          <a:lstStyle/>
          <a:p>
            <a:pPr algn="ctr"/>
            <a:r>
              <a:rPr lang="it-IT" sz="1400" dirty="0"/>
              <a:t>Geopolitica della </a:t>
            </a:r>
            <a:r>
              <a:rPr lang="it-IT" sz="1400" dirty="0" err="1"/>
              <a:t>cina</a:t>
            </a:r>
            <a:endParaRPr lang="it-IT" sz="1400" dirty="0"/>
          </a:p>
        </p:txBody>
      </p:sp>
      <p:sp>
        <p:nvSpPr>
          <p:cNvPr id="3" name="Segnaposto contenuto 2">
            <a:extLst>
              <a:ext uri="{FF2B5EF4-FFF2-40B4-BE49-F238E27FC236}">
                <a16:creationId xmlns:a16="http://schemas.microsoft.com/office/drawing/2014/main" id="{6572AFC0-6E49-4A52-A857-97F998BD441D}"/>
              </a:ext>
            </a:extLst>
          </p:cNvPr>
          <p:cNvSpPr>
            <a:spLocks noGrp="1"/>
          </p:cNvSpPr>
          <p:nvPr>
            <p:ph idx="1"/>
          </p:nvPr>
        </p:nvSpPr>
        <p:spPr>
          <a:xfrm>
            <a:off x="1251678" y="821635"/>
            <a:ext cx="10178322" cy="5057957"/>
          </a:xfrm>
        </p:spPr>
        <p:txBody>
          <a:bodyPr/>
          <a:lstStyle/>
          <a:p>
            <a:pPr marL="0" indent="0" algn="just">
              <a:buNone/>
            </a:pPr>
            <a:r>
              <a:rPr lang="it-IT" dirty="0"/>
              <a:t>Mettere in evidenza ciò che accomuna Cina, Federazione Russa e Repubblica Islamica è </a:t>
            </a:r>
            <a:r>
              <a:rPr lang="it-IT" dirty="0">
                <a:solidFill>
                  <a:srgbClr val="FF0000"/>
                </a:solidFill>
              </a:rPr>
              <a:t>utile per comprendere le ragioni che hanno spinto l’Iran</a:t>
            </a:r>
            <a:r>
              <a:rPr lang="it-IT" dirty="0"/>
              <a:t>, bersaglio strategico della politica estera americana e attore di rilievo nel mercato energetico globale, </a:t>
            </a:r>
            <a:r>
              <a:rPr lang="it-IT" dirty="0">
                <a:solidFill>
                  <a:srgbClr val="FF0000"/>
                </a:solidFill>
              </a:rPr>
              <a:t>a rivolgersi alle prime due in svariate occasioni al fine di costituire un (principalmente occasionale) allineamento</a:t>
            </a:r>
            <a:r>
              <a:rPr lang="it-IT" dirty="0"/>
              <a:t>.  </a:t>
            </a:r>
          </a:p>
          <a:p>
            <a:pPr marL="0" indent="0" algn="just">
              <a:buNone/>
            </a:pPr>
            <a:r>
              <a:rPr lang="it-IT" dirty="0"/>
              <a:t>Infatti, negli ultimissimi anni, l’apertura a Est dell’Iran ha ritrovato vigore e nuova vitalità a seguito dalle sanzioni inflittegli dalle varie amministrazioni statunitensi a partire dal 2006 e dalla conseguente firma del </a:t>
            </a:r>
            <a:r>
              <a:rPr lang="it-IT" dirty="0">
                <a:solidFill>
                  <a:srgbClr val="FF0000"/>
                </a:solidFill>
              </a:rPr>
              <a:t>JCPOA</a:t>
            </a:r>
            <a:r>
              <a:rPr lang="it-IT" dirty="0"/>
              <a:t>, l’accordo sul nucleare iraniano, concluso nel 2015 tra Repubblica Islamica, P5+1 (i cinque membri permanenti del Consiglio di Sicurezza delle Nazioni Unite – Stati Uniti, Regno Unito, Cina, Russia e Francia – più la Germania) e l’Unione Europea ed entrato in vigore nel 2016. Oggi parte della dottrina considera gli obblighi previsti dal JCPOA non più cogenti a causa della repentina uscita degli USA di Trump dall’accordo nel maggio del 2018 e della conseguente nuova ondata di sanzioni americane verso Teheran, imposte in sostanziale violazione dell’accordo. Il carattere drastico e unilaterale di tale decisione ha comportato l’inevitabile declino dell’equilibrio tra gli aderenti, faticosamente raggiunto attraverso il trattato.  </a:t>
            </a:r>
          </a:p>
        </p:txBody>
      </p:sp>
    </p:spTree>
    <p:extLst>
      <p:ext uri="{BB962C8B-B14F-4D97-AF65-F5344CB8AC3E}">
        <p14:creationId xmlns:p14="http://schemas.microsoft.com/office/powerpoint/2010/main" val="1904513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AE7649-4AA3-4ADD-9C00-CC491F4076DF}"/>
              </a:ext>
            </a:extLst>
          </p:cNvPr>
          <p:cNvSpPr>
            <a:spLocks noGrp="1"/>
          </p:cNvSpPr>
          <p:nvPr>
            <p:ph type="title"/>
          </p:nvPr>
        </p:nvSpPr>
        <p:spPr>
          <a:xfrm>
            <a:off x="1251678" y="382385"/>
            <a:ext cx="10178322" cy="425998"/>
          </a:xfrm>
        </p:spPr>
        <p:txBody>
          <a:bodyPr>
            <a:normAutofit/>
          </a:bodyPr>
          <a:lstStyle/>
          <a:p>
            <a:pPr algn="ctr"/>
            <a:r>
              <a:rPr lang="it-IT" sz="1400" dirty="0"/>
              <a:t>Geopolitica della </a:t>
            </a:r>
            <a:r>
              <a:rPr lang="it-IT" sz="1400" dirty="0" err="1"/>
              <a:t>cina</a:t>
            </a:r>
            <a:endParaRPr lang="it-IT" sz="1400" dirty="0"/>
          </a:p>
        </p:txBody>
      </p:sp>
      <p:sp>
        <p:nvSpPr>
          <p:cNvPr id="3" name="Segnaposto contenuto 2">
            <a:extLst>
              <a:ext uri="{FF2B5EF4-FFF2-40B4-BE49-F238E27FC236}">
                <a16:creationId xmlns:a16="http://schemas.microsoft.com/office/drawing/2014/main" id="{79C9676C-6FCC-4C7C-BE12-9EDC260BC277}"/>
              </a:ext>
            </a:extLst>
          </p:cNvPr>
          <p:cNvSpPr>
            <a:spLocks noGrp="1"/>
          </p:cNvSpPr>
          <p:nvPr>
            <p:ph idx="1"/>
          </p:nvPr>
        </p:nvSpPr>
        <p:spPr>
          <a:xfrm>
            <a:off x="1251678" y="808383"/>
            <a:ext cx="10178322" cy="5071209"/>
          </a:xfrm>
        </p:spPr>
        <p:txBody>
          <a:bodyPr/>
          <a:lstStyle/>
          <a:p>
            <a:pPr marL="0" indent="0" algn="just">
              <a:buNone/>
            </a:pPr>
            <a:r>
              <a:rPr lang="it-IT" dirty="0"/>
              <a:t>Nel 2015, tramite il JCPOA, si era finalmente giunti ad un accordo che soddisfacesse le preoccupazioni americane e occidentali a proposito di un Iran in grado di sviluppare armi nucleari a scopo offensivo e che allo stesso tempo permettesse a Teheran di vedersi sospendere, in parte, le sanzioni. </a:t>
            </a:r>
            <a:r>
              <a:rPr lang="it-IT" dirty="0">
                <a:solidFill>
                  <a:srgbClr val="FF0000"/>
                </a:solidFill>
              </a:rPr>
              <a:t>In cambio della garanzia di un approvvigionamento nucleare limitato a poco più del 3% annuo, l’Iran moderato del Presidente </a:t>
            </a:r>
            <a:r>
              <a:rPr lang="it-IT" dirty="0" err="1">
                <a:solidFill>
                  <a:srgbClr val="FF0000"/>
                </a:solidFill>
              </a:rPr>
              <a:t>Rouhani</a:t>
            </a:r>
            <a:r>
              <a:rPr lang="it-IT" dirty="0">
                <a:solidFill>
                  <a:srgbClr val="FF0000"/>
                </a:solidFill>
              </a:rPr>
              <a:t> venne riammesso alle dinamiche del mercato globale e la sua economia giovò di una discreta ripresa</a:t>
            </a:r>
            <a:r>
              <a:rPr lang="it-IT" dirty="0"/>
              <a:t>. Diversa era la posizione della frangia più conservatrice del Paese, rappresentata a livello istituzionale dall’Ayatollah Khamenei (la “Guida Suprema”), che </a:t>
            </a:r>
            <a:r>
              <a:rPr lang="it-IT" dirty="0">
                <a:solidFill>
                  <a:srgbClr val="FF0000"/>
                </a:solidFill>
              </a:rPr>
              <a:t>considerava il trattato come l’ennesimo atto di soggiogamento dello stato all’economia capitalista globale, guidata e regolata in primo luogo dalla super potenza americana.  </a:t>
            </a:r>
          </a:p>
        </p:txBody>
      </p:sp>
    </p:spTree>
    <p:extLst>
      <p:ext uri="{BB962C8B-B14F-4D97-AF65-F5344CB8AC3E}">
        <p14:creationId xmlns:p14="http://schemas.microsoft.com/office/powerpoint/2010/main" val="330166703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FDAF38-4260-41BB-B8C8-32F492F7CCCA}"/>
              </a:ext>
            </a:extLst>
          </p:cNvPr>
          <p:cNvSpPr>
            <a:spLocks noGrp="1"/>
          </p:cNvSpPr>
          <p:nvPr>
            <p:ph type="title"/>
          </p:nvPr>
        </p:nvSpPr>
        <p:spPr>
          <a:xfrm>
            <a:off x="1251678" y="382385"/>
            <a:ext cx="10178322" cy="386241"/>
          </a:xfrm>
        </p:spPr>
        <p:txBody>
          <a:bodyPr>
            <a:normAutofit/>
          </a:bodyPr>
          <a:lstStyle/>
          <a:p>
            <a:pPr algn="ctr"/>
            <a:r>
              <a:rPr lang="it-IT" sz="1400" dirty="0"/>
              <a:t>Geopolitica della </a:t>
            </a:r>
            <a:r>
              <a:rPr lang="it-IT" sz="1400" dirty="0" err="1"/>
              <a:t>cina</a:t>
            </a:r>
            <a:r>
              <a:rPr lang="it-IT" sz="1400" dirty="0"/>
              <a:t> </a:t>
            </a:r>
          </a:p>
        </p:txBody>
      </p:sp>
      <p:sp>
        <p:nvSpPr>
          <p:cNvPr id="3" name="Segnaposto contenuto 2">
            <a:extLst>
              <a:ext uri="{FF2B5EF4-FFF2-40B4-BE49-F238E27FC236}">
                <a16:creationId xmlns:a16="http://schemas.microsoft.com/office/drawing/2014/main" id="{F159D391-67B0-4D08-AAA0-6F3D57663CB2}"/>
              </a:ext>
            </a:extLst>
          </p:cNvPr>
          <p:cNvSpPr>
            <a:spLocks noGrp="1"/>
          </p:cNvSpPr>
          <p:nvPr>
            <p:ph idx="1"/>
          </p:nvPr>
        </p:nvSpPr>
        <p:spPr>
          <a:xfrm>
            <a:off x="1251678" y="887897"/>
            <a:ext cx="10178322" cy="4991696"/>
          </a:xfrm>
        </p:spPr>
        <p:txBody>
          <a:bodyPr/>
          <a:lstStyle/>
          <a:p>
            <a:pPr marL="0" indent="0" algn="ctr">
              <a:buNone/>
            </a:pPr>
            <a:r>
              <a:rPr lang="it-IT" b="1" dirty="0"/>
              <a:t>L’asse Teheran-Pechino e la dominante dell’asimmetria </a:t>
            </a:r>
            <a:endParaRPr lang="it-IT" dirty="0"/>
          </a:p>
          <a:p>
            <a:pPr marL="0" indent="0" algn="just">
              <a:buNone/>
            </a:pPr>
            <a:r>
              <a:rPr lang="it-IT" dirty="0"/>
              <a:t>È innegabile che l’ascesa della Repubblica Popolare rappresenti uno dei più sorprendenti sviluppi del secondo dopoguerra. </a:t>
            </a:r>
            <a:r>
              <a:rPr lang="it-IT" dirty="0">
                <a:solidFill>
                  <a:srgbClr val="FF0000"/>
                </a:solidFill>
              </a:rPr>
              <a:t>Essa si configura oggi come una vera e propria super potenza nel teatro delle relazioni internazionali, </a:t>
            </a:r>
            <a:r>
              <a:rPr lang="it-IT" dirty="0"/>
              <a:t>in grado di porsi come secondo polo di riferimento per le economie del mondo, benché la sua impronta in ambito ideologico-culturale non abbia ancora acquisito l’impatto necessario per costituire una nuova struttura nelle dinamiche internazionali e il ruolo di garante dell’ordine mondiale spetti ancora, </a:t>
            </a:r>
            <a:r>
              <a:rPr lang="it-IT" i="1" dirty="0"/>
              <a:t>de facto</a:t>
            </a:r>
            <a:r>
              <a:rPr lang="it-IT" dirty="0"/>
              <a:t>, agli USA. Gli Stati Uniti, dunque, mantengono il loro ruolo di potenza egemone, ma le ambizioni cinesi sono dichiaratamente volte a minacciare tale ruolo.  </a:t>
            </a:r>
          </a:p>
          <a:p>
            <a:pPr marL="0" indent="0" algn="just">
              <a:buNone/>
            </a:pPr>
            <a:r>
              <a:rPr lang="it-IT" dirty="0"/>
              <a:t>L</a:t>
            </a:r>
            <a:r>
              <a:rPr lang="it-IT" dirty="0">
                <a:solidFill>
                  <a:srgbClr val="FF0000"/>
                </a:solidFill>
              </a:rPr>
              <a:t>’Iran</a:t>
            </a:r>
            <a:r>
              <a:rPr lang="it-IT" dirty="0"/>
              <a:t>, invece, è una potenza di medio livello, influente in modo particolare nel contesto regionale, all’interno del quale deve condividere la leadership </a:t>
            </a:r>
            <a:r>
              <a:rPr lang="it-IT" dirty="0">
                <a:solidFill>
                  <a:srgbClr val="FF0000"/>
                </a:solidFill>
              </a:rPr>
              <a:t>con un rivale altrettanto influente: l’Arabia Saudita</a:t>
            </a:r>
            <a:r>
              <a:rPr lang="it-IT" dirty="0"/>
              <a:t>, con la quale compete dal punto di vista commerciale, religioso e strategico (il principale partner saudita sono proprio gli USA).  </a:t>
            </a:r>
          </a:p>
        </p:txBody>
      </p:sp>
    </p:spTree>
    <p:extLst>
      <p:ext uri="{BB962C8B-B14F-4D97-AF65-F5344CB8AC3E}">
        <p14:creationId xmlns:p14="http://schemas.microsoft.com/office/powerpoint/2010/main" val="36885995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433571-4A3B-4C41-8CC6-22134C65275E}"/>
              </a:ext>
            </a:extLst>
          </p:cNvPr>
          <p:cNvSpPr>
            <a:spLocks noGrp="1"/>
          </p:cNvSpPr>
          <p:nvPr>
            <p:ph type="title"/>
          </p:nvPr>
        </p:nvSpPr>
        <p:spPr>
          <a:xfrm>
            <a:off x="1251678" y="382385"/>
            <a:ext cx="10178322" cy="439250"/>
          </a:xfrm>
        </p:spPr>
        <p:txBody>
          <a:bodyPr>
            <a:normAutofit/>
          </a:bodyPr>
          <a:lstStyle/>
          <a:p>
            <a:pPr algn="ctr"/>
            <a:r>
              <a:rPr lang="it-IT" sz="1400" dirty="0"/>
              <a:t>Geopolitica della </a:t>
            </a:r>
            <a:r>
              <a:rPr lang="it-IT" sz="1400" dirty="0" err="1"/>
              <a:t>cina</a:t>
            </a:r>
            <a:r>
              <a:rPr lang="it-IT" sz="1400" dirty="0"/>
              <a:t> </a:t>
            </a:r>
          </a:p>
        </p:txBody>
      </p:sp>
      <p:sp>
        <p:nvSpPr>
          <p:cNvPr id="3" name="Segnaposto contenuto 2">
            <a:extLst>
              <a:ext uri="{FF2B5EF4-FFF2-40B4-BE49-F238E27FC236}">
                <a16:creationId xmlns:a16="http://schemas.microsoft.com/office/drawing/2014/main" id="{9BA1C831-F5FE-48DD-A856-599C11CE7FDA}"/>
              </a:ext>
            </a:extLst>
          </p:cNvPr>
          <p:cNvSpPr>
            <a:spLocks noGrp="1"/>
          </p:cNvSpPr>
          <p:nvPr>
            <p:ph idx="1"/>
          </p:nvPr>
        </p:nvSpPr>
        <p:spPr>
          <a:xfrm>
            <a:off x="1251678" y="821635"/>
            <a:ext cx="10178322" cy="5057957"/>
          </a:xfrm>
        </p:spPr>
        <p:txBody>
          <a:bodyPr/>
          <a:lstStyle/>
          <a:p>
            <a:pPr marL="0" indent="0" algn="just">
              <a:buNone/>
            </a:pPr>
            <a:r>
              <a:rPr lang="it-IT" dirty="0">
                <a:solidFill>
                  <a:srgbClr val="FF0000"/>
                </a:solidFill>
              </a:rPr>
              <a:t>Ciò che caratterizza, dunque, il rapporto Teheran-Pechino è «la fondamentale asimmetria nella distribuzione delle risorse materiali, dello status internazionale e delle ambizioni</a:t>
            </a:r>
            <a:r>
              <a:rPr lang="it-IT" dirty="0"/>
              <a:t>», benché esse condividano, comunque, un passato di umiliazione generato dall’ingiustizia di un mondo dominato dalle super-potenze occidentali e, soprattutto, diversi interessi: commerciali, ma non solo. </a:t>
            </a:r>
            <a:r>
              <a:rPr lang="it-IT" dirty="0">
                <a:solidFill>
                  <a:srgbClr val="FF0000"/>
                </a:solidFill>
              </a:rPr>
              <a:t>Sono cinque le principali linee direttive che guidano l’avvicinamento tra Iran e Repubblica popolare:  </a:t>
            </a:r>
          </a:p>
          <a:p>
            <a:pPr marL="0" indent="0" algn="just">
              <a:buNone/>
            </a:pPr>
            <a:r>
              <a:rPr lang="it-IT" dirty="0"/>
              <a:t>1) la necessità di sicurezza energetica da parte di Pechino; 2) il grande potenziale del mercato domestico iraniano, che soffre ancora dell’isolamento internazionale; 3) lo sviluppo della Nuova Via della Seta o </a:t>
            </a:r>
            <a:r>
              <a:rPr lang="it-IT" i="1" dirty="0" err="1"/>
              <a:t>Belt</a:t>
            </a:r>
            <a:r>
              <a:rPr lang="it-IT" i="1" dirty="0"/>
              <a:t> and Road </a:t>
            </a:r>
            <a:r>
              <a:rPr lang="it-IT" i="1" dirty="0" err="1"/>
              <a:t>Initiative</a:t>
            </a:r>
            <a:r>
              <a:rPr lang="it-IT" i="1" dirty="0"/>
              <a:t> </a:t>
            </a:r>
            <a:r>
              <a:rPr lang="it-IT" dirty="0"/>
              <a:t>(BRI); 4) il desiderio cinese di accrescere la propria influenza nel Golfo;  5) la competizione globale tra USA e Cina. </a:t>
            </a:r>
          </a:p>
          <a:p>
            <a:pPr marL="0" indent="0">
              <a:buNone/>
            </a:pPr>
            <a:endParaRPr lang="it-IT" dirty="0"/>
          </a:p>
        </p:txBody>
      </p:sp>
    </p:spTree>
    <p:extLst>
      <p:ext uri="{BB962C8B-B14F-4D97-AF65-F5344CB8AC3E}">
        <p14:creationId xmlns:p14="http://schemas.microsoft.com/office/powerpoint/2010/main" val="145690192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DDE40F-77BD-46BF-AD3A-09583FBB1248}"/>
              </a:ext>
            </a:extLst>
          </p:cNvPr>
          <p:cNvSpPr>
            <a:spLocks noGrp="1"/>
          </p:cNvSpPr>
          <p:nvPr>
            <p:ph type="title"/>
          </p:nvPr>
        </p:nvSpPr>
        <p:spPr>
          <a:xfrm>
            <a:off x="1251678" y="382385"/>
            <a:ext cx="10178322" cy="425998"/>
          </a:xfrm>
        </p:spPr>
        <p:txBody>
          <a:bodyPr>
            <a:normAutofit/>
          </a:bodyPr>
          <a:lstStyle/>
          <a:p>
            <a:pPr algn="ctr"/>
            <a:r>
              <a:rPr lang="it-IT" sz="1400" dirty="0"/>
              <a:t>Geopolitica della </a:t>
            </a:r>
            <a:r>
              <a:rPr lang="it-IT" sz="1400" dirty="0" err="1"/>
              <a:t>cina</a:t>
            </a:r>
            <a:endParaRPr lang="it-IT" sz="1400" dirty="0"/>
          </a:p>
        </p:txBody>
      </p:sp>
      <p:sp>
        <p:nvSpPr>
          <p:cNvPr id="3" name="Segnaposto contenuto 2">
            <a:extLst>
              <a:ext uri="{FF2B5EF4-FFF2-40B4-BE49-F238E27FC236}">
                <a16:creationId xmlns:a16="http://schemas.microsoft.com/office/drawing/2014/main" id="{7F587D9A-1330-48BB-8CE3-D6E86CAA1814}"/>
              </a:ext>
            </a:extLst>
          </p:cNvPr>
          <p:cNvSpPr>
            <a:spLocks noGrp="1"/>
          </p:cNvSpPr>
          <p:nvPr>
            <p:ph idx="1"/>
          </p:nvPr>
        </p:nvSpPr>
        <p:spPr>
          <a:xfrm>
            <a:off x="1251678" y="808383"/>
            <a:ext cx="10178322" cy="5071209"/>
          </a:xfrm>
        </p:spPr>
        <p:txBody>
          <a:bodyPr/>
          <a:lstStyle/>
          <a:p>
            <a:pPr marL="0" indent="0" algn="just">
              <a:buNone/>
            </a:pPr>
            <a:r>
              <a:rPr lang="it-IT" dirty="0">
                <a:solidFill>
                  <a:srgbClr val="FF0000"/>
                </a:solidFill>
              </a:rPr>
              <a:t>Promuovere una politica di stabilità nel Golfo è una delle maggiori ambizioni di Pechino, sia in funzione di sfida nei confronti della presenza americana della zona, sia per garantire a sé stessa la sicurezza energetica di cui ha bisogno</a:t>
            </a:r>
            <a:r>
              <a:rPr lang="it-IT" dirty="0"/>
              <a:t>. Questo spiega l’importante ruolo di mediatore assunto dalla Cina durante il tortuoso svilupparsi di tutta la questione nucleare iraniana e, in particolare, nel corso delle trattative del JCPOA, durante le quali Pechino ha cercato, da una parte, di frenare la spinta egemonica americana, </a:t>
            </a:r>
            <a:r>
              <a:rPr lang="it-IT" dirty="0">
                <a:solidFill>
                  <a:srgbClr val="FF0000"/>
                </a:solidFill>
              </a:rPr>
              <a:t>cercando di convincere l’amministrazione USA dell’opportunità strategica di garantire alla Repubblica Islamica una maggiore autonomia, e, dall’altra, di smorzare l’assertività di Teheran nei confronti di quelle da essa percepite come ingiuste imposizioni occidentali</a:t>
            </a:r>
            <a:r>
              <a:rPr lang="it-IT" dirty="0"/>
              <a:t>. Infatti, Pechino ambiva ad impedire una guerra su vasta scala nel Golfo Persico, che sarebbe sfociata in una grave interruzione della fornitura di idrocarburi in Cina, e a normalizzare la questione iraniana facilitando lo sviluppo della Nuova Via della Seta attraverso Europa e Medio Oriente. </a:t>
            </a:r>
          </a:p>
        </p:txBody>
      </p:sp>
    </p:spTree>
    <p:extLst>
      <p:ext uri="{BB962C8B-B14F-4D97-AF65-F5344CB8AC3E}">
        <p14:creationId xmlns:p14="http://schemas.microsoft.com/office/powerpoint/2010/main" val="40849942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6764BE-A122-4972-A843-D6A383CF2739}"/>
              </a:ext>
            </a:extLst>
          </p:cNvPr>
          <p:cNvSpPr>
            <a:spLocks noGrp="1"/>
          </p:cNvSpPr>
          <p:nvPr>
            <p:ph type="title"/>
          </p:nvPr>
        </p:nvSpPr>
        <p:spPr>
          <a:xfrm>
            <a:off x="1251678" y="382385"/>
            <a:ext cx="10178322" cy="452502"/>
          </a:xfrm>
        </p:spPr>
        <p:txBody>
          <a:bodyPr>
            <a:normAutofit/>
          </a:bodyPr>
          <a:lstStyle/>
          <a:p>
            <a:pPr algn="ctr"/>
            <a:r>
              <a:rPr lang="it-IT" sz="1400" dirty="0"/>
              <a:t>Geopolitica della </a:t>
            </a:r>
            <a:r>
              <a:rPr lang="it-IT" sz="1400" dirty="0" err="1"/>
              <a:t>cina</a:t>
            </a:r>
            <a:endParaRPr lang="it-IT" sz="1400" dirty="0"/>
          </a:p>
        </p:txBody>
      </p:sp>
      <p:sp>
        <p:nvSpPr>
          <p:cNvPr id="3" name="Segnaposto contenuto 2">
            <a:extLst>
              <a:ext uri="{FF2B5EF4-FFF2-40B4-BE49-F238E27FC236}">
                <a16:creationId xmlns:a16="http://schemas.microsoft.com/office/drawing/2014/main" id="{D53A281D-A682-495E-A099-4792CCE84220}"/>
              </a:ext>
            </a:extLst>
          </p:cNvPr>
          <p:cNvSpPr>
            <a:spLocks noGrp="1"/>
          </p:cNvSpPr>
          <p:nvPr>
            <p:ph idx="1"/>
          </p:nvPr>
        </p:nvSpPr>
        <p:spPr>
          <a:xfrm>
            <a:off x="1251678" y="834887"/>
            <a:ext cx="10178322" cy="5044705"/>
          </a:xfrm>
        </p:spPr>
        <p:txBody>
          <a:bodyPr/>
          <a:lstStyle/>
          <a:p>
            <a:pPr marL="0" indent="0" algn="just">
              <a:buNone/>
            </a:pPr>
            <a:r>
              <a:rPr lang="it-IT" dirty="0"/>
              <a:t>Tuttavia, la strategia cinese non si è limitata al contesto iraniano, ma si è propagata in tutto il Golfo: infatti, benché Teheran esporti in Cina il maggior volume di greggio e questo rappresenti una fonte vitale di sussistenza per l’economia iraniana, la Cina importa prevalentemente dall’Arabia Saudita. </a:t>
            </a:r>
          </a:p>
          <a:p>
            <a:pPr marL="0" indent="0" algn="just">
              <a:buNone/>
            </a:pPr>
            <a:r>
              <a:rPr lang="it-IT" dirty="0"/>
              <a:t>A fini analitici va sottolineato il fatto che </a:t>
            </a:r>
            <a:r>
              <a:rPr lang="it-IT" dirty="0">
                <a:solidFill>
                  <a:srgbClr val="FF0000"/>
                </a:solidFill>
              </a:rPr>
              <a:t>gli scambi commerciali tra Repubblica Popolare e Repubblica islamica non si limitano al settore energetico </a:t>
            </a:r>
            <a:r>
              <a:rPr lang="it-IT" dirty="0"/>
              <a:t>(benché avvengano principalmente in esso): il mercato interno di Teheran è estremamente recettivo ai beni di consumo prodotti in Cina, così come il suo sistema infrastrutturale, benché dal 2014 in poi il volume degli scambi sia sensibilmente diminuito. Ciò nonostante, nel 2016 le relazioni economiche tra le due potenze asiatiche hanno effettuato un ulteriore passo avanti con l’istituzione della </a:t>
            </a:r>
            <a:r>
              <a:rPr lang="it-IT" i="1" dirty="0"/>
              <a:t>Comprehensive Strategic Partnership </a:t>
            </a:r>
            <a:r>
              <a:rPr lang="it-IT" dirty="0"/>
              <a:t>(CSP), prodromica alla realizzazione del progetto BRI: la Nuova Via della Seta, importante ambizione geopolitica la cui realizzazione plasmerà il XXI secolo. </a:t>
            </a:r>
          </a:p>
        </p:txBody>
      </p:sp>
    </p:spTree>
    <p:extLst>
      <p:ext uri="{BB962C8B-B14F-4D97-AF65-F5344CB8AC3E}">
        <p14:creationId xmlns:p14="http://schemas.microsoft.com/office/powerpoint/2010/main" val="7037017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E4E8A2-C20D-405F-9371-4516E08244DB}"/>
              </a:ext>
            </a:extLst>
          </p:cNvPr>
          <p:cNvSpPr>
            <a:spLocks noGrp="1"/>
          </p:cNvSpPr>
          <p:nvPr>
            <p:ph type="title"/>
          </p:nvPr>
        </p:nvSpPr>
        <p:spPr>
          <a:xfrm>
            <a:off x="1251678" y="382385"/>
            <a:ext cx="10178322" cy="465754"/>
          </a:xfrm>
        </p:spPr>
        <p:txBody>
          <a:bodyPr>
            <a:normAutofit/>
          </a:bodyPr>
          <a:lstStyle/>
          <a:p>
            <a:pPr algn="ctr"/>
            <a:r>
              <a:rPr lang="it-IT" sz="1400" dirty="0"/>
              <a:t>Geopolitica della </a:t>
            </a:r>
            <a:r>
              <a:rPr lang="it-IT" sz="1400" dirty="0" err="1"/>
              <a:t>cina</a:t>
            </a:r>
            <a:endParaRPr lang="it-IT" sz="1400" dirty="0"/>
          </a:p>
        </p:txBody>
      </p:sp>
      <p:sp>
        <p:nvSpPr>
          <p:cNvPr id="3" name="Segnaposto contenuto 2">
            <a:extLst>
              <a:ext uri="{FF2B5EF4-FFF2-40B4-BE49-F238E27FC236}">
                <a16:creationId xmlns:a16="http://schemas.microsoft.com/office/drawing/2014/main" id="{9241AE21-3692-4A5E-9F17-A724EBB5DFD9}"/>
              </a:ext>
            </a:extLst>
          </p:cNvPr>
          <p:cNvSpPr>
            <a:spLocks noGrp="1"/>
          </p:cNvSpPr>
          <p:nvPr>
            <p:ph idx="1"/>
          </p:nvPr>
        </p:nvSpPr>
        <p:spPr>
          <a:xfrm>
            <a:off x="1251678" y="848139"/>
            <a:ext cx="10178322" cy="5031453"/>
          </a:xfrm>
        </p:spPr>
        <p:txBody>
          <a:bodyPr/>
          <a:lstStyle/>
          <a:p>
            <a:pPr marL="0" indent="0" algn="just">
              <a:buNone/>
            </a:pPr>
            <a:r>
              <a:rPr lang="it-IT" dirty="0"/>
              <a:t>Tuttavia, la finalizzazione del progetto (non ancora avvenuta) </a:t>
            </a:r>
            <a:r>
              <a:rPr lang="it-IT" dirty="0">
                <a:solidFill>
                  <a:srgbClr val="FF0000"/>
                </a:solidFill>
              </a:rPr>
              <a:t>richiede innanzitutto la stabilizzazione della polveriera mediorientale</a:t>
            </a:r>
            <a:r>
              <a:rPr lang="it-IT" dirty="0"/>
              <a:t> (sia per quanto riguarda i rapporti tra Iran e Stati limitrofi, sia riguardo alle contraddittorie partnership strategiche portate avanti dalla Cina), un miglior collegamento infrastrutturale tra Teheran e le potenze limitrofe e la normalizzazione della strategia della massima pressione implementata da Washington nei confronti della Repubblica Islamica a partire dal 2018. Ad ogni modo, </a:t>
            </a:r>
            <a:r>
              <a:rPr lang="it-IT" dirty="0">
                <a:solidFill>
                  <a:srgbClr val="FF0000"/>
                </a:solidFill>
              </a:rPr>
              <a:t>prevenire il collasso dell’economia iraniana rimane di primario interesse per Pechino. </a:t>
            </a:r>
          </a:p>
        </p:txBody>
      </p:sp>
    </p:spTree>
    <p:extLst>
      <p:ext uri="{BB962C8B-B14F-4D97-AF65-F5344CB8AC3E}">
        <p14:creationId xmlns:p14="http://schemas.microsoft.com/office/powerpoint/2010/main" val="243281269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3069F9-C276-4BE4-92E3-79F31E2F74CB}"/>
              </a:ext>
            </a:extLst>
          </p:cNvPr>
          <p:cNvSpPr>
            <a:spLocks noGrp="1"/>
          </p:cNvSpPr>
          <p:nvPr>
            <p:ph type="title"/>
          </p:nvPr>
        </p:nvSpPr>
        <p:spPr>
          <a:xfrm>
            <a:off x="1251678" y="382385"/>
            <a:ext cx="10178322" cy="492258"/>
          </a:xfrm>
        </p:spPr>
        <p:txBody>
          <a:bodyPr>
            <a:normAutofit/>
          </a:bodyPr>
          <a:lstStyle/>
          <a:p>
            <a:pPr algn="ctr"/>
            <a:r>
              <a:rPr lang="it-IT" sz="1400" dirty="0"/>
              <a:t>Geopolitica della </a:t>
            </a:r>
            <a:r>
              <a:rPr lang="it-IT" sz="1400" dirty="0" err="1"/>
              <a:t>cina</a:t>
            </a:r>
            <a:endParaRPr lang="it-IT" sz="1400" dirty="0"/>
          </a:p>
        </p:txBody>
      </p:sp>
      <p:sp>
        <p:nvSpPr>
          <p:cNvPr id="3" name="Segnaposto contenuto 2">
            <a:extLst>
              <a:ext uri="{FF2B5EF4-FFF2-40B4-BE49-F238E27FC236}">
                <a16:creationId xmlns:a16="http://schemas.microsoft.com/office/drawing/2014/main" id="{19173F40-FF7F-4D08-93B8-49BEBBCE0C24}"/>
              </a:ext>
            </a:extLst>
          </p:cNvPr>
          <p:cNvSpPr>
            <a:spLocks noGrp="1"/>
          </p:cNvSpPr>
          <p:nvPr>
            <p:ph idx="1"/>
          </p:nvPr>
        </p:nvSpPr>
        <p:spPr>
          <a:xfrm>
            <a:off x="1251678" y="874643"/>
            <a:ext cx="10178322" cy="5004949"/>
          </a:xfrm>
        </p:spPr>
        <p:txBody>
          <a:bodyPr/>
          <a:lstStyle/>
          <a:p>
            <a:pPr marL="0" indent="0" algn="just">
              <a:buNone/>
            </a:pPr>
            <a:r>
              <a:rPr lang="it-IT" dirty="0"/>
              <a:t>Un altro ambito di cooperazione tra le due potenze asiatiche è quello militare: a partire dalla guerra tra Iran e Iraq, </a:t>
            </a:r>
            <a:r>
              <a:rPr lang="it-IT" dirty="0">
                <a:solidFill>
                  <a:srgbClr val="FF0000"/>
                </a:solidFill>
              </a:rPr>
              <a:t>Pechino è diventata un riferimento per Teheran in termini di tecnologia militare, armi</a:t>
            </a:r>
            <a:r>
              <a:rPr lang="it-IT" dirty="0"/>
              <a:t> (tra cui missili e jet). Recentemente, tale cooperazione è stata favorita da due contingenze: il </a:t>
            </a:r>
            <a:r>
              <a:rPr lang="it-IT" dirty="0">
                <a:solidFill>
                  <a:srgbClr val="FF0000"/>
                </a:solidFill>
              </a:rPr>
              <a:t>senso di isolamento e il bisogno di sicurezza diffusosi nella Repubblica Islamica a seguito del declino del JCPOA e l’ascesa dell’ISIS in Siria</a:t>
            </a:r>
            <a:r>
              <a:rPr lang="it-IT" dirty="0"/>
              <a:t>, che ha portato alla realizzazione di un inedito asse </a:t>
            </a:r>
            <a:r>
              <a:rPr lang="it-IT" dirty="0">
                <a:solidFill>
                  <a:srgbClr val="FF0000"/>
                </a:solidFill>
              </a:rPr>
              <a:t>Mosca-Pechino-Teheran</a:t>
            </a:r>
            <a:r>
              <a:rPr lang="it-IT" dirty="0"/>
              <a:t>, concretizzatosi nel settembre 2019 con l’esercitazione navale congiunta delle tre potenze nel Mare dell’Oman e nell’Oceano Indiano del Nord. Naturalmente, questo allineamento ha suscitato preoccupazioni e allarme da parte di Washington.  </a:t>
            </a:r>
          </a:p>
        </p:txBody>
      </p:sp>
    </p:spTree>
    <p:extLst>
      <p:ext uri="{BB962C8B-B14F-4D97-AF65-F5344CB8AC3E}">
        <p14:creationId xmlns:p14="http://schemas.microsoft.com/office/powerpoint/2010/main" val="376288246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25A8A7-15BA-46A3-AF7F-17983E20BF32}"/>
              </a:ext>
            </a:extLst>
          </p:cNvPr>
          <p:cNvSpPr>
            <a:spLocks noGrp="1"/>
          </p:cNvSpPr>
          <p:nvPr>
            <p:ph type="title"/>
          </p:nvPr>
        </p:nvSpPr>
        <p:spPr>
          <a:xfrm>
            <a:off x="1251678" y="382385"/>
            <a:ext cx="10178322" cy="412745"/>
          </a:xfrm>
        </p:spPr>
        <p:txBody>
          <a:bodyPr>
            <a:normAutofit/>
          </a:bodyPr>
          <a:lstStyle/>
          <a:p>
            <a:pPr algn="ctr"/>
            <a:r>
              <a:rPr lang="it-IT" sz="1400" dirty="0"/>
              <a:t>Geopolitica della </a:t>
            </a:r>
            <a:r>
              <a:rPr lang="it-IT" sz="1400" dirty="0" err="1"/>
              <a:t>cina</a:t>
            </a:r>
            <a:r>
              <a:rPr lang="it-IT" sz="1400" dirty="0"/>
              <a:t> </a:t>
            </a:r>
          </a:p>
        </p:txBody>
      </p:sp>
      <p:sp>
        <p:nvSpPr>
          <p:cNvPr id="3" name="Segnaposto contenuto 2">
            <a:extLst>
              <a:ext uri="{FF2B5EF4-FFF2-40B4-BE49-F238E27FC236}">
                <a16:creationId xmlns:a16="http://schemas.microsoft.com/office/drawing/2014/main" id="{96B8DCDF-94EC-44B8-B1C2-0179AE28FF47}"/>
              </a:ext>
            </a:extLst>
          </p:cNvPr>
          <p:cNvSpPr>
            <a:spLocks noGrp="1"/>
          </p:cNvSpPr>
          <p:nvPr>
            <p:ph idx="1"/>
          </p:nvPr>
        </p:nvSpPr>
        <p:spPr>
          <a:xfrm>
            <a:off x="1251678" y="795131"/>
            <a:ext cx="10178322" cy="5084462"/>
          </a:xfrm>
        </p:spPr>
        <p:txBody>
          <a:bodyPr/>
          <a:lstStyle/>
          <a:p>
            <a:pPr marL="0" indent="0" algn="just">
              <a:buNone/>
            </a:pPr>
            <a:endParaRPr lang="it-IT" dirty="0"/>
          </a:p>
          <a:p>
            <a:pPr marL="0" indent="0" algn="just">
              <a:buNone/>
            </a:pPr>
            <a:r>
              <a:rPr lang="it-IT" dirty="0"/>
              <a:t>Un elemento che emerge come ricorrente dall’analisi è proprio il </a:t>
            </a:r>
            <a:r>
              <a:rPr lang="it-IT" dirty="0">
                <a:solidFill>
                  <a:srgbClr val="FF0000"/>
                </a:solidFill>
              </a:rPr>
              <a:t>“fantasma” statunitense</a:t>
            </a:r>
            <a:r>
              <a:rPr lang="it-IT" dirty="0"/>
              <a:t>, che </a:t>
            </a:r>
            <a:r>
              <a:rPr lang="it-IT" dirty="0">
                <a:solidFill>
                  <a:srgbClr val="FF0000"/>
                </a:solidFill>
              </a:rPr>
              <a:t>plasma</a:t>
            </a:r>
            <a:r>
              <a:rPr lang="it-IT" dirty="0"/>
              <a:t>, direttamente o indirettamente, i </a:t>
            </a:r>
            <a:r>
              <a:rPr lang="it-IT" dirty="0">
                <a:solidFill>
                  <a:srgbClr val="FF0000"/>
                </a:solidFill>
              </a:rPr>
              <a:t>reciproci rapporti strategici fra Teheran e Pechino</a:t>
            </a:r>
            <a:r>
              <a:rPr lang="it-IT" dirty="0"/>
              <a:t>. Benché entrambe le potenze condividano una solidarietà ideologica nei confronti delle eccessive ingerenze americane nei loro affari interni e, soprattutto, di disprezzo verso l’imperialismo occidentale, la Repubblica Popolare risulta estremamente coinvolta nel proposito di bilanciare gli opposti interessi che animano il triangolo Pechino-Teheran-Washington.  </a:t>
            </a:r>
          </a:p>
        </p:txBody>
      </p:sp>
    </p:spTree>
    <p:extLst>
      <p:ext uri="{BB962C8B-B14F-4D97-AF65-F5344CB8AC3E}">
        <p14:creationId xmlns:p14="http://schemas.microsoft.com/office/powerpoint/2010/main" val="33706391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BFA0B6-E822-4DE7-B9CB-9669BB0908EA}"/>
              </a:ext>
            </a:extLst>
          </p:cNvPr>
          <p:cNvSpPr>
            <a:spLocks noGrp="1"/>
          </p:cNvSpPr>
          <p:nvPr>
            <p:ph type="title"/>
          </p:nvPr>
        </p:nvSpPr>
        <p:spPr>
          <a:xfrm>
            <a:off x="1251678" y="382385"/>
            <a:ext cx="10178322" cy="452502"/>
          </a:xfrm>
        </p:spPr>
        <p:txBody>
          <a:bodyPr>
            <a:normAutofit/>
          </a:bodyPr>
          <a:lstStyle/>
          <a:p>
            <a:pPr algn="ctr"/>
            <a:r>
              <a:rPr lang="it-IT" sz="1400" dirty="0"/>
              <a:t>Geopolitica della </a:t>
            </a:r>
            <a:r>
              <a:rPr lang="it-IT" sz="1400" dirty="0" err="1"/>
              <a:t>cina</a:t>
            </a:r>
            <a:endParaRPr lang="it-IT" sz="1400" dirty="0"/>
          </a:p>
        </p:txBody>
      </p:sp>
      <p:sp>
        <p:nvSpPr>
          <p:cNvPr id="3" name="Segnaposto contenuto 2">
            <a:extLst>
              <a:ext uri="{FF2B5EF4-FFF2-40B4-BE49-F238E27FC236}">
                <a16:creationId xmlns:a16="http://schemas.microsoft.com/office/drawing/2014/main" id="{3CCA573B-2988-48EA-96D3-F4D4D1FE6B22}"/>
              </a:ext>
            </a:extLst>
          </p:cNvPr>
          <p:cNvSpPr>
            <a:spLocks noGrp="1"/>
          </p:cNvSpPr>
          <p:nvPr>
            <p:ph idx="1"/>
          </p:nvPr>
        </p:nvSpPr>
        <p:spPr>
          <a:xfrm>
            <a:off x="1251678" y="834887"/>
            <a:ext cx="10178322" cy="5044705"/>
          </a:xfrm>
        </p:spPr>
        <p:txBody>
          <a:bodyPr/>
          <a:lstStyle/>
          <a:p>
            <a:pPr marL="0" indent="0" algn="just">
              <a:buNone/>
            </a:pPr>
            <a:r>
              <a:rPr lang="it-IT" dirty="0"/>
              <a:t>Con una tempistica perfetta il 2 novembre è arrivata </a:t>
            </a:r>
            <a:r>
              <a:rPr lang="it-IT" dirty="0">
                <a:solidFill>
                  <a:srgbClr val="FF0000"/>
                </a:solidFill>
              </a:rPr>
              <a:t>la ratifica di Australia e Nuova Zelanda del </a:t>
            </a:r>
            <a:r>
              <a:rPr lang="it-IT" i="1" dirty="0" err="1">
                <a:solidFill>
                  <a:srgbClr val="FF0000"/>
                </a:solidFill>
              </a:rPr>
              <a:t>Regional</a:t>
            </a:r>
            <a:r>
              <a:rPr lang="it-IT" i="1" dirty="0">
                <a:solidFill>
                  <a:srgbClr val="FF0000"/>
                </a:solidFill>
              </a:rPr>
              <a:t> Comprehensive </a:t>
            </a:r>
            <a:r>
              <a:rPr lang="it-IT" i="1" dirty="0" err="1">
                <a:solidFill>
                  <a:srgbClr val="FF0000"/>
                </a:solidFill>
              </a:rPr>
              <a:t>Economic</a:t>
            </a:r>
            <a:r>
              <a:rPr lang="it-IT" i="1" dirty="0">
                <a:solidFill>
                  <a:srgbClr val="FF0000"/>
                </a:solidFill>
              </a:rPr>
              <a:t> Partnership</a:t>
            </a:r>
            <a:r>
              <a:rPr lang="it-IT" dirty="0">
                <a:solidFill>
                  <a:srgbClr val="FF0000"/>
                </a:solidFill>
              </a:rPr>
              <a:t> (RCEP). </a:t>
            </a:r>
            <a:r>
              <a:rPr lang="it-IT" dirty="0"/>
              <a:t>Con la firma dei due Paesi oceanici, l’accordo che liberalizza il commercio sul lato occidentale del Pacifico </a:t>
            </a:r>
            <a:r>
              <a:rPr lang="it-IT" b="1" dirty="0"/>
              <a:t>entrerà in vigore il 1° gennaio 2022</a:t>
            </a:r>
            <a:r>
              <a:rPr lang="it-IT" dirty="0"/>
              <a:t>, ovvero sessanta giorni dopo la firma. </a:t>
            </a:r>
          </a:p>
          <a:p>
            <a:pPr marL="0" indent="0" algn="just">
              <a:buNone/>
            </a:pPr>
            <a:r>
              <a:rPr lang="it-IT" dirty="0"/>
              <a:t>Il RCEP copre quasi il 32% del Pil mondiale misurato in parità di potere d’acquisto ed è per questo considerato l’accordo di libero scambio più grande. </a:t>
            </a:r>
            <a:r>
              <a:rPr lang="it-IT" dirty="0">
                <a:solidFill>
                  <a:srgbClr val="FF0000"/>
                </a:solidFill>
              </a:rPr>
              <a:t>Questo primato è dovuto alla partecipazione della </a:t>
            </a:r>
            <a:r>
              <a:rPr lang="it-IT" b="1" dirty="0">
                <a:solidFill>
                  <a:srgbClr val="FF0000"/>
                </a:solidFill>
              </a:rPr>
              <a:t>Cina che da sola pesa per quasi il 19%,</a:t>
            </a:r>
            <a:r>
              <a:rPr lang="it-IT" dirty="0">
                <a:solidFill>
                  <a:srgbClr val="FF0000"/>
                </a:solidFill>
              </a:rPr>
              <a:t> </a:t>
            </a:r>
            <a:r>
              <a:rPr lang="it-IT" dirty="0"/>
              <a:t>quattro punti percentuali al di sopra della somma dei 27 Paesi dell’UE. Oltre alla Cina, il RCEP comprende i dieci membri dell’ASEAN e i loro maggiori partner commerciali. Formalmente l’accordo RCEP copre il commercio di beni, il commercio di servizi, gli investimenti, la cooperazione economica e tecnica e crea nuove regole per l’e-commerce, la proprietà intellettuale, gli appalti pubblici, la concorrenza e le piccole e medie imprese. </a:t>
            </a:r>
          </a:p>
        </p:txBody>
      </p:sp>
    </p:spTree>
    <p:extLst>
      <p:ext uri="{BB962C8B-B14F-4D97-AF65-F5344CB8AC3E}">
        <p14:creationId xmlns:p14="http://schemas.microsoft.com/office/powerpoint/2010/main" val="151250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EDCD41-B6BD-4CC3-8922-D9A3CE299DD8}"/>
              </a:ext>
            </a:extLst>
          </p:cNvPr>
          <p:cNvSpPr>
            <a:spLocks noGrp="1"/>
          </p:cNvSpPr>
          <p:nvPr>
            <p:ph type="title"/>
          </p:nvPr>
        </p:nvSpPr>
        <p:spPr>
          <a:xfrm>
            <a:off x="1251678" y="382385"/>
            <a:ext cx="10178322" cy="465754"/>
          </a:xfrm>
        </p:spPr>
        <p:txBody>
          <a:bodyPr>
            <a:normAutofit/>
          </a:bodyPr>
          <a:lstStyle/>
          <a:p>
            <a:pPr algn="ctr"/>
            <a:r>
              <a:rPr lang="it-IT" sz="1400" dirty="0"/>
              <a:t>Il contrasto </a:t>
            </a:r>
            <a:r>
              <a:rPr lang="it-IT" sz="1400" dirty="0" err="1"/>
              <a:t>iran</a:t>
            </a:r>
            <a:r>
              <a:rPr lang="it-IT" sz="1400" dirty="0"/>
              <a:t> </a:t>
            </a:r>
            <a:r>
              <a:rPr lang="it-IT" sz="1400" dirty="0" err="1"/>
              <a:t>arabia</a:t>
            </a:r>
            <a:r>
              <a:rPr lang="it-IT" sz="1400" dirty="0"/>
              <a:t> saudita</a:t>
            </a:r>
          </a:p>
        </p:txBody>
      </p:sp>
      <p:sp>
        <p:nvSpPr>
          <p:cNvPr id="3" name="Segnaposto contenuto 2">
            <a:extLst>
              <a:ext uri="{FF2B5EF4-FFF2-40B4-BE49-F238E27FC236}">
                <a16:creationId xmlns:a16="http://schemas.microsoft.com/office/drawing/2014/main" id="{ECD69615-119E-48A3-9C70-9503F09FC069}"/>
              </a:ext>
            </a:extLst>
          </p:cNvPr>
          <p:cNvSpPr>
            <a:spLocks noGrp="1"/>
          </p:cNvSpPr>
          <p:nvPr>
            <p:ph idx="1"/>
          </p:nvPr>
        </p:nvSpPr>
        <p:spPr>
          <a:xfrm>
            <a:off x="1251678" y="848139"/>
            <a:ext cx="10178322" cy="5031453"/>
          </a:xfrm>
        </p:spPr>
        <p:txBody>
          <a:bodyPr>
            <a:normAutofit/>
          </a:bodyPr>
          <a:lstStyle/>
          <a:p>
            <a:pPr marL="0" indent="0" algn="just">
              <a:buNone/>
            </a:pPr>
            <a:r>
              <a:rPr lang="it-IT" sz="2200" dirty="0"/>
              <a:t>Questa rapida escursione attraverso gli anni e gli scenari di crisi, la </a:t>
            </a:r>
            <a:r>
              <a:rPr lang="it-IT" sz="2200" dirty="0">
                <a:solidFill>
                  <a:srgbClr val="FF0000"/>
                </a:solidFill>
              </a:rPr>
              <a:t>rivalità tra Arabia Saudita e Iran ha contribuito negli ultimi cinquant’anni a destabilizzare il Medio oriente con le basi per la nascita di una nuova Guerra Fredda nel Golfo</a:t>
            </a:r>
            <a:r>
              <a:rPr lang="it-IT" sz="2200" dirty="0"/>
              <a:t>. Lungi però dal rappresentare una contrapposizione tra sciiti e sunniti, essa ha semmai provocato una </a:t>
            </a:r>
            <a:r>
              <a:rPr lang="it-IT" sz="2200" dirty="0">
                <a:solidFill>
                  <a:srgbClr val="FF0000"/>
                </a:solidFill>
              </a:rPr>
              <a:t>politicizzazione delle identità che ha contribuito ad alimentare un conflitto che nasce come essenzialmente politico</a:t>
            </a:r>
            <a:r>
              <a:rPr lang="it-IT" sz="2200" dirty="0"/>
              <a:t>. Le crisi degli anni recenti – in Iraq, Siria, Yemen – hanno sia alimentato che tratto energia da tale veleno settario, rendendo le prospettive di una ricomposizione pacifica dello spazio politico mediorientale quanto mai incerte. </a:t>
            </a:r>
          </a:p>
        </p:txBody>
      </p:sp>
    </p:spTree>
    <p:extLst>
      <p:ext uri="{BB962C8B-B14F-4D97-AF65-F5344CB8AC3E}">
        <p14:creationId xmlns:p14="http://schemas.microsoft.com/office/powerpoint/2010/main" val="263806136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B6F40D-A77F-4A0D-9C0D-7E8CA857AF47}"/>
              </a:ext>
            </a:extLst>
          </p:cNvPr>
          <p:cNvSpPr>
            <a:spLocks noGrp="1"/>
          </p:cNvSpPr>
          <p:nvPr>
            <p:ph type="title"/>
          </p:nvPr>
        </p:nvSpPr>
        <p:spPr>
          <a:xfrm>
            <a:off x="1251678" y="382385"/>
            <a:ext cx="10178322" cy="492258"/>
          </a:xfrm>
        </p:spPr>
        <p:txBody>
          <a:bodyPr>
            <a:normAutofit/>
          </a:bodyPr>
          <a:lstStyle/>
          <a:p>
            <a:pPr algn="ctr"/>
            <a:r>
              <a:rPr lang="it-IT" sz="1400" dirty="0"/>
              <a:t>Geopolitica della </a:t>
            </a:r>
            <a:r>
              <a:rPr lang="it-IT" sz="1400" dirty="0" err="1"/>
              <a:t>cina</a:t>
            </a:r>
            <a:endParaRPr lang="it-IT" sz="1400" dirty="0"/>
          </a:p>
        </p:txBody>
      </p:sp>
      <p:sp>
        <p:nvSpPr>
          <p:cNvPr id="3" name="Segnaposto contenuto 2">
            <a:extLst>
              <a:ext uri="{FF2B5EF4-FFF2-40B4-BE49-F238E27FC236}">
                <a16:creationId xmlns:a16="http://schemas.microsoft.com/office/drawing/2014/main" id="{3752C115-3F33-4631-915E-24094A91FFEB}"/>
              </a:ext>
            </a:extLst>
          </p:cNvPr>
          <p:cNvSpPr>
            <a:spLocks noGrp="1"/>
          </p:cNvSpPr>
          <p:nvPr>
            <p:ph idx="1"/>
          </p:nvPr>
        </p:nvSpPr>
        <p:spPr>
          <a:xfrm>
            <a:off x="1251678" y="874643"/>
            <a:ext cx="10178322" cy="5004949"/>
          </a:xfrm>
        </p:spPr>
        <p:txBody>
          <a:bodyPr/>
          <a:lstStyle/>
          <a:p>
            <a:pPr marL="0" indent="0" algn="just">
              <a:buNone/>
            </a:pPr>
            <a:r>
              <a:rPr lang="it-IT" dirty="0"/>
              <a:t>Tuttavia, come riportato su «The </a:t>
            </a:r>
            <a:r>
              <a:rPr lang="it-IT" dirty="0" err="1"/>
              <a:t>Diplomat</a:t>
            </a:r>
            <a:r>
              <a:rPr lang="it-IT" dirty="0"/>
              <a:t>», </a:t>
            </a:r>
            <a:r>
              <a:rPr lang="it-IT" b="1" dirty="0">
                <a:solidFill>
                  <a:srgbClr val="FF0000"/>
                </a:solidFill>
              </a:rPr>
              <a:t>l'attuazione di regole comuni è in gran parte a discrezione di ciascun Paese</a:t>
            </a:r>
            <a:r>
              <a:rPr lang="it-IT" dirty="0"/>
              <a:t>. Per questo motivo, l’ambizione del RCEP non è proporzionale alla sua dimensione economica e il </a:t>
            </a:r>
            <a:r>
              <a:rPr lang="it-IT" b="1" dirty="0">
                <a:solidFill>
                  <a:srgbClr val="FF0000"/>
                </a:solidFill>
              </a:rPr>
              <a:t>RCEP viene inoltre considerato un accordo commerciale di prima generazione</a:t>
            </a:r>
            <a:r>
              <a:rPr lang="it-IT" dirty="0">
                <a:solidFill>
                  <a:srgbClr val="FF0000"/>
                </a:solidFill>
              </a:rPr>
              <a:t>, ancora focalizzato sulle tariffe</a:t>
            </a:r>
            <a:r>
              <a:rPr lang="it-IT" dirty="0"/>
              <a:t>. Ma anche per le riduzioni tariffarie – previste sul 91% dei prodotti - ciascun Paese ha avanzato le sue riserve e posto delle condizioni. </a:t>
            </a:r>
            <a:r>
              <a:rPr lang="it-IT" dirty="0">
                <a:solidFill>
                  <a:srgbClr val="FF0000"/>
                </a:solidFill>
              </a:rPr>
              <a:t>Inoltre il RCEP si inserisce in una </a:t>
            </a:r>
            <a:r>
              <a:rPr lang="it-IT" b="1" dirty="0">
                <a:solidFill>
                  <a:srgbClr val="FF0000"/>
                </a:solidFill>
              </a:rPr>
              <a:t>rete costruita dai molti accordi bilaterali</a:t>
            </a:r>
            <a:r>
              <a:rPr lang="it-IT" dirty="0">
                <a:solidFill>
                  <a:srgbClr val="FF0000"/>
                </a:solidFill>
              </a:rPr>
              <a:t> già esistenti tra i 15 Paesi</a:t>
            </a:r>
            <a:r>
              <a:rPr lang="it-IT" dirty="0"/>
              <a:t>, una rete così estesa da coprire l’83% del commercio interno; la parte attualmente scoperta riguarda principalmente il commercio tra Cina e Giappone e tra Giappone e Corea del Sud. Sicuramente uno dei grandi vantaggi del RCEP sarà l’</a:t>
            </a:r>
            <a:r>
              <a:rPr lang="it-IT" b="1" dirty="0"/>
              <a:t>armonizzazione delle regole di origine</a:t>
            </a:r>
            <a:r>
              <a:rPr lang="it-IT" dirty="0"/>
              <a:t>, ovvero come stabilire la nazionalità dei prodotti affinché questi possono circolare liberamente nell’area. </a:t>
            </a:r>
          </a:p>
        </p:txBody>
      </p:sp>
    </p:spTree>
    <p:extLst>
      <p:ext uri="{BB962C8B-B14F-4D97-AF65-F5344CB8AC3E}">
        <p14:creationId xmlns:p14="http://schemas.microsoft.com/office/powerpoint/2010/main" val="19263813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082895-D526-49F8-9FA8-BC18E6BD7777}"/>
              </a:ext>
            </a:extLst>
          </p:cNvPr>
          <p:cNvSpPr>
            <a:spLocks noGrp="1"/>
          </p:cNvSpPr>
          <p:nvPr>
            <p:ph type="title"/>
          </p:nvPr>
        </p:nvSpPr>
        <p:spPr>
          <a:xfrm>
            <a:off x="1251678" y="382385"/>
            <a:ext cx="10178322" cy="439250"/>
          </a:xfrm>
        </p:spPr>
        <p:txBody>
          <a:bodyPr>
            <a:normAutofit/>
          </a:bodyPr>
          <a:lstStyle/>
          <a:p>
            <a:pPr algn="ctr"/>
            <a:r>
              <a:rPr lang="it-IT" sz="1400" dirty="0"/>
              <a:t>Geopolitica della </a:t>
            </a:r>
            <a:r>
              <a:rPr lang="it-IT" sz="1400" dirty="0" err="1"/>
              <a:t>cina</a:t>
            </a:r>
            <a:endParaRPr lang="it-IT" sz="1400" dirty="0"/>
          </a:p>
        </p:txBody>
      </p:sp>
      <p:sp>
        <p:nvSpPr>
          <p:cNvPr id="3" name="Segnaposto contenuto 2">
            <a:extLst>
              <a:ext uri="{FF2B5EF4-FFF2-40B4-BE49-F238E27FC236}">
                <a16:creationId xmlns:a16="http://schemas.microsoft.com/office/drawing/2014/main" id="{BD07F220-927A-4795-8B4A-8D58A50763FE}"/>
              </a:ext>
            </a:extLst>
          </p:cNvPr>
          <p:cNvSpPr>
            <a:spLocks noGrp="1"/>
          </p:cNvSpPr>
          <p:nvPr>
            <p:ph idx="1"/>
          </p:nvPr>
        </p:nvSpPr>
        <p:spPr>
          <a:xfrm>
            <a:off x="1251678" y="821635"/>
            <a:ext cx="10178322" cy="5057957"/>
          </a:xfrm>
        </p:spPr>
        <p:txBody>
          <a:bodyPr/>
          <a:lstStyle/>
          <a:p>
            <a:pPr marL="0" indent="0" algn="just">
              <a:buNone/>
            </a:pPr>
            <a:endParaRPr lang="it-IT" dirty="0"/>
          </a:p>
          <a:p>
            <a:pPr marL="0" indent="0" algn="just">
              <a:buNone/>
            </a:pPr>
            <a:r>
              <a:rPr lang="it-IT" dirty="0"/>
              <a:t>Dicevamo della scarsa ambizione del RCEP soprattutto se lo si confronta con l’altro accordo regionale, il </a:t>
            </a:r>
            <a:r>
              <a:rPr lang="it-IT" b="1" i="1" dirty="0">
                <a:solidFill>
                  <a:srgbClr val="FF0000"/>
                </a:solidFill>
              </a:rPr>
              <a:t>Comprehensive and Progressive Agreement for Trans-Pacific Partnership </a:t>
            </a:r>
            <a:r>
              <a:rPr lang="it-IT" b="1" dirty="0">
                <a:solidFill>
                  <a:srgbClr val="FF0000"/>
                </a:solidFill>
              </a:rPr>
              <a:t>(CPTPP)</a:t>
            </a:r>
            <a:r>
              <a:rPr lang="it-IT" dirty="0">
                <a:solidFill>
                  <a:srgbClr val="FF0000"/>
                </a:solidFill>
              </a:rPr>
              <a:t>, </a:t>
            </a:r>
            <a:r>
              <a:rPr lang="it-IT" dirty="0"/>
              <a:t>al quale partecipano 7 dei 15 Paesi membri del RCEP. Il CPTPP, oltre ai temi commerciali tradizionali cari al RCEP, mira anche a stabilire regole comuni per lavoro, ambiente e sussidi per le </a:t>
            </a:r>
            <a:r>
              <a:rPr lang="it-IT" i="1" dirty="0"/>
              <a:t>State-</a:t>
            </a:r>
            <a:r>
              <a:rPr lang="it-IT" i="1" dirty="0" err="1"/>
              <a:t>owned</a:t>
            </a:r>
            <a:r>
              <a:rPr lang="it-IT" i="1" dirty="0"/>
              <a:t> </a:t>
            </a:r>
            <a:r>
              <a:rPr lang="it-IT" i="1" dirty="0" err="1"/>
              <a:t>enterprises</a:t>
            </a:r>
            <a:r>
              <a:rPr lang="it-IT" i="1" dirty="0"/>
              <a:t> </a:t>
            </a:r>
            <a:r>
              <a:rPr lang="it-IT" dirty="0"/>
              <a:t>(SOE). </a:t>
            </a:r>
          </a:p>
          <a:p>
            <a:pPr marL="0" indent="0" algn="just">
              <a:buNone/>
            </a:pPr>
            <a:endParaRPr lang="it-IT" dirty="0"/>
          </a:p>
        </p:txBody>
      </p:sp>
    </p:spTree>
    <p:extLst>
      <p:ext uri="{BB962C8B-B14F-4D97-AF65-F5344CB8AC3E}">
        <p14:creationId xmlns:p14="http://schemas.microsoft.com/office/powerpoint/2010/main" val="197777251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8895D6-05CA-4364-A5E7-C9DBC6553AF4}"/>
              </a:ext>
            </a:extLst>
          </p:cNvPr>
          <p:cNvSpPr>
            <a:spLocks noGrp="1"/>
          </p:cNvSpPr>
          <p:nvPr>
            <p:ph type="title"/>
          </p:nvPr>
        </p:nvSpPr>
        <p:spPr>
          <a:xfrm>
            <a:off x="1251678" y="382385"/>
            <a:ext cx="10178322" cy="372989"/>
          </a:xfrm>
        </p:spPr>
        <p:txBody>
          <a:bodyPr>
            <a:normAutofit/>
          </a:bodyPr>
          <a:lstStyle/>
          <a:p>
            <a:pPr algn="ctr"/>
            <a:r>
              <a:rPr lang="it-IT" sz="1400" dirty="0"/>
              <a:t>Geopolitica della </a:t>
            </a:r>
            <a:r>
              <a:rPr lang="it-IT" sz="1400" dirty="0" err="1"/>
              <a:t>cina</a:t>
            </a:r>
            <a:r>
              <a:rPr lang="it-IT" sz="1400" dirty="0"/>
              <a:t>: </a:t>
            </a:r>
            <a:r>
              <a:rPr lang="it-IT" sz="1400" dirty="0" err="1"/>
              <a:t>pil</a:t>
            </a:r>
            <a:r>
              <a:rPr lang="it-IT" sz="1400" dirty="0"/>
              <a:t> in %</a:t>
            </a:r>
          </a:p>
        </p:txBody>
      </p:sp>
      <p:pic>
        <p:nvPicPr>
          <p:cNvPr id="5" name="Segnaposto contenuto 4">
            <a:extLst>
              <a:ext uri="{FF2B5EF4-FFF2-40B4-BE49-F238E27FC236}">
                <a16:creationId xmlns:a16="http://schemas.microsoft.com/office/drawing/2014/main" id="{2B1514CC-A03E-4714-B232-ECF86018F902}"/>
              </a:ext>
            </a:extLst>
          </p:cNvPr>
          <p:cNvPicPr>
            <a:picLocks noGrp="1" noChangeAspect="1"/>
          </p:cNvPicPr>
          <p:nvPr>
            <p:ph idx="1"/>
          </p:nvPr>
        </p:nvPicPr>
        <p:blipFill>
          <a:blip r:embed="rId2"/>
          <a:stretch>
            <a:fillRect/>
          </a:stretch>
        </p:blipFill>
        <p:spPr>
          <a:xfrm>
            <a:off x="3644348" y="1351722"/>
            <a:ext cx="5658678" cy="3896139"/>
          </a:xfrm>
        </p:spPr>
      </p:pic>
    </p:spTree>
    <p:extLst>
      <p:ext uri="{BB962C8B-B14F-4D97-AF65-F5344CB8AC3E}">
        <p14:creationId xmlns:p14="http://schemas.microsoft.com/office/powerpoint/2010/main" val="39960800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393846-7899-4B6A-A586-792077884B9E}"/>
              </a:ext>
            </a:extLst>
          </p:cNvPr>
          <p:cNvSpPr>
            <a:spLocks noGrp="1"/>
          </p:cNvSpPr>
          <p:nvPr>
            <p:ph type="title"/>
          </p:nvPr>
        </p:nvSpPr>
        <p:spPr>
          <a:xfrm>
            <a:off x="1251678" y="382385"/>
            <a:ext cx="10178322" cy="452502"/>
          </a:xfrm>
        </p:spPr>
        <p:txBody>
          <a:bodyPr>
            <a:normAutofit/>
          </a:bodyPr>
          <a:lstStyle/>
          <a:p>
            <a:pPr algn="ctr"/>
            <a:r>
              <a:rPr lang="it-IT" sz="1400" dirty="0"/>
              <a:t>Geopolitica della </a:t>
            </a:r>
            <a:r>
              <a:rPr lang="it-IT" sz="1400" dirty="0" err="1"/>
              <a:t>cina</a:t>
            </a:r>
            <a:endParaRPr lang="it-IT" sz="1400" dirty="0"/>
          </a:p>
        </p:txBody>
      </p:sp>
      <p:pic>
        <p:nvPicPr>
          <p:cNvPr id="5" name="Segnaposto contenuto 4">
            <a:extLst>
              <a:ext uri="{FF2B5EF4-FFF2-40B4-BE49-F238E27FC236}">
                <a16:creationId xmlns:a16="http://schemas.microsoft.com/office/drawing/2014/main" id="{5F66CD09-DE75-45F9-AB19-019DA749A56C}"/>
              </a:ext>
            </a:extLst>
          </p:cNvPr>
          <p:cNvPicPr>
            <a:picLocks noGrp="1" noChangeAspect="1"/>
          </p:cNvPicPr>
          <p:nvPr>
            <p:ph idx="1"/>
          </p:nvPr>
        </p:nvPicPr>
        <p:blipFill>
          <a:blip r:embed="rId2"/>
          <a:stretch>
            <a:fillRect/>
          </a:stretch>
        </p:blipFill>
        <p:spPr>
          <a:xfrm>
            <a:off x="3723861" y="1364974"/>
            <a:ext cx="5565913" cy="3398600"/>
          </a:xfrm>
        </p:spPr>
      </p:pic>
    </p:spTree>
    <p:extLst>
      <p:ext uri="{BB962C8B-B14F-4D97-AF65-F5344CB8AC3E}">
        <p14:creationId xmlns:p14="http://schemas.microsoft.com/office/powerpoint/2010/main" val="302817290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FEE3E5-8F25-46AF-BBC9-2907DE491A54}"/>
              </a:ext>
            </a:extLst>
          </p:cNvPr>
          <p:cNvSpPr>
            <a:spLocks noGrp="1"/>
          </p:cNvSpPr>
          <p:nvPr>
            <p:ph type="title"/>
          </p:nvPr>
        </p:nvSpPr>
        <p:spPr>
          <a:xfrm>
            <a:off x="1251678" y="382385"/>
            <a:ext cx="10178322" cy="425998"/>
          </a:xfrm>
        </p:spPr>
        <p:txBody>
          <a:bodyPr>
            <a:normAutofit/>
          </a:bodyPr>
          <a:lstStyle/>
          <a:p>
            <a:pPr algn="ctr"/>
            <a:r>
              <a:rPr lang="it-IT" sz="1400" dirty="0"/>
              <a:t>Geopolitica della </a:t>
            </a:r>
            <a:r>
              <a:rPr lang="it-IT" sz="1400" dirty="0" err="1"/>
              <a:t>cina</a:t>
            </a:r>
            <a:endParaRPr lang="it-IT" sz="1400" dirty="0"/>
          </a:p>
        </p:txBody>
      </p:sp>
      <p:sp>
        <p:nvSpPr>
          <p:cNvPr id="7" name="Segnaposto contenuto 6">
            <a:extLst>
              <a:ext uri="{FF2B5EF4-FFF2-40B4-BE49-F238E27FC236}">
                <a16:creationId xmlns:a16="http://schemas.microsoft.com/office/drawing/2014/main" id="{E491ECC6-58DD-4C4F-8376-E288C31E5403}"/>
              </a:ext>
            </a:extLst>
          </p:cNvPr>
          <p:cNvSpPr>
            <a:spLocks noGrp="1"/>
          </p:cNvSpPr>
          <p:nvPr>
            <p:ph idx="1"/>
          </p:nvPr>
        </p:nvSpPr>
        <p:spPr>
          <a:xfrm>
            <a:off x="1251678" y="808383"/>
            <a:ext cx="10178322" cy="5071209"/>
          </a:xfrm>
        </p:spPr>
        <p:txBody>
          <a:bodyPr/>
          <a:lstStyle/>
          <a:p>
            <a:pPr marL="0" indent="0" algn="just">
              <a:buNone/>
            </a:pPr>
            <a:r>
              <a:rPr lang="it-IT" dirty="0"/>
              <a:t>Anche se il RCEP è un accordo nato in ambito ASEAN e il suo segretariato è a Jakarta (dove l’ASEAN ha sede) </a:t>
            </a:r>
            <a:r>
              <a:rPr lang="it-IT" dirty="0">
                <a:solidFill>
                  <a:srgbClr val="FF0000"/>
                </a:solidFill>
              </a:rPr>
              <a:t>è oggettivo che </a:t>
            </a:r>
            <a:r>
              <a:rPr lang="it-IT" b="1" dirty="0">
                <a:solidFill>
                  <a:srgbClr val="FF0000"/>
                </a:solidFill>
              </a:rPr>
              <a:t>la Cina potrà condizionare gli effetti dell’accordo </a:t>
            </a:r>
            <a:r>
              <a:rPr lang="it-IT" dirty="0">
                <a:solidFill>
                  <a:srgbClr val="FF0000"/>
                </a:solidFill>
              </a:rPr>
              <a:t>pesando </a:t>
            </a:r>
            <a:r>
              <a:rPr lang="it-IT" b="1" dirty="0">
                <a:solidFill>
                  <a:srgbClr val="FF0000"/>
                </a:solidFill>
              </a:rPr>
              <a:t>per il 60% sull’economia dell’area</a:t>
            </a:r>
            <a:r>
              <a:rPr lang="it-IT" dirty="0"/>
              <a:t>. Posizione dominante di Pechino che sarebbe stata attenuata se </a:t>
            </a:r>
            <a:r>
              <a:rPr lang="it-IT" b="1" dirty="0"/>
              <a:t>l’India</a:t>
            </a:r>
            <a:r>
              <a:rPr lang="it-IT" dirty="0"/>
              <a:t>, che aveva partecipato alle negoziazioni del RCEP sin dall’inizio, non si fosse ritirata al momento della firma dopo aver valutato i rischi (alti) per la sua agricoltura,  l’industria e le opportunità (basse) per i suoi servizi.   </a:t>
            </a:r>
          </a:p>
          <a:p>
            <a:pPr marL="0" indent="0" algn="just">
              <a:buNone/>
            </a:pPr>
            <a:r>
              <a:rPr lang="it-IT" dirty="0"/>
              <a:t>Rimane il fatto che </a:t>
            </a:r>
            <a:r>
              <a:rPr lang="it-IT" b="1" dirty="0">
                <a:solidFill>
                  <a:srgbClr val="FF0000"/>
                </a:solidFill>
              </a:rPr>
              <a:t>un RCEP sbilanciato potrebbe nel lungo periodo provocare tensioni </a:t>
            </a:r>
            <a:r>
              <a:rPr lang="it-IT" dirty="0">
                <a:solidFill>
                  <a:srgbClr val="FF0000"/>
                </a:solidFill>
              </a:rPr>
              <a:t>al suo interno soprattutto </a:t>
            </a:r>
            <a:r>
              <a:rPr lang="it-IT" dirty="0"/>
              <a:t>se è facile invocare la sicurezza nazionale per disapplicare gli impegni e se non è facile accedere a un meccanismo di risoluzione delle controversie efficace. </a:t>
            </a:r>
          </a:p>
        </p:txBody>
      </p:sp>
    </p:spTree>
    <p:extLst>
      <p:ext uri="{BB962C8B-B14F-4D97-AF65-F5344CB8AC3E}">
        <p14:creationId xmlns:p14="http://schemas.microsoft.com/office/powerpoint/2010/main" val="219825482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5649E2-433B-4EA7-BF72-B5E187354090}"/>
              </a:ext>
            </a:extLst>
          </p:cNvPr>
          <p:cNvSpPr>
            <a:spLocks noGrp="1"/>
          </p:cNvSpPr>
          <p:nvPr>
            <p:ph type="title"/>
          </p:nvPr>
        </p:nvSpPr>
        <p:spPr>
          <a:xfrm>
            <a:off x="1251678" y="382385"/>
            <a:ext cx="10178322" cy="492258"/>
          </a:xfrm>
        </p:spPr>
        <p:txBody>
          <a:bodyPr>
            <a:normAutofit/>
          </a:bodyPr>
          <a:lstStyle/>
          <a:p>
            <a:pPr algn="ctr"/>
            <a:r>
              <a:rPr lang="it-IT" sz="1400" dirty="0"/>
              <a:t>Geopolitica della </a:t>
            </a:r>
            <a:r>
              <a:rPr lang="it-IT" sz="1400" dirty="0" err="1"/>
              <a:t>cina</a:t>
            </a:r>
            <a:endParaRPr lang="it-IT" sz="1400" dirty="0"/>
          </a:p>
        </p:txBody>
      </p:sp>
      <p:sp>
        <p:nvSpPr>
          <p:cNvPr id="3" name="Segnaposto contenuto 2">
            <a:extLst>
              <a:ext uri="{FF2B5EF4-FFF2-40B4-BE49-F238E27FC236}">
                <a16:creationId xmlns:a16="http://schemas.microsoft.com/office/drawing/2014/main" id="{A4EE540C-DA07-42C7-AFF6-EBB08721C3EB}"/>
              </a:ext>
            </a:extLst>
          </p:cNvPr>
          <p:cNvSpPr>
            <a:spLocks noGrp="1"/>
          </p:cNvSpPr>
          <p:nvPr>
            <p:ph idx="1"/>
          </p:nvPr>
        </p:nvSpPr>
        <p:spPr>
          <a:xfrm>
            <a:off x="1251678" y="874643"/>
            <a:ext cx="10178322" cy="5004949"/>
          </a:xfrm>
        </p:spPr>
        <p:txBody>
          <a:bodyPr>
            <a:normAutofit/>
          </a:bodyPr>
          <a:lstStyle/>
          <a:p>
            <a:pPr marL="0" indent="0" algn="just">
              <a:buNone/>
            </a:pPr>
            <a:r>
              <a:rPr lang="it-IT" b="1" dirty="0">
                <a:solidFill>
                  <a:srgbClr val="FF0000"/>
                </a:solidFill>
              </a:rPr>
              <a:t>Ma nel breve periodo l’RCEP ha l’economia dalla sua parte</a:t>
            </a:r>
            <a:r>
              <a:rPr lang="it-IT" b="1" dirty="0"/>
              <a:t>.</a:t>
            </a:r>
            <a:r>
              <a:rPr lang="it-IT" dirty="0"/>
              <a:t> Negli anni della pandemia, è aumentato il commercio tra Cina e la maggior parte degli altri membri così come gli investimenti della Cina nell’area. Per il futuro, anche se la proposta RCEP sulle regole di origine è abbastanza “generosa” (per molti prodotti basterà che solo il 40% del valore aggiunto sia creato nell’area per beneficiare del trattamento preferenziale), si prevede un </a:t>
            </a:r>
            <a:r>
              <a:rPr lang="it-IT" b="1" dirty="0"/>
              <a:t>rafforzamento delle catene regionali del valore</a:t>
            </a:r>
            <a:r>
              <a:rPr lang="it-IT" dirty="0"/>
              <a:t> su spinta della Cina stessa. Questo al fine di avere un sistema di produzione flessibile e delocalizzato ma sotto controllo, qualora Paesi come Stati Uniti decidessero di prendere nuovamente di mira le merci cinesi con sanzioni. Proprio per questo motivo </a:t>
            </a:r>
            <a:r>
              <a:rPr lang="it-IT" b="1" dirty="0">
                <a:solidFill>
                  <a:srgbClr val="FF0000"/>
                </a:solidFill>
              </a:rPr>
              <a:t>la Cina non avrebbe interesse a esacerbare le tensioni all’interno del RCEP</a:t>
            </a:r>
            <a:r>
              <a:rPr lang="it-IT" dirty="0">
                <a:solidFill>
                  <a:srgbClr val="FF0000"/>
                </a:solidFill>
              </a:rPr>
              <a:t> fino a mettere a serio rischio i benefici attesi derivanti dall’integrazione economica regionale</a:t>
            </a:r>
            <a:r>
              <a:rPr lang="it-IT" dirty="0"/>
              <a:t>.  </a:t>
            </a:r>
          </a:p>
          <a:p>
            <a:pPr marL="0" indent="0" algn="just">
              <a:buNone/>
            </a:pPr>
            <a:r>
              <a:rPr lang="it-IT" dirty="0"/>
              <a:t>Con riferimento al caso di  </a:t>
            </a:r>
            <a:r>
              <a:rPr lang="it-IT" b="1" dirty="0">
                <a:solidFill>
                  <a:srgbClr val="FF0000"/>
                </a:solidFill>
              </a:rPr>
              <a:t>Cina e Australia</a:t>
            </a:r>
            <a:r>
              <a:rPr lang="it-IT" dirty="0">
                <a:solidFill>
                  <a:srgbClr val="FF0000"/>
                </a:solidFill>
              </a:rPr>
              <a:t>, sebbene il RCEP sarà utile per favorire il dialogo, </a:t>
            </a:r>
            <a:r>
              <a:rPr lang="it-IT" b="1" dirty="0">
                <a:solidFill>
                  <a:srgbClr val="FF0000"/>
                </a:solidFill>
              </a:rPr>
              <a:t>non potrà obbligare i due Paesi ad andare d’accordo</a:t>
            </a:r>
            <a:r>
              <a:rPr lang="it-IT" dirty="0"/>
              <a:t>. Quindi, partendo dalla massima di Frédéric </a:t>
            </a:r>
            <a:r>
              <a:rPr lang="it-IT" dirty="0" err="1"/>
              <a:t>Bastiat</a:t>
            </a:r>
            <a:r>
              <a:rPr lang="it-IT" dirty="0"/>
              <a:t>, possiamo concludere che tra far passare le merci e far passare gli eserciti esistono le tante combinazioni intermedie della </a:t>
            </a:r>
            <a:r>
              <a:rPr lang="it-IT" i="1" dirty="0"/>
              <a:t>Realpolitik</a:t>
            </a:r>
            <a:r>
              <a:rPr lang="it-IT" dirty="0"/>
              <a:t>; e il RCEP ce ne darà prova.</a:t>
            </a:r>
          </a:p>
          <a:p>
            <a:pPr marL="0" indent="0" algn="just">
              <a:buNone/>
            </a:pPr>
            <a:endParaRPr lang="it-IT" dirty="0"/>
          </a:p>
        </p:txBody>
      </p:sp>
    </p:spTree>
    <p:extLst>
      <p:ext uri="{BB962C8B-B14F-4D97-AF65-F5344CB8AC3E}">
        <p14:creationId xmlns:p14="http://schemas.microsoft.com/office/powerpoint/2010/main" val="2958359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D9B148-5754-49A3-9984-3DEB4200A3B5}"/>
              </a:ext>
            </a:extLst>
          </p:cNvPr>
          <p:cNvSpPr>
            <a:spLocks noGrp="1"/>
          </p:cNvSpPr>
          <p:nvPr>
            <p:ph type="title"/>
          </p:nvPr>
        </p:nvSpPr>
        <p:spPr>
          <a:xfrm>
            <a:off x="1251678" y="382385"/>
            <a:ext cx="10178322" cy="465754"/>
          </a:xfrm>
        </p:spPr>
        <p:txBody>
          <a:bodyPr>
            <a:normAutofit/>
          </a:bodyPr>
          <a:lstStyle/>
          <a:p>
            <a:pPr algn="ctr"/>
            <a:r>
              <a:rPr lang="it-IT" sz="1400" dirty="0"/>
              <a:t>Intifada palestinese e ruolo delle donne</a:t>
            </a:r>
          </a:p>
        </p:txBody>
      </p:sp>
      <p:sp>
        <p:nvSpPr>
          <p:cNvPr id="3" name="Segnaposto contenuto 2">
            <a:extLst>
              <a:ext uri="{FF2B5EF4-FFF2-40B4-BE49-F238E27FC236}">
                <a16:creationId xmlns:a16="http://schemas.microsoft.com/office/drawing/2014/main" id="{ED9951FF-CA7B-4EF9-BE93-DCAD2481428C}"/>
              </a:ext>
            </a:extLst>
          </p:cNvPr>
          <p:cNvSpPr>
            <a:spLocks noGrp="1"/>
          </p:cNvSpPr>
          <p:nvPr>
            <p:ph idx="1"/>
          </p:nvPr>
        </p:nvSpPr>
        <p:spPr>
          <a:xfrm>
            <a:off x="1251678" y="848139"/>
            <a:ext cx="10178322" cy="5031453"/>
          </a:xfrm>
        </p:spPr>
        <p:txBody>
          <a:bodyPr>
            <a:normAutofit fontScale="92500" lnSpcReduction="10000"/>
          </a:bodyPr>
          <a:lstStyle/>
          <a:p>
            <a:pPr marL="0" indent="0" algn="just">
              <a:buNone/>
            </a:pPr>
            <a:r>
              <a:rPr lang="it-IT" dirty="0"/>
              <a:t>In conseguenza di questa opprimente occupazione, a partire dagli anni '80 hanno cominciato a svilupparsi nuove forme di rivolta araba, ovvero l'“</a:t>
            </a:r>
            <a:r>
              <a:rPr lang="it-IT" dirty="0">
                <a:solidFill>
                  <a:srgbClr val="FF0000"/>
                </a:solidFill>
              </a:rPr>
              <a:t>Intifada</a:t>
            </a:r>
            <a:r>
              <a:rPr lang="it-IT" dirty="0"/>
              <a:t>” (“Rivolta”). Nacque come insurrezione popolare ma poi sostenuta dall'OLP e, in seguito, da Hamas. </a:t>
            </a:r>
            <a:r>
              <a:rPr lang="it-IT" dirty="0">
                <a:solidFill>
                  <a:srgbClr val="FF0000"/>
                </a:solidFill>
              </a:rPr>
              <a:t>La prima Intifada iniziò nel 1987 e costituì un enorme sforzo in tutti i territori occupati per porre fine alla dominazione militare israeliana</a:t>
            </a:r>
            <a:r>
              <a:rPr lang="it-IT" dirty="0"/>
              <a:t>. La vita quotidiana di città, villaggi e campi profughi è stata caratterizzata da manifestazioni di piazza, scontri tra attivisti palestinesi e soldati israeliani, atti di disobbedienza civile e l'imposizione di diversi coprifuoco; inoltre, il regime occupante ha reso illegale e sanzionabile con la reclusione l'appartenenza a organizzazioni affiliate all'OLP, oltre a dichiarare illegali tutti i comitati di base vicini all'OLP. </a:t>
            </a:r>
          </a:p>
          <a:p>
            <a:pPr marL="0" indent="0" algn="just">
              <a:buNone/>
            </a:pPr>
            <a:r>
              <a:rPr lang="it-IT" dirty="0"/>
              <a:t>Dopo questi eventi, è iniziato un processo di negoziazione. Negli anni '90 ci sono state diverse conferenze e incontri diplomatici tra rappresentanti israeliani e palestinesi, sempre gestiti dagli Stati Uniti. </a:t>
            </a:r>
            <a:r>
              <a:rPr lang="it-IT" dirty="0">
                <a:solidFill>
                  <a:srgbClr val="FF0000"/>
                </a:solidFill>
              </a:rPr>
              <a:t>Nel 1993 Palestina e Israele hanno firmato gli Accordi di Oslo</a:t>
            </a:r>
            <a:r>
              <a:rPr lang="it-IT" dirty="0"/>
              <a:t>, attraverso i quali è stata creata l'Autorità nazionale palestinese per amministrare le limitate terre lasciate ai palestinesi. Nuovi accordi di pace furono poi firmati a Washington nel 1998, </a:t>
            </a:r>
            <a:r>
              <a:rPr lang="it-IT" dirty="0">
                <a:solidFill>
                  <a:srgbClr val="FF0000"/>
                </a:solidFill>
              </a:rPr>
              <a:t>ma tutti gli esiti furono del tutto instabili a causa dei numerosi ostacoli alla creazione di uno Stato palestinese indipendente</a:t>
            </a:r>
            <a:r>
              <a:rPr lang="it-IT" dirty="0"/>
              <a:t>, tra i quali il più importante è il ruolo degli sproporzionati insediamenti territoriali israeliani che è ancora molto dannoso per le condizioni degli arabi. </a:t>
            </a:r>
          </a:p>
        </p:txBody>
      </p:sp>
    </p:spTree>
    <p:extLst>
      <p:ext uri="{BB962C8B-B14F-4D97-AF65-F5344CB8AC3E}">
        <p14:creationId xmlns:p14="http://schemas.microsoft.com/office/powerpoint/2010/main" val="3070590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E2F65D-F917-43F4-9F5E-02ECBADAF8E1}"/>
              </a:ext>
            </a:extLst>
          </p:cNvPr>
          <p:cNvSpPr>
            <a:spLocks noGrp="1"/>
          </p:cNvSpPr>
          <p:nvPr>
            <p:ph type="title"/>
          </p:nvPr>
        </p:nvSpPr>
        <p:spPr>
          <a:xfrm>
            <a:off x="1251678" y="382385"/>
            <a:ext cx="10178322" cy="479006"/>
          </a:xfrm>
        </p:spPr>
        <p:txBody>
          <a:bodyPr>
            <a:normAutofit/>
          </a:bodyPr>
          <a:lstStyle/>
          <a:p>
            <a:pPr algn="ctr"/>
            <a:r>
              <a:rPr lang="it-IT" sz="1400" dirty="0"/>
              <a:t>Intifada palestinese e ruolo delle donne</a:t>
            </a:r>
          </a:p>
        </p:txBody>
      </p:sp>
      <p:sp>
        <p:nvSpPr>
          <p:cNvPr id="3" name="Segnaposto contenuto 2">
            <a:extLst>
              <a:ext uri="{FF2B5EF4-FFF2-40B4-BE49-F238E27FC236}">
                <a16:creationId xmlns:a16="http://schemas.microsoft.com/office/drawing/2014/main" id="{F6123E36-351E-469E-AEA4-4E24978EF4B3}"/>
              </a:ext>
            </a:extLst>
          </p:cNvPr>
          <p:cNvSpPr>
            <a:spLocks noGrp="1"/>
          </p:cNvSpPr>
          <p:nvPr>
            <p:ph idx="1"/>
          </p:nvPr>
        </p:nvSpPr>
        <p:spPr>
          <a:xfrm>
            <a:off x="1251678" y="861391"/>
            <a:ext cx="10178322" cy="5018201"/>
          </a:xfrm>
        </p:spPr>
        <p:txBody>
          <a:bodyPr/>
          <a:lstStyle/>
          <a:p>
            <a:pPr marL="0" indent="0" algn="just">
              <a:buNone/>
            </a:pPr>
            <a:r>
              <a:rPr lang="it-IT" dirty="0"/>
              <a:t>Di conseguenza, </a:t>
            </a:r>
            <a:r>
              <a:rPr lang="it-IT" dirty="0">
                <a:solidFill>
                  <a:srgbClr val="FF0000"/>
                </a:solidFill>
              </a:rPr>
              <a:t>nel 2000, è scoppiata la seconda ("Al-Aqsa") Intifada che durerà fino al 2005</a:t>
            </a:r>
            <a:r>
              <a:rPr lang="it-IT" dirty="0"/>
              <a:t>, mentre la terza (o Gerusalemme) Intifada è scoppiata nel 2015.L'Intifada può essere vista come una lotta nazionale organizzata contro l'occupazione israeliana, che ha impedito al popolo palestinese di esercitare i propri diritti nazionali e umani fondamentali nella propria patria, ma non è solo questo. Infatti, come ha spiegato </a:t>
            </a:r>
            <a:r>
              <a:rPr lang="it-IT" dirty="0" err="1"/>
              <a:t>Kuttab</a:t>
            </a:r>
            <a:r>
              <a:rPr lang="it-IT" dirty="0"/>
              <a:t> (1993):</a:t>
            </a:r>
          </a:p>
          <a:p>
            <a:pPr marL="0" indent="0" algn="just">
              <a:buNone/>
            </a:pPr>
            <a:r>
              <a:rPr lang="it-IT" dirty="0"/>
              <a:t>«Il </a:t>
            </a:r>
            <a:r>
              <a:rPr lang="it-IT" dirty="0">
                <a:solidFill>
                  <a:srgbClr val="FF0000"/>
                </a:solidFill>
              </a:rPr>
              <a:t>processo di resistenza </a:t>
            </a:r>
            <a:r>
              <a:rPr lang="it-IT" dirty="0"/>
              <a:t>e organizzazione contro l'occupazione ha scosso ed esposto la società palestinese dall'interno, determinando un processo di rivalutazione dinamica delle strutture sociali, economiche e politiche tradizionali. Questo processo ha generato un conflitto interno tra diversi gruppi sociali, varie istituzioni e diverse ideologie e ha gradualmente politicizzato le questioni di classe e di genere. Inoltre, la sfida di ricostruire le agende istituzionali al servizio della continuità dell'Intifada è riuscita a mobilitare tutti i settori e le classi del popolo palestinese. </a:t>
            </a:r>
            <a:r>
              <a:rPr lang="it-IT" dirty="0">
                <a:solidFill>
                  <a:srgbClr val="FF0000"/>
                </a:solidFill>
              </a:rPr>
              <a:t>Questo aspetto dell'Intifada ha minato la natura individualistica e patriarcale della società e ha rafforzato i suoi valori collettivi</a:t>
            </a:r>
            <a:r>
              <a:rPr lang="it-IT" dirty="0"/>
              <a:t>, cooperativi e democratici, in particolare durante i primi anni dell'Intifada». </a:t>
            </a:r>
          </a:p>
        </p:txBody>
      </p:sp>
    </p:spTree>
    <p:extLst>
      <p:ext uri="{BB962C8B-B14F-4D97-AF65-F5344CB8AC3E}">
        <p14:creationId xmlns:p14="http://schemas.microsoft.com/office/powerpoint/2010/main" val="151814690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688</TotalTime>
  <Words>12790</Words>
  <Application>Microsoft Office PowerPoint</Application>
  <PresentationFormat>Widescreen</PresentationFormat>
  <Paragraphs>194</Paragraphs>
  <Slides>75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75</vt:i4>
      </vt:variant>
    </vt:vector>
  </HeadingPairs>
  <TitlesOfParts>
    <vt:vector size="79" baseType="lpstr">
      <vt:lpstr>Arial</vt:lpstr>
      <vt:lpstr>Gill Sans MT</vt:lpstr>
      <vt:lpstr>Impact</vt:lpstr>
      <vt:lpstr>Badge</vt:lpstr>
      <vt:lpstr>Elementi strategici della geo-politica in mo. E in cina </vt:lpstr>
      <vt:lpstr>Altri elementi strutturali della geopolitica in mo</vt:lpstr>
      <vt:lpstr>Il contrasto iran arabia saudita</vt:lpstr>
      <vt:lpstr>Il contrasto iran arabia saudita</vt:lpstr>
      <vt:lpstr>Il contrasto iran arabia saudita</vt:lpstr>
      <vt:lpstr>Il contrasto iran arabia saudita</vt:lpstr>
      <vt:lpstr>Il contrasto iran arabia saudita</vt:lpstr>
      <vt:lpstr>Intifada palestinese e ruolo delle donne</vt:lpstr>
      <vt:lpstr>Intifada palestinese e ruolo delle donne</vt:lpstr>
      <vt:lpstr>Intifada palestinese e ruolo delle donne</vt:lpstr>
      <vt:lpstr>Intifada palestinese e ruolo delle donne</vt:lpstr>
      <vt:lpstr>Intifada palestinese e ruolo delle donne</vt:lpstr>
      <vt:lpstr>Intifada palestinese e ruolo delle donne</vt:lpstr>
      <vt:lpstr>Intifada palestinese e ruolo delle donne</vt:lpstr>
      <vt:lpstr>Intifada palestinese e ruolo delle donne</vt:lpstr>
      <vt:lpstr>Intifada palestinese e ruolo delle donne</vt:lpstr>
      <vt:lpstr>Intifada palestinese e ruolo delle donne</vt:lpstr>
      <vt:lpstr>Cooperazione nazionale in mo</vt:lpstr>
      <vt:lpstr>Cooperazione nazionale in mo</vt:lpstr>
      <vt:lpstr>Cooperazione nazionale in mo</vt:lpstr>
      <vt:lpstr>Cooperazione nazionale in mo</vt:lpstr>
      <vt:lpstr>Cooperazione nazionale in mo</vt:lpstr>
      <vt:lpstr>Cooperazione nazionale in mo</vt:lpstr>
      <vt:lpstr>La geopolitica della cina in mo</vt:lpstr>
      <vt:lpstr>Cina: storia e identita’ </vt:lpstr>
      <vt:lpstr>Cina: storia e identita’ </vt:lpstr>
      <vt:lpstr>Cina: storia e identita’ </vt:lpstr>
      <vt:lpstr>Cina: storia e identita’</vt:lpstr>
      <vt:lpstr>Cina: storia e identita’</vt:lpstr>
      <vt:lpstr>Cina: storia e identita’</vt:lpstr>
      <vt:lpstr>Mao tse-tung (1893-1976)</vt:lpstr>
      <vt:lpstr>Mao tse-tung</vt:lpstr>
      <vt:lpstr>Mao tse-tung</vt:lpstr>
      <vt:lpstr>Mao tse-tung</vt:lpstr>
      <vt:lpstr>Mao tse-tung</vt:lpstr>
      <vt:lpstr>Deng xiaoping (1904-1997)</vt:lpstr>
      <vt:lpstr>«grande balzo in avanti…»</vt:lpstr>
      <vt:lpstr>La rivoluzione «culturale»</vt:lpstr>
      <vt:lpstr>Rivolta della piazza di tienanmen</vt:lpstr>
      <vt:lpstr>Rivoltoso sconosciuto</vt:lpstr>
      <vt:lpstr>LA RIVOLTA…</vt:lpstr>
      <vt:lpstr>La geopolitica della cina in mo</vt:lpstr>
      <vt:lpstr>Via della seta: obor</vt:lpstr>
      <vt:lpstr>Geopolitica della cina in mo</vt:lpstr>
      <vt:lpstr>Geopolitica della cina in mo</vt:lpstr>
      <vt:lpstr>Geopolitica della cina in mo</vt:lpstr>
      <vt:lpstr>Geopolitica della cina in mo</vt:lpstr>
      <vt:lpstr>Geopolitica della cina</vt:lpstr>
      <vt:lpstr>Geopolitica della cina</vt:lpstr>
      <vt:lpstr>GEOPOLITICA DELLA CINA</vt:lpstr>
      <vt:lpstr>GEOPOLITICA DELLA CINA</vt:lpstr>
      <vt:lpstr>GEOPOLITICA DELLA CINA</vt:lpstr>
      <vt:lpstr>GEOPOLITICA DELLA CINA</vt:lpstr>
      <vt:lpstr>GEOPOLITICA DELLA CINA</vt:lpstr>
      <vt:lpstr>GEOPOLITICA DELLA CINA</vt:lpstr>
      <vt:lpstr>Geopolitica della cina</vt:lpstr>
      <vt:lpstr>Geopolitica della cina</vt:lpstr>
      <vt:lpstr>Geopolitica della cina</vt:lpstr>
      <vt:lpstr>Geopolitica della cina</vt:lpstr>
      <vt:lpstr>Geopolitica della cina</vt:lpstr>
      <vt:lpstr>Geopolitica della cina</vt:lpstr>
      <vt:lpstr>Geopolitica della cina </vt:lpstr>
      <vt:lpstr>Geopolitica della cina </vt:lpstr>
      <vt:lpstr>Geopolitica della cina</vt:lpstr>
      <vt:lpstr>Geopolitica della cina</vt:lpstr>
      <vt:lpstr>Geopolitica della cina</vt:lpstr>
      <vt:lpstr>Geopolitica della cina</vt:lpstr>
      <vt:lpstr>Geopolitica della cina </vt:lpstr>
      <vt:lpstr>Geopolitica della cina</vt:lpstr>
      <vt:lpstr>Geopolitica della cina</vt:lpstr>
      <vt:lpstr>Geopolitica della cina</vt:lpstr>
      <vt:lpstr>Geopolitica della cina: pil in %</vt:lpstr>
      <vt:lpstr>Geopolitica della cina</vt:lpstr>
      <vt:lpstr>Geopolitica della cina</vt:lpstr>
      <vt:lpstr>Geopolitica della cina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Cina </dc:title>
  <dc:creator>Drago Salvatore</dc:creator>
  <cp:lastModifiedBy>Drago Salvatore</cp:lastModifiedBy>
  <cp:revision>130</cp:revision>
  <dcterms:created xsi:type="dcterms:W3CDTF">2021-12-05T16:31:37Z</dcterms:created>
  <dcterms:modified xsi:type="dcterms:W3CDTF">2021-12-10T15:16:31Z</dcterms:modified>
</cp:coreProperties>
</file>