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6"/>
  </p:notesMasterIdLst>
  <p:sldIdLst>
    <p:sldId id="256" r:id="rId2"/>
    <p:sldId id="257" r:id="rId3"/>
    <p:sldId id="258" r:id="rId4"/>
    <p:sldId id="271" r:id="rId5"/>
    <p:sldId id="263" r:id="rId6"/>
    <p:sldId id="272" r:id="rId7"/>
    <p:sldId id="264" r:id="rId8"/>
    <p:sldId id="273" r:id="rId9"/>
    <p:sldId id="270" r:id="rId10"/>
    <p:sldId id="259" r:id="rId11"/>
    <p:sldId id="265" r:id="rId12"/>
    <p:sldId id="266" r:id="rId13"/>
    <p:sldId id="274" r:id="rId14"/>
    <p:sldId id="277" r:id="rId15"/>
    <p:sldId id="261" r:id="rId16"/>
    <p:sldId id="260" r:id="rId17"/>
    <p:sldId id="278" r:id="rId18"/>
    <p:sldId id="262" r:id="rId19"/>
    <p:sldId id="279" r:id="rId20"/>
    <p:sldId id="268" r:id="rId21"/>
    <p:sldId id="280" r:id="rId22"/>
    <p:sldId id="267" r:id="rId23"/>
    <p:sldId id="269" r:id="rId24"/>
    <p:sldId id="281" r:id="rId25"/>
  </p:sldIdLst>
  <p:sldSz cx="9144000" cy="5715000" type="screen16x1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533"/>
  </p:normalViewPr>
  <p:slideViewPr>
    <p:cSldViewPr snapToGrid="0" snapToObjects="1">
      <p:cViewPr varScale="1">
        <p:scale>
          <a:sx n="110" d="100"/>
          <a:sy n="110" d="100"/>
        </p:scale>
        <p:origin x="1144" y="168"/>
      </p:cViewPr>
      <p:guideLst>
        <p:guide orient="horz" pos="180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E87DAA-138C-DD42-9A7F-961D7ECD17B8}" type="datetimeFigureOut">
              <a:rPr lang="it-IT" smtClean="0"/>
              <a:t>24/02/23</a:t>
            </a:fld>
            <a:endParaRPr lang="it-IT"/>
          </a:p>
        </p:txBody>
      </p:sp>
      <p:sp>
        <p:nvSpPr>
          <p:cNvPr id="4" name="Segnaposto immagine diapositiva 3"/>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077295-9A6F-7542-9BEB-675D19A16335}" type="slidenum">
              <a:rPr lang="it-IT" smtClean="0"/>
              <a:t>‹N›</a:t>
            </a:fld>
            <a:endParaRPr lang="it-IT"/>
          </a:p>
        </p:txBody>
      </p:sp>
    </p:spTree>
    <p:extLst>
      <p:ext uri="{BB962C8B-B14F-4D97-AF65-F5344CB8AC3E}">
        <p14:creationId xmlns:p14="http://schemas.microsoft.com/office/powerpoint/2010/main" val="29020688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960438" y="1143000"/>
            <a:ext cx="4937125" cy="3086100"/>
          </a:xfrm>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1B077295-9A6F-7542-9BEB-675D19A16335}" type="slidenum">
              <a:rPr lang="it-IT" smtClean="0"/>
              <a:t>8</a:t>
            </a:fld>
            <a:endParaRPr lang="it-IT"/>
          </a:p>
        </p:txBody>
      </p:sp>
    </p:spTree>
    <p:extLst>
      <p:ext uri="{BB962C8B-B14F-4D97-AF65-F5344CB8AC3E}">
        <p14:creationId xmlns:p14="http://schemas.microsoft.com/office/powerpoint/2010/main" val="42508009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16" name="Rounded Rectangle 15"/>
          <p:cNvSpPr/>
          <p:nvPr/>
        </p:nvSpPr>
        <p:spPr>
          <a:xfrm>
            <a:off x="228600" y="190500"/>
            <a:ext cx="8695944" cy="502920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00"/>
          </a:p>
        </p:txBody>
      </p:sp>
      <p:grpSp>
        <p:nvGrpSpPr>
          <p:cNvPr id="7" name="Group 9"/>
          <p:cNvGrpSpPr>
            <a:grpSpLocks noChangeAspect="1"/>
          </p:cNvGrpSpPr>
          <p:nvPr/>
        </p:nvGrpSpPr>
        <p:grpSpPr bwMode="hidden">
          <a:xfrm>
            <a:off x="211665" y="4461636"/>
            <a:ext cx="8723376" cy="110965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500"/>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500"/>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500"/>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500"/>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1500"/>
            </a:p>
          </p:txBody>
        </p:sp>
      </p:grpSp>
      <p:sp>
        <p:nvSpPr>
          <p:cNvPr id="2" name="Title 1"/>
          <p:cNvSpPr>
            <a:spLocks noGrp="1"/>
          </p:cNvSpPr>
          <p:nvPr>
            <p:ph type="ctrTitle"/>
          </p:nvPr>
        </p:nvSpPr>
        <p:spPr>
          <a:xfrm>
            <a:off x="685800" y="1333500"/>
            <a:ext cx="7772400" cy="1483423"/>
          </a:xfrm>
        </p:spPr>
        <p:txBody>
          <a:bodyPr anchor="b">
            <a:normAutofit/>
          </a:bodyPr>
          <a:lstStyle>
            <a:lvl1pPr>
              <a:defRPr sz="3667">
                <a:solidFill>
                  <a:srgbClr val="FFFFFF"/>
                </a:solidFill>
              </a:defRPr>
            </a:lvl1pPr>
          </a:lstStyle>
          <a:p>
            <a:r>
              <a:rPr lang="it-IT"/>
              <a:t>Fare clic per modificare stile</a:t>
            </a:r>
            <a:endParaRPr lang="en-US" dirty="0"/>
          </a:p>
        </p:txBody>
      </p:sp>
      <p:sp>
        <p:nvSpPr>
          <p:cNvPr id="3" name="Subtitle 2"/>
          <p:cNvSpPr>
            <a:spLocks noGrp="1"/>
          </p:cNvSpPr>
          <p:nvPr>
            <p:ph type="subTitle" idx="1"/>
          </p:nvPr>
        </p:nvSpPr>
        <p:spPr>
          <a:xfrm>
            <a:off x="1371600" y="2963334"/>
            <a:ext cx="6400800" cy="1227667"/>
          </a:xfrm>
        </p:spPr>
        <p:txBody>
          <a:bodyPr>
            <a:normAutofit/>
          </a:bodyPr>
          <a:lstStyle>
            <a:lvl1pPr marL="0" indent="0" algn="ctr">
              <a:buNone/>
              <a:defRPr sz="1667">
                <a:solidFill>
                  <a:srgbClr val="FFFFFF"/>
                </a:solidFill>
              </a:defRPr>
            </a:lvl1pPr>
            <a:lvl2pPr marL="380985" indent="0" algn="ctr">
              <a:buNone/>
              <a:defRPr>
                <a:solidFill>
                  <a:schemeClr val="tx1">
                    <a:tint val="75000"/>
                  </a:schemeClr>
                </a:solidFill>
              </a:defRPr>
            </a:lvl2pPr>
            <a:lvl3pPr marL="761970" indent="0" algn="ctr">
              <a:buNone/>
              <a:defRPr>
                <a:solidFill>
                  <a:schemeClr val="tx1">
                    <a:tint val="75000"/>
                  </a:schemeClr>
                </a:solidFill>
              </a:defRPr>
            </a:lvl3pPr>
            <a:lvl4pPr marL="1142954" indent="0" algn="ctr">
              <a:buNone/>
              <a:defRPr>
                <a:solidFill>
                  <a:schemeClr val="tx1">
                    <a:tint val="75000"/>
                  </a:schemeClr>
                </a:solidFill>
              </a:defRPr>
            </a:lvl4pPr>
            <a:lvl5pPr marL="1523939" indent="0" algn="ctr">
              <a:buNone/>
              <a:defRPr>
                <a:solidFill>
                  <a:schemeClr val="tx1">
                    <a:tint val="75000"/>
                  </a:schemeClr>
                </a:solidFill>
              </a:defRPr>
            </a:lvl5pPr>
            <a:lvl6pPr marL="1904924" indent="0" algn="ctr">
              <a:buNone/>
              <a:defRPr>
                <a:solidFill>
                  <a:schemeClr val="tx1">
                    <a:tint val="75000"/>
                  </a:schemeClr>
                </a:solidFill>
              </a:defRPr>
            </a:lvl6pPr>
            <a:lvl7pPr marL="2285909" indent="0" algn="ctr">
              <a:buNone/>
              <a:defRPr>
                <a:solidFill>
                  <a:schemeClr val="tx1">
                    <a:tint val="75000"/>
                  </a:schemeClr>
                </a:solidFill>
              </a:defRPr>
            </a:lvl7pPr>
            <a:lvl8pPr marL="2666893" indent="0" algn="ctr">
              <a:buNone/>
              <a:defRPr>
                <a:solidFill>
                  <a:schemeClr val="tx1">
                    <a:tint val="75000"/>
                  </a:schemeClr>
                </a:solidFill>
              </a:defRPr>
            </a:lvl8pPr>
            <a:lvl9pPr marL="3047878"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E30E2307-1E40-4E12-8716-25BFDA8E7013}" type="datetime1">
              <a:rPr lang="en-US" smtClean="0"/>
              <a:pPr/>
              <a:t>2/24/23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E5CFCF5A-EA79-452C-A52C-1A2668C2E7DF}" type="datetime1">
              <a:rPr lang="en-US" smtClean="0"/>
              <a:pPr/>
              <a:t>2/24/23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olo verticale e testo">
    <p:spTree>
      <p:nvGrpSpPr>
        <p:cNvPr id="1" name=""/>
        <p:cNvGrpSpPr/>
        <p:nvPr/>
      </p:nvGrpSpPr>
      <p:grpSpPr>
        <a:xfrm>
          <a:off x="0" y="0"/>
          <a:ext cx="0" cy="0"/>
          <a:chOff x="0" y="0"/>
          <a:chExt cx="0" cy="0"/>
        </a:xfrm>
      </p:grpSpPr>
      <p:sp>
        <p:nvSpPr>
          <p:cNvPr id="21" name="Rounded Rectangle 20"/>
          <p:cNvSpPr/>
          <p:nvPr/>
        </p:nvSpPr>
        <p:spPr bwMode="hidden">
          <a:xfrm>
            <a:off x="228600" y="190500"/>
            <a:ext cx="8695944" cy="1188720"/>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00"/>
          </a:p>
        </p:txBody>
      </p:sp>
      <p:sp>
        <p:nvSpPr>
          <p:cNvPr id="4" name="Date Placeholder 3"/>
          <p:cNvSpPr>
            <a:spLocks noGrp="1"/>
          </p:cNvSpPr>
          <p:nvPr>
            <p:ph type="dt" sz="half" idx="10"/>
          </p:nvPr>
        </p:nvSpPr>
        <p:spPr/>
        <p:txBody>
          <a:bodyPr/>
          <a:lstStyle/>
          <a:p>
            <a:fld id="{2E5C4C28-BD4B-4892-9A2D-6E19BD753A9A}" type="datetime1">
              <a:rPr lang="en-US" smtClean="0"/>
              <a:pPr/>
              <a:t>2/24/23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‹N›</a:t>
            </a:fld>
            <a:endParaRPr lang="en-US"/>
          </a:p>
        </p:txBody>
      </p:sp>
      <p:grpSp>
        <p:nvGrpSpPr>
          <p:cNvPr id="15" name="Group 14"/>
          <p:cNvGrpSpPr>
            <a:grpSpLocks noChangeAspect="1"/>
          </p:cNvGrpSpPr>
          <p:nvPr/>
        </p:nvGrpSpPr>
        <p:grpSpPr bwMode="hidden">
          <a:xfrm>
            <a:off x="211665" y="595159"/>
            <a:ext cx="8723376" cy="110965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500"/>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500"/>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500"/>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500"/>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1500"/>
            </a:p>
          </p:txBody>
        </p:sp>
      </p:grpSp>
      <p:sp>
        <p:nvSpPr>
          <p:cNvPr id="2" name="Vertical Title 1"/>
          <p:cNvSpPr>
            <a:spLocks noGrp="1"/>
          </p:cNvSpPr>
          <p:nvPr>
            <p:ph type="title" orient="vert"/>
          </p:nvPr>
        </p:nvSpPr>
        <p:spPr>
          <a:xfrm>
            <a:off x="6629400" y="1206501"/>
            <a:ext cx="2057400" cy="3739444"/>
          </a:xfrm>
        </p:spPr>
        <p:txBody>
          <a:bodyPr vert="eaVert" anchor="ctr"/>
          <a:lstStyle>
            <a:lvl1pPr algn="l">
              <a:defRPr>
                <a:solidFill>
                  <a:schemeClr val="tx2"/>
                </a:solidFill>
              </a:defRPr>
            </a:lvl1pPr>
          </a:lstStyle>
          <a:p>
            <a:r>
              <a:rPr lang="it-IT"/>
              <a:t>Fare clic per modificare stile</a:t>
            </a:r>
            <a:endParaRPr lang="en-US" dirty="0"/>
          </a:p>
        </p:txBody>
      </p:sp>
      <p:sp>
        <p:nvSpPr>
          <p:cNvPr id="3" name="Vertical Text Placeholder 2"/>
          <p:cNvSpPr>
            <a:spLocks noGrp="1"/>
          </p:cNvSpPr>
          <p:nvPr>
            <p:ph type="body" orient="vert" idx="1"/>
          </p:nvPr>
        </p:nvSpPr>
        <p:spPr>
          <a:xfrm>
            <a:off x="457200" y="1206500"/>
            <a:ext cx="6019800" cy="3739445"/>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61FD9D02-426E-46C9-9EE9-0DE1EF8B2838}" type="datetime1">
              <a:rPr lang="en-US" smtClean="0"/>
              <a:pPr/>
              <a:t>2/24/23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‹N›</a:t>
            </a:fld>
            <a:endParaRPr lang="en-US"/>
          </a:p>
        </p:txBody>
      </p:sp>
      <p:sp>
        <p:nvSpPr>
          <p:cNvPr id="7" name="Title 6"/>
          <p:cNvSpPr>
            <a:spLocks noGrp="1"/>
          </p:cNvSpPr>
          <p:nvPr>
            <p:ph type="title"/>
          </p:nvPr>
        </p:nvSpPr>
        <p:spPr/>
        <p:txBody>
          <a:bodyPr/>
          <a:lstStyle/>
          <a:p>
            <a:r>
              <a:rPr lang="it-IT"/>
              <a:t>Fare clic per modificare stile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14" name="Rounded Rectangle 13"/>
          <p:cNvSpPr/>
          <p:nvPr/>
        </p:nvSpPr>
        <p:spPr>
          <a:xfrm>
            <a:off x="228600" y="190500"/>
            <a:ext cx="8695944" cy="394716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00"/>
          </a:p>
        </p:txBody>
      </p:sp>
      <p:sp>
        <p:nvSpPr>
          <p:cNvPr id="9" name="Freeform 14"/>
          <p:cNvSpPr>
            <a:spLocks/>
          </p:cNvSpPr>
          <p:nvPr/>
        </p:nvSpPr>
        <p:spPr bwMode="hidden">
          <a:xfrm>
            <a:off x="6047439" y="3502993"/>
            <a:ext cx="2876429" cy="595022"/>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76200" tIns="38100" rIns="76200" bIns="38100" numCol="1" anchor="t" anchorCtr="0" compatLnSpc="1">
            <a:prstTxWarp prst="textNoShape">
              <a:avLst/>
            </a:prstTxWarp>
          </a:bodyPr>
          <a:lstStyle/>
          <a:p>
            <a:endParaRPr lang="en-US" sz="1500"/>
          </a:p>
        </p:txBody>
      </p:sp>
      <p:sp>
        <p:nvSpPr>
          <p:cNvPr id="10" name="Freeform 18"/>
          <p:cNvSpPr>
            <a:spLocks/>
          </p:cNvSpPr>
          <p:nvPr/>
        </p:nvSpPr>
        <p:spPr bwMode="hidden">
          <a:xfrm>
            <a:off x="2619320" y="3396075"/>
            <a:ext cx="5544515" cy="70844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76200" tIns="38100" rIns="76200" bIns="38100" numCol="1" anchor="t" anchorCtr="0" compatLnSpc="1">
            <a:prstTxWarp prst="textNoShape">
              <a:avLst/>
            </a:prstTxWarp>
          </a:bodyPr>
          <a:lstStyle/>
          <a:p>
            <a:endParaRPr lang="en-US" sz="1500"/>
          </a:p>
        </p:txBody>
      </p:sp>
      <p:sp>
        <p:nvSpPr>
          <p:cNvPr id="11" name="Freeform 22"/>
          <p:cNvSpPr>
            <a:spLocks/>
          </p:cNvSpPr>
          <p:nvPr/>
        </p:nvSpPr>
        <p:spPr bwMode="hidden">
          <a:xfrm>
            <a:off x="2828728" y="3406302"/>
            <a:ext cx="5467980" cy="645227"/>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76200" tIns="38100" rIns="76200" bIns="38100" numCol="1" anchor="t" anchorCtr="0" compatLnSpc="1">
            <a:prstTxWarp prst="textNoShape">
              <a:avLst/>
            </a:prstTxWarp>
          </a:bodyPr>
          <a:lstStyle/>
          <a:p>
            <a:endParaRPr lang="en-US" sz="1500"/>
          </a:p>
        </p:txBody>
      </p:sp>
      <p:sp>
        <p:nvSpPr>
          <p:cNvPr id="12" name="Freeform 26"/>
          <p:cNvSpPr>
            <a:spLocks/>
          </p:cNvSpPr>
          <p:nvPr/>
        </p:nvSpPr>
        <p:spPr bwMode="hidden">
          <a:xfrm>
            <a:off x="5609489" y="3395145"/>
            <a:ext cx="3308000" cy="542958"/>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76200" tIns="38100" rIns="76200" bIns="38100" numCol="1" anchor="t" anchorCtr="0" compatLnSpc="1">
            <a:prstTxWarp prst="textNoShape">
              <a:avLst/>
            </a:prstTxWarp>
          </a:bodyPr>
          <a:lstStyle/>
          <a:p>
            <a:endParaRPr lang="en-US" sz="1500"/>
          </a:p>
        </p:txBody>
      </p:sp>
      <p:sp useBgFill="1">
        <p:nvSpPr>
          <p:cNvPr id="13" name="Freeform 10"/>
          <p:cNvSpPr>
            <a:spLocks/>
          </p:cNvSpPr>
          <p:nvPr/>
        </p:nvSpPr>
        <p:spPr bwMode="hidden">
          <a:xfrm>
            <a:off x="211665" y="3382129"/>
            <a:ext cx="8723376" cy="1108228"/>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76200" tIns="38100" rIns="76200" bIns="38100" numCol="1" anchor="t" anchorCtr="0" compatLnSpc="1">
            <a:prstTxWarp prst="textNoShape">
              <a:avLst/>
            </a:prstTxWarp>
          </a:bodyPr>
          <a:lstStyle/>
          <a:p>
            <a:endParaRPr lang="en-US" sz="1500"/>
          </a:p>
        </p:txBody>
      </p:sp>
      <p:sp>
        <p:nvSpPr>
          <p:cNvPr id="2" name="Title 1"/>
          <p:cNvSpPr>
            <a:spLocks noGrp="1"/>
          </p:cNvSpPr>
          <p:nvPr>
            <p:ph type="title"/>
          </p:nvPr>
        </p:nvSpPr>
        <p:spPr>
          <a:xfrm>
            <a:off x="690032" y="2052967"/>
            <a:ext cx="7772400" cy="1270000"/>
          </a:xfrm>
        </p:spPr>
        <p:txBody>
          <a:bodyPr anchor="t">
            <a:normAutofit/>
          </a:bodyPr>
          <a:lstStyle>
            <a:lvl1pPr algn="ctr">
              <a:defRPr sz="3667" b="0" cap="none"/>
            </a:lvl1pPr>
          </a:lstStyle>
          <a:p>
            <a:r>
              <a:rPr lang="it-IT"/>
              <a:t>Fare clic per modificare stile</a:t>
            </a:r>
            <a:endParaRPr lang="en-US" dirty="0"/>
          </a:p>
        </p:txBody>
      </p:sp>
      <p:sp>
        <p:nvSpPr>
          <p:cNvPr id="3" name="Text Placeholder 2"/>
          <p:cNvSpPr>
            <a:spLocks noGrp="1"/>
          </p:cNvSpPr>
          <p:nvPr>
            <p:ph type="body" idx="1"/>
          </p:nvPr>
        </p:nvSpPr>
        <p:spPr>
          <a:xfrm>
            <a:off x="1367365" y="1197874"/>
            <a:ext cx="6417734" cy="783168"/>
          </a:xfrm>
        </p:spPr>
        <p:txBody>
          <a:bodyPr anchor="b">
            <a:normAutofit/>
          </a:bodyPr>
          <a:lstStyle>
            <a:lvl1pPr marL="0" indent="0" algn="ctr">
              <a:buNone/>
              <a:defRPr sz="1667">
                <a:solidFill>
                  <a:srgbClr val="FFFFFF"/>
                </a:solidFill>
              </a:defRPr>
            </a:lvl1pPr>
            <a:lvl2pPr marL="380985" indent="0">
              <a:buNone/>
              <a:defRPr sz="1500">
                <a:solidFill>
                  <a:schemeClr val="tx1">
                    <a:tint val="75000"/>
                  </a:schemeClr>
                </a:solidFill>
              </a:defRPr>
            </a:lvl2pPr>
            <a:lvl3pPr marL="761970" indent="0">
              <a:buNone/>
              <a:defRPr sz="1333">
                <a:solidFill>
                  <a:schemeClr val="tx1">
                    <a:tint val="75000"/>
                  </a:schemeClr>
                </a:solidFill>
              </a:defRPr>
            </a:lvl3pPr>
            <a:lvl4pPr marL="1142954" indent="0">
              <a:buNone/>
              <a:defRPr sz="1167">
                <a:solidFill>
                  <a:schemeClr val="tx1">
                    <a:tint val="75000"/>
                  </a:schemeClr>
                </a:solidFill>
              </a:defRPr>
            </a:lvl4pPr>
            <a:lvl5pPr marL="1523939" indent="0">
              <a:buNone/>
              <a:defRPr sz="1167">
                <a:solidFill>
                  <a:schemeClr val="tx1">
                    <a:tint val="75000"/>
                  </a:schemeClr>
                </a:solidFill>
              </a:defRPr>
            </a:lvl5pPr>
            <a:lvl6pPr marL="1904924" indent="0">
              <a:buNone/>
              <a:defRPr sz="1167">
                <a:solidFill>
                  <a:schemeClr val="tx1">
                    <a:tint val="75000"/>
                  </a:schemeClr>
                </a:solidFill>
              </a:defRPr>
            </a:lvl6pPr>
            <a:lvl7pPr marL="2285909" indent="0">
              <a:buNone/>
              <a:defRPr sz="1167">
                <a:solidFill>
                  <a:schemeClr val="tx1">
                    <a:tint val="75000"/>
                  </a:schemeClr>
                </a:solidFill>
              </a:defRPr>
            </a:lvl7pPr>
            <a:lvl8pPr marL="2666893" indent="0">
              <a:buNone/>
              <a:defRPr sz="1167">
                <a:solidFill>
                  <a:schemeClr val="tx1">
                    <a:tint val="75000"/>
                  </a:schemeClr>
                </a:solidFill>
              </a:defRPr>
            </a:lvl8pPr>
            <a:lvl9pPr marL="3047878" indent="0">
              <a:buNone/>
              <a:defRPr sz="1167">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7B8AEBBE-F8B2-42CF-9895-E86A608384EB}" type="datetime1">
              <a:rPr lang="en-US" smtClean="0"/>
              <a:pPr/>
              <a:t>2/24/23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7A59-36E2-48B9-B146-C1E59501F63F}"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lang="en-US"/>
          </a:p>
        </p:txBody>
      </p:sp>
      <p:sp>
        <p:nvSpPr>
          <p:cNvPr id="5" name="Date Placeholder 4"/>
          <p:cNvSpPr>
            <a:spLocks noGrp="1"/>
          </p:cNvSpPr>
          <p:nvPr>
            <p:ph type="dt" sz="half" idx="10"/>
          </p:nvPr>
        </p:nvSpPr>
        <p:spPr/>
        <p:txBody>
          <a:bodyPr/>
          <a:lstStyle/>
          <a:p>
            <a:fld id="{E1FAA6B6-10E5-4810-BC9F-DA72D8452E73}" type="datetime1">
              <a:rPr lang="en-US" smtClean="0"/>
              <a:pPr/>
              <a:t>2/24/23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7D7A59-36E2-48B9-B146-C1E59501F63F}" type="slidenum">
              <a:rPr lang="en-US" smtClean="0"/>
              <a:pPr/>
              <a:t>‹N›</a:t>
            </a:fld>
            <a:endParaRPr lang="en-US"/>
          </a:p>
        </p:txBody>
      </p:sp>
      <p:sp>
        <p:nvSpPr>
          <p:cNvPr id="9" name="Content Placeholder 8"/>
          <p:cNvSpPr>
            <a:spLocks noGrp="1"/>
          </p:cNvSpPr>
          <p:nvPr>
            <p:ph sz="quarter" idx="13"/>
          </p:nvPr>
        </p:nvSpPr>
        <p:spPr>
          <a:xfrm>
            <a:off x="676655" y="2232660"/>
            <a:ext cx="3822192" cy="287274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11" name="Content Placeholder 10"/>
          <p:cNvSpPr>
            <a:spLocks noGrp="1"/>
          </p:cNvSpPr>
          <p:nvPr>
            <p:ph sz="quarter" idx="14"/>
          </p:nvPr>
        </p:nvSpPr>
        <p:spPr>
          <a:xfrm>
            <a:off x="4645152" y="2232660"/>
            <a:ext cx="3822192" cy="287274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stile</a:t>
            </a:r>
            <a:endParaRPr lang="en-US"/>
          </a:p>
        </p:txBody>
      </p:sp>
      <p:sp>
        <p:nvSpPr>
          <p:cNvPr id="3" name="Text Placeholder 2"/>
          <p:cNvSpPr>
            <a:spLocks noGrp="1"/>
          </p:cNvSpPr>
          <p:nvPr>
            <p:ph type="body" idx="1"/>
          </p:nvPr>
        </p:nvSpPr>
        <p:spPr>
          <a:xfrm>
            <a:off x="676656" y="2231762"/>
            <a:ext cx="3822192" cy="533135"/>
          </a:xfrm>
        </p:spPr>
        <p:txBody>
          <a:bodyPr anchor="ctr"/>
          <a:lstStyle>
            <a:lvl1pPr marL="0" indent="0" algn="ctr">
              <a:buNone/>
              <a:defRPr sz="2000" b="0">
                <a:solidFill>
                  <a:schemeClr val="tx2"/>
                </a:solidFill>
                <a:latin typeface="+mj-lt"/>
              </a:defRPr>
            </a:lvl1pPr>
            <a:lvl2pPr marL="380985" indent="0">
              <a:buNone/>
              <a:defRPr sz="1667" b="1"/>
            </a:lvl2pPr>
            <a:lvl3pPr marL="761970" indent="0">
              <a:buNone/>
              <a:defRPr sz="1500" b="1"/>
            </a:lvl3pPr>
            <a:lvl4pPr marL="1142954" indent="0">
              <a:buNone/>
              <a:defRPr sz="1333" b="1"/>
            </a:lvl4pPr>
            <a:lvl5pPr marL="1523939" indent="0">
              <a:buNone/>
              <a:defRPr sz="1333" b="1"/>
            </a:lvl5pPr>
            <a:lvl6pPr marL="1904924" indent="0">
              <a:buNone/>
              <a:defRPr sz="1333" b="1"/>
            </a:lvl6pPr>
            <a:lvl7pPr marL="2285909" indent="0">
              <a:buNone/>
              <a:defRPr sz="1333" b="1"/>
            </a:lvl7pPr>
            <a:lvl8pPr marL="2666893" indent="0">
              <a:buNone/>
              <a:defRPr sz="1333" b="1"/>
            </a:lvl8pPr>
            <a:lvl9pPr marL="3047878" indent="0">
              <a:buNone/>
              <a:defRPr sz="1333" b="1"/>
            </a:lvl9pPr>
          </a:lstStyle>
          <a:p>
            <a:pPr lvl="0"/>
            <a:r>
              <a:rPr lang="it-IT"/>
              <a:t>Fare clic per modificare gli stili del testo dello schema</a:t>
            </a:r>
          </a:p>
        </p:txBody>
      </p:sp>
      <p:sp>
        <p:nvSpPr>
          <p:cNvPr id="4" name="Content Placeholder 3"/>
          <p:cNvSpPr>
            <a:spLocks noGrp="1"/>
          </p:cNvSpPr>
          <p:nvPr>
            <p:ph sz="half" idx="2"/>
          </p:nvPr>
        </p:nvSpPr>
        <p:spPr>
          <a:xfrm>
            <a:off x="677333" y="2857500"/>
            <a:ext cx="3820055" cy="2247636"/>
          </a:xfrm>
        </p:spPr>
        <p:txBody>
          <a:bodyPr/>
          <a:lstStyle>
            <a:lvl1pPr>
              <a:defRPr sz="1667"/>
            </a:lvl1pPr>
            <a:lvl2pPr>
              <a:defRPr sz="1500"/>
            </a:lvl2pPr>
            <a:lvl3pPr>
              <a:defRPr sz="1333"/>
            </a:lvl3pPr>
            <a:lvl4pPr>
              <a:defRPr sz="1167"/>
            </a:lvl4pPr>
            <a:lvl5pPr>
              <a:defRPr sz="1167"/>
            </a:lvl5pPr>
            <a:lvl6pPr>
              <a:defRPr sz="1333"/>
            </a:lvl6pPr>
            <a:lvl7pPr>
              <a:defRPr sz="1333"/>
            </a:lvl7pPr>
            <a:lvl8pPr>
              <a:defRPr sz="1333"/>
            </a:lvl8pPr>
            <a:lvl9pPr>
              <a:defRPr sz="1333"/>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648200" y="2231761"/>
            <a:ext cx="3822192" cy="533135"/>
          </a:xfrm>
        </p:spPr>
        <p:txBody>
          <a:bodyPr anchor="ctr"/>
          <a:lstStyle>
            <a:lvl1pPr marL="0" indent="0" algn="ctr">
              <a:buNone/>
              <a:defRPr sz="2000" b="0" i="0">
                <a:solidFill>
                  <a:schemeClr val="tx2"/>
                </a:solidFill>
                <a:latin typeface="+mj-lt"/>
              </a:defRPr>
            </a:lvl1pPr>
            <a:lvl2pPr marL="380985" indent="0">
              <a:buNone/>
              <a:defRPr sz="1667" b="1"/>
            </a:lvl2pPr>
            <a:lvl3pPr marL="761970" indent="0">
              <a:buNone/>
              <a:defRPr sz="1500" b="1"/>
            </a:lvl3pPr>
            <a:lvl4pPr marL="1142954" indent="0">
              <a:buNone/>
              <a:defRPr sz="1333" b="1"/>
            </a:lvl4pPr>
            <a:lvl5pPr marL="1523939" indent="0">
              <a:buNone/>
              <a:defRPr sz="1333" b="1"/>
            </a:lvl5pPr>
            <a:lvl6pPr marL="1904924" indent="0">
              <a:buNone/>
              <a:defRPr sz="1333" b="1"/>
            </a:lvl6pPr>
            <a:lvl7pPr marL="2285909" indent="0">
              <a:buNone/>
              <a:defRPr sz="1333" b="1"/>
            </a:lvl7pPr>
            <a:lvl8pPr marL="2666893" indent="0">
              <a:buNone/>
              <a:defRPr sz="1333" b="1"/>
            </a:lvl8pPr>
            <a:lvl9pPr marL="3047878" indent="0">
              <a:buNone/>
              <a:defRPr sz="1333" b="1"/>
            </a:lvl9pPr>
          </a:lstStyle>
          <a:p>
            <a:pPr lvl="0"/>
            <a:r>
              <a:rPr lang="it-IT"/>
              <a:t>Fare clic per modificare gli stili del testo dello schema</a:t>
            </a:r>
          </a:p>
        </p:txBody>
      </p:sp>
      <p:sp>
        <p:nvSpPr>
          <p:cNvPr id="6" name="Content Placeholder 5"/>
          <p:cNvSpPr>
            <a:spLocks noGrp="1"/>
          </p:cNvSpPr>
          <p:nvPr>
            <p:ph sz="quarter" idx="4"/>
          </p:nvPr>
        </p:nvSpPr>
        <p:spPr>
          <a:xfrm>
            <a:off x="4645025" y="2857500"/>
            <a:ext cx="3822192" cy="2247636"/>
          </a:xfrm>
        </p:spPr>
        <p:txBody>
          <a:bodyPr/>
          <a:lstStyle>
            <a:lvl1pPr>
              <a:defRPr sz="1667"/>
            </a:lvl1pPr>
            <a:lvl2pPr>
              <a:defRPr sz="1500"/>
            </a:lvl2pPr>
            <a:lvl3pPr>
              <a:defRPr sz="1333"/>
            </a:lvl3pPr>
            <a:lvl4pPr>
              <a:defRPr sz="1167"/>
            </a:lvl4pPr>
            <a:lvl5pPr>
              <a:defRPr sz="1167"/>
            </a:lvl5pPr>
            <a:lvl6pPr>
              <a:defRPr sz="1333"/>
            </a:lvl6pPr>
            <a:lvl7pPr>
              <a:defRPr sz="1333"/>
            </a:lvl7pPr>
            <a:lvl8pPr>
              <a:defRPr sz="1333"/>
            </a:lvl8pPr>
            <a:lvl9pPr>
              <a:defRPr sz="1333"/>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6D18D072-EF12-4AA2-BD71-ABC68B06D0E2}" type="datetime1">
              <a:rPr lang="en-US" smtClean="0"/>
              <a:pPr/>
              <a:t>2/24/23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7D7A59-36E2-48B9-B146-C1E59501F63F}"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lang="en-US"/>
          </a:p>
        </p:txBody>
      </p:sp>
      <p:sp>
        <p:nvSpPr>
          <p:cNvPr id="3" name="Date Placeholder 2"/>
          <p:cNvSpPr>
            <a:spLocks noGrp="1"/>
          </p:cNvSpPr>
          <p:nvPr>
            <p:ph type="dt" sz="half" idx="10"/>
          </p:nvPr>
        </p:nvSpPr>
        <p:spPr/>
        <p:txBody>
          <a:bodyPr/>
          <a:lstStyle/>
          <a:p>
            <a:fld id="{B8CDBF60-6CC3-4B74-A60D-3486985E4346}" type="datetime1">
              <a:rPr lang="en-US" smtClean="0"/>
              <a:pPr/>
              <a:t>2/24/23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7D7A59-36E2-48B9-B146-C1E59501F63F}"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o">
    <p:spTree>
      <p:nvGrpSpPr>
        <p:cNvPr id="1" name=""/>
        <p:cNvGrpSpPr/>
        <p:nvPr/>
      </p:nvGrpSpPr>
      <p:grpSpPr>
        <a:xfrm>
          <a:off x="0" y="0"/>
          <a:ext cx="0" cy="0"/>
          <a:chOff x="0" y="0"/>
          <a:chExt cx="0" cy="0"/>
        </a:xfrm>
      </p:grpSpPr>
      <p:sp>
        <p:nvSpPr>
          <p:cNvPr id="12" name="Rounded Rectangle 11"/>
          <p:cNvSpPr/>
          <p:nvPr/>
        </p:nvSpPr>
        <p:spPr>
          <a:xfrm>
            <a:off x="228600" y="190500"/>
            <a:ext cx="8695944" cy="1188720"/>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00"/>
          </a:p>
        </p:txBody>
      </p:sp>
      <p:grpSp>
        <p:nvGrpSpPr>
          <p:cNvPr id="6" name="Group 5"/>
          <p:cNvGrpSpPr>
            <a:grpSpLocks noChangeAspect="1"/>
          </p:cNvGrpSpPr>
          <p:nvPr/>
        </p:nvGrpSpPr>
        <p:grpSpPr bwMode="hidden">
          <a:xfrm>
            <a:off x="211665" y="595159"/>
            <a:ext cx="8723376" cy="1108228"/>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500"/>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500"/>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500"/>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500"/>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1500"/>
            </a:p>
          </p:txBody>
        </p:sp>
      </p:grpSp>
      <p:sp>
        <p:nvSpPr>
          <p:cNvPr id="2" name="Date Placeholder 1"/>
          <p:cNvSpPr>
            <a:spLocks noGrp="1"/>
          </p:cNvSpPr>
          <p:nvPr>
            <p:ph type="dt" sz="half" idx="10"/>
          </p:nvPr>
        </p:nvSpPr>
        <p:spPr/>
        <p:txBody>
          <a:bodyPr/>
          <a:lstStyle/>
          <a:p>
            <a:fld id="{22714818-984F-4759-BF72-A33BDC1963BD}" type="datetime1">
              <a:rPr lang="en-US" smtClean="0"/>
              <a:pPr/>
              <a:t>2/24/23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7D7A59-36E2-48B9-B146-C1E59501F63F}"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15" name="Rounded Rectangle 14"/>
          <p:cNvSpPr/>
          <p:nvPr/>
        </p:nvSpPr>
        <p:spPr>
          <a:xfrm>
            <a:off x="228600" y="190500"/>
            <a:ext cx="8695944" cy="1188720"/>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00"/>
          </a:p>
        </p:txBody>
      </p:sp>
      <p:sp>
        <p:nvSpPr>
          <p:cNvPr id="5" name="Date Placeholder 4"/>
          <p:cNvSpPr>
            <a:spLocks noGrp="1"/>
          </p:cNvSpPr>
          <p:nvPr>
            <p:ph type="dt" sz="half" idx="10"/>
          </p:nvPr>
        </p:nvSpPr>
        <p:spPr/>
        <p:txBody>
          <a:bodyPr/>
          <a:lstStyle/>
          <a:p>
            <a:fld id="{9EA7E191-5F94-4FC1-B823-BD7CABF7FA06}" type="datetime1">
              <a:rPr lang="en-US" smtClean="0"/>
              <a:pPr/>
              <a:t>2/24/23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7D7A59-36E2-48B9-B146-C1E59501F63F}" type="slidenum">
              <a:rPr lang="en-US" smtClean="0"/>
              <a:pPr/>
              <a:t>‹N›</a:t>
            </a:fld>
            <a:endParaRPr lang="en-US"/>
          </a:p>
        </p:txBody>
      </p:sp>
      <p:sp>
        <p:nvSpPr>
          <p:cNvPr id="4" name="Text Placeholder 3"/>
          <p:cNvSpPr>
            <a:spLocks noGrp="1"/>
          </p:cNvSpPr>
          <p:nvPr>
            <p:ph type="body" sz="half" idx="2"/>
          </p:nvPr>
        </p:nvSpPr>
        <p:spPr>
          <a:xfrm>
            <a:off x="914400" y="2984500"/>
            <a:ext cx="3352800" cy="1587501"/>
          </a:xfrm>
        </p:spPr>
        <p:txBody>
          <a:bodyPr anchor="t">
            <a:normAutofit/>
          </a:bodyPr>
          <a:lstStyle>
            <a:lvl1pPr marL="0" indent="0">
              <a:spcBef>
                <a:spcPts val="0"/>
              </a:spcBef>
              <a:spcAft>
                <a:spcPts val="500"/>
              </a:spcAft>
              <a:buNone/>
              <a:defRPr sz="1500">
                <a:solidFill>
                  <a:schemeClr val="tx2"/>
                </a:solidFill>
              </a:defRPr>
            </a:lvl1pPr>
            <a:lvl2pPr marL="380985" indent="0">
              <a:buNone/>
              <a:defRPr sz="1000"/>
            </a:lvl2pPr>
            <a:lvl3pPr marL="761970" indent="0">
              <a:buNone/>
              <a:defRPr sz="833"/>
            </a:lvl3pPr>
            <a:lvl4pPr marL="1142954" indent="0">
              <a:buNone/>
              <a:defRPr sz="750"/>
            </a:lvl4pPr>
            <a:lvl5pPr marL="1523939" indent="0">
              <a:buNone/>
              <a:defRPr sz="750"/>
            </a:lvl5pPr>
            <a:lvl6pPr marL="1904924" indent="0">
              <a:buNone/>
              <a:defRPr sz="750"/>
            </a:lvl6pPr>
            <a:lvl7pPr marL="2285909" indent="0">
              <a:buNone/>
              <a:defRPr sz="750"/>
            </a:lvl7pPr>
            <a:lvl8pPr marL="2666893" indent="0">
              <a:buNone/>
              <a:defRPr sz="750"/>
            </a:lvl8pPr>
            <a:lvl9pPr marL="3047878" indent="0">
              <a:buNone/>
              <a:defRPr sz="750"/>
            </a:lvl9pPr>
          </a:lstStyle>
          <a:p>
            <a:pPr lvl="0"/>
            <a:r>
              <a:rPr lang="it-IT"/>
              <a:t>Fare clic per modificare gli stili del testo dello schema</a:t>
            </a:r>
          </a:p>
        </p:txBody>
      </p:sp>
      <p:grpSp>
        <p:nvGrpSpPr>
          <p:cNvPr id="2" name="Group 23"/>
          <p:cNvGrpSpPr>
            <a:grpSpLocks noChangeAspect="1"/>
          </p:cNvGrpSpPr>
          <p:nvPr/>
        </p:nvGrpSpPr>
        <p:grpSpPr bwMode="hidden">
          <a:xfrm>
            <a:off x="211665" y="595159"/>
            <a:ext cx="8723376" cy="110965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500"/>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500"/>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500"/>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500"/>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1500"/>
            </a:p>
          </p:txBody>
        </p:sp>
      </p:grpSp>
      <p:sp>
        <p:nvSpPr>
          <p:cNvPr id="22" name="Title 21"/>
          <p:cNvSpPr>
            <a:spLocks noGrp="1"/>
          </p:cNvSpPr>
          <p:nvPr>
            <p:ph type="title"/>
          </p:nvPr>
        </p:nvSpPr>
        <p:spPr>
          <a:xfrm>
            <a:off x="914400" y="1905000"/>
            <a:ext cx="3352800" cy="1043940"/>
          </a:xfrm>
        </p:spPr>
        <p:txBody>
          <a:bodyPr anchor="b">
            <a:noAutofit/>
          </a:bodyPr>
          <a:lstStyle>
            <a:lvl1pPr algn="l">
              <a:defRPr sz="2667">
                <a:solidFill>
                  <a:schemeClr val="tx2"/>
                </a:solidFill>
              </a:defRPr>
            </a:lvl1pPr>
          </a:lstStyle>
          <a:p>
            <a:r>
              <a:rPr lang="it-IT"/>
              <a:t>Fare clic per modificare stile</a:t>
            </a:r>
            <a:endParaRPr lang="en-US" dirty="0"/>
          </a:p>
        </p:txBody>
      </p:sp>
      <p:sp>
        <p:nvSpPr>
          <p:cNvPr id="3" name="Content Placeholder 2"/>
          <p:cNvSpPr>
            <a:spLocks noGrp="1"/>
          </p:cNvSpPr>
          <p:nvPr>
            <p:ph idx="1"/>
          </p:nvPr>
        </p:nvSpPr>
        <p:spPr>
          <a:xfrm>
            <a:off x="4651962" y="1524000"/>
            <a:ext cx="3904076" cy="3175000"/>
          </a:xfrm>
        </p:spPr>
        <p:txBody>
          <a:bodyPr anchor="ctr"/>
          <a:lstStyle>
            <a:lvl1pPr>
              <a:buClr>
                <a:schemeClr val="bg1"/>
              </a:buClr>
              <a:defRPr sz="1833">
                <a:solidFill>
                  <a:schemeClr val="tx2"/>
                </a:solidFill>
              </a:defRPr>
            </a:lvl1pPr>
            <a:lvl2pPr>
              <a:buClr>
                <a:schemeClr val="bg1"/>
              </a:buClr>
              <a:defRPr sz="1667">
                <a:solidFill>
                  <a:schemeClr val="tx2"/>
                </a:solidFill>
              </a:defRPr>
            </a:lvl2pPr>
            <a:lvl3pPr>
              <a:buClr>
                <a:schemeClr val="bg1"/>
              </a:buClr>
              <a:defRPr sz="1500">
                <a:solidFill>
                  <a:schemeClr val="tx2"/>
                </a:solidFill>
              </a:defRPr>
            </a:lvl3pPr>
            <a:lvl4pPr>
              <a:buClr>
                <a:schemeClr val="bg1"/>
              </a:buClr>
              <a:defRPr sz="1333">
                <a:solidFill>
                  <a:schemeClr val="tx2"/>
                </a:solidFill>
              </a:defRPr>
            </a:lvl4pPr>
            <a:lvl5pPr>
              <a:buClr>
                <a:schemeClr val="bg1"/>
              </a:buClr>
              <a:defRPr sz="1333">
                <a:solidFill>
                  <a:schemeClr val="tx2"/>
                </a:solidFill>
              </a:defRPr>
            </a:lvl5pPr>
            <a:lvl6pPr>
              <a:defRPr sz="1667"/>
            </a:lvl6pPr>
            <a:lvl7pPr>
              <a:defRPr sz="1667"/>
            </a:lvl7pPr>
            <a:lvl8pPr>
              <a:defRPr sz="1667"/>
            </a:lvl8pPr>
            <a:lvl9pPr>
              <a:defRPr sz="1667"/>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15" name="Rounded Rectangle 14"/>
          <p:cNvSpPr/>
          <p:nvPr/>
        </p:nvSpPr>
        <p:spPr>
          <a:xfrm>
            <a:off x="228600" y="190500"/>
            <a:ext cx="8695944" cy="502920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00"/>
          </a:p>
        </p:txBody>
      </p:sp>
      <p:grpSp>
        <p:nvGrpSpPr>
          <p:cNvPr id="9" name="Group 8"/>
          <p:cNvGrpSpPr>
            <a:grpSpLocks noChangeAspect="1"/>
          </p:cNvGrpSpPr>
          <p:nvPr/>
        </p:nvGrpSpPr>
        <p:grpSpPr bwMode="hidden">
          <a:xfrm>
            <a:off x="211665" y="4461636"/>
            <a:ext cx="8723376" cy="110965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500"/>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500"/>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500"/>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500"/>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1500"/>
            </a:p>
          </p:txBody>
        </p:sp>
      </p:grpSp>
      <p:sp>
        <p:nvSpPr>
          <p:cNvPr id="2" name="Title 1"/>
          <p:cNvSpPr>
            <a:spLocks noGrp="1"/>
          </p:cNvSpPr>
          <p:nvPr>
            <p:ph type="title"/>
          </p:nvPr>
        </p:nvSpPr>
        <p:spPr>
          <a:xfrm>
            <a:off x="4874156" y="282223"/>
            <a:ext cx="3812645" cy="2024945"/>
          </a:xfrm>
        </p:spPr>
        <p:txBody>
          <a:bodyPr anchor="b">
            <a:normAutofit/>
          </a:bodyPr>
          <a:lstStyle>
            <a:lvl1pPr algn="l">
              <a:defRPr sz="2333" b="0">
                <a:solidFill>
                  <a:srgbClr val="FFFFFF"/>
                </a:solidFill>
              </a:defRPr>
            </a:lvl1pPr>
          </a:lstStyle>
          <a:p>
            <a:r>
              <a:rPr lang="it-IT"/>
              <a:t>Fare clic per modificare stile</a:t>
            </a:r>
            <a:endParaRPr lang="en-US" dirty="0"/>
          </a:p>
        </p:txBody>
      </p:sp>
      <p:sp>
        <p:nvSpPr>
          <p:cNvPr id="4" name="Text Placeholder 3"/>
          <p:cNvSpPr>
            <a:spLocks noGrp="1"/>
          </p:cNvSpPr>
          <p:nvPr>
            <p:ph type="body" sz="half" idx="2"/>
          </p:nvPr>
        </p:nvSpPr>
        <p:spPr>
          <a:xfrm>
            <a:off x="4868334" y="2321278"/>
            <a:ext cx="3818467" cy="2017889"/>
          </a:xfrm>
        </p:spPr>
        <p:txBody>
          <a:bodyPr>
            <a:normAutofit/>
          </a:bodyPr>
          <a:lstStyle>
            <a:lvl1pPr marL="0" indent="0">
              <a:buNone/>
              <a:defRPr sz="1500">
                <a:solidFill>
                  <a:srgbClr val="FFFFFF"/>
                </a:solidFill>
              </a:defRPr>
            </a:lvl1pPr>
            <a:lvl2pPr marL="380985" indent="0">
              <a:buNone/>
              <a:defRPr sz="1000"/>
            </a:lvl2pPr>
            <a:lvl3pPr marL="761970" indent="0">
              <a:buNone/>
              <a:defRPr sz="833"/>
            </a:lvl3pPr>
            <a:lvl4pPr marL="1142954" indent="0">
              <a:buNone/>
              <a:defRPr sz="750"/>
            </a:lvl4pPr>
            <a:lvl5pPr marL="1523939" indent="0">
              <a:buNone/>
              <a:defRPr sz="750"/>
            </a:lvl5pPr>
            <a:lvl6pPr marL="1904924" indent="0">
              <a:buNone/>
              <a:defRPr sz="750"/>
            </a:lvl6pPr>
            <a:lvl7pPr marL="2285909" indent="0">
              <a:buNone/>
              <a:defRPr sz="750"/>
            </a:lvl7pPr>
            <a:lvl8pPr marL="2666893" indent="0">
              <a:buNone/>
              <a:defRPr sz="750"/>
            </a:lvl8pPr>
            <a:lvl9pPr marL="3047878" indent="0">
              <a:buNone/>
              <a:defRPr sz="75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8856D55-EFBE-4F9B-8A5F-09D42CA22A9B}" type="datetime1">
              <a:rPr lang="en-US" smtClean="0"/>
              <a:pPr/>
              <a:t>2/24/23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7D7A59-36E2-48B9-B146-C1E59501F63F}" type="slidenum">
              <a:rPr lang="en-US" smtClean="0"/>
              <a:pPr/>
              <a:t>‹N›</a:t>
            </a:fld>
            <a:endParaRPr lang="en-US"/>
          </a:p>
        </p:txBody>
      </p:sp>
      <p:sp>
        <p:nvSpPr>
          <p:cNvPr id="3" name="Picture Placeholder 2"/>
          <p:cNvSpPr>
            <a:spLocks noGrp="1"/>
          </p:cNvSpPr>
          <p:nvPr>
            <p:ph type="pic" idx="1"/>
          </p:nvPr>
        </p:nvSpPr>
        <p:spPr>
          <a:xfrm>
            <a:off x="838200" y="1143000"/>
            <a:ext cx="3566160" cy="243840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2667">
                <a:solidFill>
                  <a:schemeClr val="bg1"/>
                </a:solidFill>
              </a:defRPr>
            </a:lvl1pPr>
            <a:lvl2pPr marL="380985" indent="0">
              <a:buNone/>
              <a:defRPr sz="2333"/>
            </a:lvl2pPr>
            <a:lvl3pPr marL="761970" indent="0">
              <a:buNone/>
              <a:defRPr sz="2000"/>
            </a:lvl3pPr>
            <a:lvl4pPr marL="1142954" indent="0">
              <a:buNone/>
              <a:defRPr sz="1667"/>
            </a:lvl4pPr>
            <a:lvl5pPr marL="1523939" indent="0">
              <a:buNone/>
              <a:defRPr sz="1667"/>
            </a:lvl5pPr>
            <a:lvl6pPr marL="1904924" indent="0">
              <a:buNone/>
              <a:defRPr sz="1667"/>
            </a:lvl6pPr>
            <a:lvl7pPr marL="2285909" indent="0">
              <a:buNone/>
              <a:defRPr sz="1667"/>
            </a:lvl7pPr>
            <a:lvl8pPr marL="2666893" indent="0">
              <a:buNone/>
              <a:defRPr sz="1667"/>
            </a:lvl8pPr>
            <a:lvl9pPr marL="3047878" indent="0">
              <a:buNone/>
              <a:defRPr sz="1667"/>
            </a:lvl9pPr>
          </a:lstStyle>
          <a:p>
            <a:r>
              <a:rPr lang="it-IT"/>
              <a:t>Trascinare l'immagine su un segnaposto o fare clic sull'icona per aggiungerla</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190500"/>
            <a:ext cx="8695944" cy="205740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00"/>
          </a:p>
        </p:txBody>
      </p:sp>
      <p:grpSp>
        <p:nvGrpSpPr>
          <p:cNvPr id="8" name="Group 15"/>
          <p:cNvGrpSpPr>
            <a:grpSpLocks noChangeAspect="1"/>
          </p:cNvGrpSpPr>
          <p:nvPr/>
        </p:nvGrpSpPr>
        <p:grpSpPr bwMode="hidden">
          <a:xfrm>
            <a:off x="211665" y="1399524"/>
            <a:ext cx="8723376" cy="1108228"/>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500"/>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1500"/>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500"/>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1500"/>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1500"/>
            </a:p>
          </p:txBody>
        </p:sp>
      </p:grpSp>
      <p:sp>
        <p:nvSpPr>
          <p:cNvPr id="2" name="Title Placeholder 1"/>
          <p:cNvSpPr>
            <a:spLocks noGrp="1"/>
          </p:cNvSpPr>
          <p:nvPr>
            <p:ph type="title"/>
          </p:nvPr>
        </p:nvSpPr>
        <p:spPr>
          <a:xfrm>
            <a:off x="457200" y="281940"/>
            <a:ext cx="8229600" cy="1043940"/>
          </a:xfrm>
          <a:prstGeom prst="rect">
            <a:avLst/>
          </a:prstGeom>
        </p:spPr>
        <p:txBody>
          <a:bodyPr vert="horz" lIns="91440" tIns="45720" rIns="91440" bIns="45720" rtlCol="0" anchor="ctr">
            <a:normAutofit/>
          </a:bodyPr>
          <a:lstStyle/>
          <a:p>
            <a:r>
              <a:rPr lang="it-IT"/>
              <a:t>Fare clic per modificare stile</a:t>
            </a:r>
            <a:endParaRPr lang="en-US" dirty="0"/>
          </a:p>
        </p:txBody>
      </p:sp>
      <p:sp>
        <p:nvSpPr>
          <p:cNvPr id="4" name="Date Placeholder 3"/>
          <p:cNvSpPr>
            <a:spLocks noGrp="1"/>
          </p:cNvSpPr>
          <p:nvPr>
            <p:ph type="dt" sz="half" idx="2"/>
          </p:nvPr>
        </p:nvSpPr>
        <p:spPr>
          <a:xfrm>
            <a:off x="5163672" y="5208470"/>
            <a:ext cx="3786690" cy="304271"/>
          </a:xfrm>
          <a:prstGeom prst="rect">
            <a:avLst/>
          </a:prstGeom>
        </p:spPr>
        <p:txBody>
          <a:bodyPr vert="horz" lIns="91440" tIns="45720" rIns="91440" bIns="45720" rtlCol="0" anchor="ctr"/>
          <a:lstStyle>
            <a:lvl1pPr algn="r">
              <a:defRPr sz="833">
                <a:solidFill>
                  <a:schemeClr val="tx2"/>
                </a:solidFill>
              </a:defRPr>
            </a:lvl1pPr>
          </a:lstStyle>
          <a:p>
            <a:fld id="{9D1D110F-3F4E-48D9-B8AA-5D0E825AFDBA}" type="datetime1">
              <a:rPr lang="en-US" smtClean="0"/>
              <a:pPr/>
              <a:t>2/24/23</a:t>
            </a:fld>
            <a:endParaRPr lang="en-US"/>
          </a:p>
        </p:txBody>
      </p:sp>
      <p:sp>
        <p:nvSpPr>
          <p:cNvPr id="5" name="Footer Placeholder 4"/>
          <p:cNvSpPr>
            <a:spLocks noGrp="1"/>
          </p:cNvSpPr>
          <p:nvPr>
            <p:ph type="ftr" sz="quarter" idx="3"/>
          </p:nvPr>
        </p:nvSpPr>
        <p:spPr>
          <a:xfrm>
            <a:off x="193639" y="5208470"/>
            <a:ext cx="3786691" cy="304271"/>
          </a:xfrm>
          <a:prstGeom prst="rect">
            <a:avLst/>
          </a:prstGeom>
        </p:spPr>
        <p:txBody>
          <a:bodyPr vert="horz" lIns="91440" tIns="45720" rIns="91440" bIns="45720" rtlCol="0" anchor="ctr"/>
          <a:lstStyle>
            <a:lvl1pPr algn="l">
              <a:defRPr sz="833">
                <a:solidFill>
                  <a:schemeClr val="tx2"/>
                </a:solidFill>
              </a:defRPr>
            </a:lvl1pPr>
          </a:lstStyle>
          <a:p>
            <a:endParaRPr lang="en-US" dirty="0"/>
          </a:p>
        </p:txBody>
      </p:sp>
      <p:sp>
        <p:nvSpPr>
          <p:cNvPr id="6" name="Slide Number Placeholder 5"/>
          <p:cNvSpPr>
            <a:spLocks noGrp="1"/>
          </p:cNvSpPr>
          <p:nvPr>
            <p:ph type="sldNum" sz="quarter" idx="4"/>
          </p:nvPr>
        </p:nvSpPr>
        <p:spPr>
          <a:xfrm>
            <a:off x="3991088" y="5208470"/>
            <a:ext cx="1161826" cy="304271"/>
          </a:xfrm>
          <a:prstGeom prst="rect">
            <a:avLst/>
          </a:prstGeom>
        </p:spPr>
        <p:txBody>
          <a:bodyPr vert="horz" lIns="91440" tIns="45720" rIns="91440" bIns="45720" rtlCol="0" anchor="ctr"/>
          <a:lstStyle>
            <a:lvl1pPr algn="ctr">
              <a:defRPr sz="833">
                <a:solidFill>
                  <a:schemeClr val="tx2"/>
                </a:solidFill>
              </a:defRPr>
            </a:lvl1pPr>
          </a:lstStyle>
          <a:p>
            <a:fld id="{687D7A59-36E2-48B9-B146-C1E59501F63F}" type="slidenum">
              <a:rPr lang="en-US" smtClean="0"/>
              <a:pPr/>
              <a:t>‹N›</a:t>
            </a:fld>
            <a:endParaRPr lang="en-US"/>
          </a:p>
        </p:txBody>
      </p:sp>
      <p:sp>
        <p:nvSpPr>
          <p:cNvPr id="3" name="Text Placeholder 2"/>
          <p:cNvSpPr>
            <a:spLocks noGrp="1"/>
          </p:cNvSpPr>
          <p:nvPr>
            <p:ph type="body" idx="1"/>
          </p:nvPr>
        </p:nvSpPr>
        <p:spPr>
          <a:xfrm>
            <a:off x="872068" y="2229556"/>
            <a:ext cx="7408333" cy="287558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sldNum="0" hdr="0" ftr="0" dt="0"/>
  <p:txStyles>
    <p:titleStyle>
      <a:lvl1pPr algn="ctr" defTabSz="761970" rtl="0" eaLnBrk="1" latinLnBrk="0" hangingPunct="1">
        <a:spcBef>
          <a:spcPct val="0"/>
        </a:spcBef>
        <a:buNone/>
        <a:defRPr sz="3667"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591" indent="-228591" algn="l" defTabSz="76197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1pPr>
      <a:lvl2pPr marL="480200" indent="-228591" algn="l" defTabSz="761970" rtl="0" eaLnBrk="1" latinLnBrk="0" hangingPunct="1">
        <a:spcBef>
          <a:spcPct val="20000"/>
        </a:spcBef>
        <a:buClr>
          <a:schemeClr val="accent1"/>
        </a:buClr>
        <a:buSzPct val="100000"/>
        <a:buFont typeface="Symbol" pitchFamily="18" charset="2"/>
        <a:buChar char=""/>
        <a:defRPr sz="1833" kern="1200">
          <a:solidFill>
            <a:schemeClr val="tx2"/>
          </a:solidFill>
          <a:latin typeface="+mn-lt"/>
          <a:ea typeface="+mn-ea"/>
          <a:cs typeface="+mn-cs"/>
        </a:defRPr>
      </a:lvl2pPr>
      <a:lvl3pPr marL="713024" indent="-190492" algn="l" defTabSz="761970" rtl="0" eaLnBrk="1" latinLnBrk="0" hangingPunct="1">
        <a:spcBef>
          <a:spcPct val="20000"/>
        </a:spcBef>
        <a:buClr>
          <a:schemeClr val="accent1"/>
        </a:buClr>
        <a:buSzPct val="100000"/>
        <a:buFont typeface="Symbol" pitchFamily="18" charset="2"/>
        <a:buChar char=""/>
        <a:defRPr sz="1667" kern="1200">
          <a:solidFill>
            <a:schemeClr val="tx2"/>
          </a:solidFill>
          <a:latin typeface="+mn-lt"/>
          <a:ea typeface="+mn-ea"/>
          <a:cs typeface="+mn-cs"/>
        </a:defRPr>
      </a:lvl3pPr>
      <a:lvl4pPr marL="952462" indent="-190492" algn="l" defTabSz="761970" rtl="0" eaLnBrk="1" latinLnBrk="0" hangingPunct="1">
        <a:spcBef>
          <a:spcPct val="20000"/>
        </a:spcBef>
        <a:buClr>
          <a:schemeClr val="accent1"/>
        </a:buClr>
        <a:buSzPct val="100000"/>
        <a:buFont typeface="Symbol" pitchFamily="18" charset="2"/>
        <a:buChar char=""/>
        <a:defRPr sz="1500" kern="1200">
          <a:solidFill>
            <a:schemeClr val="tx2"/>
          </a:solidFill>
          <a:latin typeface="+mn-lt"/>
          <a:ea typeface="+mn-ea"/>
          <a:cs typeface="+mn-cs"/>
        </a:defRPr>
      </a:lvl4pPr>
      <a:lvl5pPr marL="1219151" indent="-190492" algn="l" defTabSz="761970" rtl="0" eaLnBrk="1" latinLnBrk="0" hangingPunct="1">
        <a:spcBef>
          <a:spcPct val="20000"/>
        </a:spcBef>
        <a:buClr>
          <a:schemeClr val="accent1"/>
        </a:buClr>
        <a:buSzPct val="100000"/>
        <a:buFont typeface="Symbol" pitchFamily="18" charset="2"/>
        <a:buChar char=""/>
        <a:defRPr sz="1333" kern="1200">
          <a:solidFill>
            <a:schemeClr val="tx2"/>
          </a:solidFill>
          <a:latin typeface="+mn-lt"/>
          <a:ea typeface="+mn-ea"/>
          <a:cs typeface="+mn-cs"/>
        </a:defRPr>
      </a:lvl5pPr>
      <a:lvl6pPr marL="1485841" indent="-190492" algn="l" defTabSz="761970" rtl="0" eaLnBrk="1" latinLnBrk="0" hangingPunct="1">
        <a:spcBef>
          <a:spcPts val="320"/>
        </a:spcBef>
        <a:buClr>
          <a:schemeClr val="accent1"/>
        </a:buClr>
        <a:buFont typeface="Symbol" pitchFamily="18" charset="2"/>
        <a:buChar char="*"/>
        <a:defRPr sz="1167" kern="1200">
          <a:solidFill>
            <a:schemeClr val="tx2"/>
          </a:solidFill>
          <a:latin typeface="+mn-lt"/>
          <a:ea typeface="+mn-ea"/>
          <a:cs typeface="+mn-cs"/>
        </a:defRPr>
      </a:lvl6pPr>
      <a:lvl7pPr marL="1752530" indent="-190492" algn="l" defTabSz="761970" rtl="0" eaLnBrk="1" latinLnBrk="0" hangingPunct="1">
        <a:spcBef>
          <a:spcPts val="320"/>
        </a:spcBef>
        <a:buClr>
          <a:schemeClr val="accent1"/>
        </a:buClr>
        <a:buFont typeface="Symbol" pitchFamily="18" charset="2"/>
        <a:buChar char="*"/>
        <a:defRPr sz="1167" kern="1200">
          <a:solidFill>
            <a:schemeClr val="tx2"/>
          </a:solidFill>
          <a:latin typeface="+mn-lt"/>
          <a:ea typeface="+mn-ea"/>
          <a:cs typeface="+mn-cs"/>
        </a:defRPr>
      </a:lvl7pPr>
      <a:lvl8pPr marL="2019219" indent="-190492" algn="l" defTabSz="761970" rtl="0" eaLnBrk="1" latinLnBrk="0" hangingPunct="1">
        <a:spcBef>
          <a:spcPts val="320"/>
        </a:spcBef>
        <a:buClr>
          <a:schemeClr val="accent1"/>
        </a:buClr>
        <a:buFont typeface="Symbol" pitchFamily="18" charset="2"/>
        <a:buChar char="*"/>
        <a:defRPr sz="1167" kern="1200">
          <a:solidFill>
            <a:schemeClr val="tx2"/>
          </a:solidFill>
          <a:latin typeface="+mn-lt"/>
          <a:ea typeface="+mn-ea"/>
          <a:cs typeface="+mn-cs"/>
        </a:defRPr>
      </a:lvl8pPr>
      <a:lvl9pPr marL="2285909" indent="-190492" algn="l" defTabSz="761970" rtl="0" eaLnBrk="1" latinLnBrk="0" hangingPunct="1">
        <a:spcBef>
          <a:spcPts val="320"/>
        </a:spcBef>
        <a:buClr>
          <a:schemeClr val="accent1"/>
        </a:buClr>
        <a:buFont typeface="Symbol" pitchFamily="18" charset="2"/>
        <a:buChar char="*"/>
        <a:defRPr sz="1167" kern="1200">
          <a:solidFill>
            <a:schemeClr val="tx2"/>
          </a:solidFill>
          <a:latin typeface="+mn-lt"/>
          <a:ea typeface="+mn-ea"/>
          <a:cs typeface="+mn-cs"/>
        </a:defRPr>
      </a:lvl9pPr>
    </p:bodyStyle>
    <p:otherStyle>
      <a:defPPr>
        <a:defRPr lang="en-US"/>
      </a:defPPr>
      <a:lvl1pPr marL="0" algn="l" defTabSz="761970" rtl="0" eaLnBrk="1" latinLnBrk="0" hangingPunct="1">
        <a:defRPr sz="1500" kern="1200">
          <a:solidFill>
            <a:schemeClr val="tx1"/>
          </a:solidFill>
          <a:latin typeface="+mn-lt"/>
          <a:ea typeface="+mn-ea"/>
          <a:cs typeface="+mn-cs"/>
        </a:defRPr>
      </a:lvl1pPr>
      <a:lvl2pPr marL="380985" algn="l" defTabSz="761970" rtl="0" eaLnBrk="1" latinLnBrk="0" hangingPunct="1">
        <a:defRPr sz="1500" kern="1200">
          <a:solidFill>
            <a:schemeClr val="tx1"/>
          </a:solidFill>
          <a:latin typeface="+mn-lt"/>
          <a:ea typeface="+mn-ea"/>
          <a:cs typeface="+mn-cs"/>
        </a:defRPr>
      </a:lvl2pPr>
      <a:lvl3pPr marL="761970" algn="l" defTabSz="761970" rtl="0" eaLnBrk="1" latinLnBrk="0" hangingPunct="1">
        <a:defRPr sz="1500" kern="1200">
          <a:solidFill>
            <a:schemeClr val="tx1"/>
          </a:solidFill>
          <a:latin typeface="+mn-lt"/>
          <a:ea typeface="+mn-ea"/>
          <a:cs typeface="+mn-cs"/>
        </a:defRPr>
      </a:lvl3pPr>
      <a:lvl4pPr marL="1142954" algn="l" defTabSz="761970" rtl="0" eaLnBrk="1" latinLnBrk="0" hangingPunct="1">
        <a:defRPr sz="1500" kern="1200">
          <a:solidFill>
            <a:schemeClr val="tx1"/>
          </a:solidFill>
          <a:latin typeface="+mn-lt"/>
          <a:ea typeface="+mn-ea"/>
          <a:cs typeface="+mn-cs"/>
        </a:defRPr>
      </a:lvl4pPr>
      <a:lvl5pPr marL="1523939" algn="l" defTabSz="761970" rtl="0" eaLnBrk="1" latinLnBrk="0" hangingPunct="1">
        <a:defRPr sz="1500" kern="1200">
          <a:solidFill>
            <a:schemeClr val="tx1"/>
          </a:solidFill>
          <a:latin typeface="+mn-lt"/>
          <a:ea typeface="+mn-ea"/>
          <a:cs typeface="+mn-cs"/>
        </a:defRPr>
      </a:lvl5pPr>
      <a:lvl6pPr marL="1904924" algn="l" defTabSz="761970" rtl="0" eaLnBrk="1" latinLnBrk="0" hangingPunct="1">
        <a:defRPr sz="1500" kern="1200">
          <a:solidFill>
            <a:schemeClr val="tx1"/>
          </a:solidFill>
          <a:latin typeface="+mn-lt"/>
          <a:ea typeface="+mn-ea"/>
          <a:cs typeface="+mn-cs"/>
        </a:defRPr>
      </a:lvl6pPr>
      <a:lvl7pPr marL="2285909" algn="l" defTabSz="761970" rtl="0" eaLnBrk="1" latinLnBrk="0" hangingPunct="1">
        <a:defRPr sz="1500" kern="1200">
          <a:solidFill>
            <a:schemeClr val="tx1"/>
          </a:solidFill>
          <a:latin typeface="+mn-lt"/>
          <a:ea typeface="+mn-ea"/>
          <a:cs typeface="+mn-cs"/>
        </a:defRPr>
      </a:lvl7pPr>
      <a:lvl8pPr marL="2666893" algn="l" defTabSz="761970" rtl="0" eaLnBrk="1" latinLnBrk="0" hangingPunct="1">
        <a:defRPr sz="1500" kern="1200">
          <a:solidFill>
            <a:schemeClr val="tx1"/>
          </a:solidFill>
          <a:latin typeface="+mn-lt"/>
          <a:ea typeface="+mn-ea"/>
          <a:cs typeface="+mn-cs"/>
        </a:defRPr>
      </a:lvl8pPr>
      <a:lvl9pPr marL="3047878" algn="l" defTabSz="76197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a:t>Le fasi della selezione del personale</a:t>
            </a:r>
          </a:p>
        </p:txBody>
      </p:sp>
      <p:sp>
        <p:nvSpPr>
          <p:cNvPr id="3" name="Sottotitolo 2"/>
          <p:cNvSpPr>
            <a:spLocks noGrp="1"/>
          </p:cNvSpPr>
          <p:nvPr>
            <p:ph type="subTitle" idx="1"/>
          </p:nvPr>
        </p:nvSpPr>
        <p:spPr/>
        <p:txBody>
          <a:bodyPr/>
          <a:lstStyle/>
          <a:p>
            <a:r>
              <a:rPr lang="it-IT"/>
              <a:t>Massimiliano Lucchesi</a:t>
            </a:r>
            <a:endParaRPr lang="it-IT" dirty="0"/>
          </a:p>
        </p:txBody>
      </p:sp>
    </p:spTree>
    <p:extLst>
      <p:ext uri="{BB962C8B-B14F-4D97-AF65-F5344CB8AC3E}">
        <p14:creationId xmlns:p14="http://schemas.microsoft.com/office/powerpoint/2010/main" val="2210640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1485195" y="1553308"/>
            <a:ext cx="6173611" cy="3688598"/>
          </a:xfrm>
        </p:spPr>
        <p:txBody>
          <a:bodyPr>
            <a:normAutofit fontScale="77500" lnSpcReduction="20000"/>
          </a:bodyPr>
          <a:lstStyle/>
          <a:p>
            <a:pPr marL="0" indent="0">
              <a:buNone/>
            </a:pPr>
            <a:r>
              <a:rPr lang="it-IT" sz="2833" b="1" dirty="0"/>
              <a:t>1 Scelta del canale di reclutamento</a:t>
            </a:r>
            <a:r>
              <a:rPr lang="it-IT" sz="2833" dirty="0"/>
              <a:t>, interno o esterno all’organizzazione. Ad esempio: annunci o concorsi interni; annunci di ricerca di personale su quotidiani o riviste specializzate, ricorso ad agenzie di selezione del personale, contatti con istituti scolastici o università. Sempre più spesso si usano i social media, come Linkedin e Facebook. </a:t>
            </a:r>
          </a:p>
          <a:p>
            <a:pPr marL="0" indent="0">
              <a:buNone/>
            </a:pPr>
            <a:endParaRPr lang="it-IT" sz="2833" dirty="0"/>
          </a:p>
          <a:p>
            <a:pPr marL="0" indent="0">
              <a:buNone/>
            </a:pPr>
            <a:r>
              <a:rPr lang="it-IT" sz="2833" dirty="0"/>
              <a:t>Occorre mettere la massima cura per evitare qualsiasi forma di discriminazione in base allo stato civile, genere, appartenenza etnica o religiosa, etc.</a:t>
            </a:r>
          </a:p>
          <a:p>
            <a:pPr marL="0" indent="0">
              <a:buNone/>
            </a:pPr>
            <a:endParaRPr lang="it-IT" sz="2833" dirty="0"/>
          </a:p>
          <a:p>
            <a:endParaRPr lang="it-IT" dirty="0"/>
          </a:p>
        </p:txBody>
      </p:sp>
      <p:sp>
        <p:nvSpPr>
          <p:cNvPr id="3" name="Titolo 2"/>
          <p:cNvSpPr>
            <a:spLocks noGrp="1"/>
          </p:cNvSpPr>
          <p:nvPr>
            <p:ph type="title"/>
          </p:nvPr>
        </p:nvSpPr>
        <p:spPr/>
        <p:txBody>
          <a:bodyPr/>
          <a:lstStyle/>
          <a:p>
            <a:r>
              <a:rPr lang="it-IT" dirty="0"/>
              <a:t>Il reclutamento</a:t>
            </a:r>
          </a:p>
        </p:txBody>
      </p:sp>
    </p:spTree>
    <p:extLst>
      <p:ext uri="{BB962C8B-B14F-4D97-AF65-F5344CB8AC3E}">
        <p14:creationId xmlns:p14="http://schemas.microsoft.com/office/powerpoint/2010/main" val="35188481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1488723" y="1807307"/>
            <a:ext cx="6131278" cy="3625753"/>
          </a:xfrm>
        </p:spPr>
        <p:txBody>
          <a:bodyPr>
            <a:normAutofit fontScale="25000" lnSpcReduction="20000"/>
          </a:bodyPr>
          <a:lstStyle/>
          <a:p>
            <a:pPr marL="0" indent="0">
              <a:buNone/>
            </a:pPr>
            <a:endParaRPr lang="it-IT" sz="2833" dirty="0"/>
          </a:p>
          <a:p>
            <a:pPr marL="0" indent="0">
              <a:buNone/>
            </a:pPr>
            <a:r>
              <a:rPr lang="it-IT" sz="8000" b="1" dirty="0"/>
              <a:t>2. Screening dei curricula</a:t>
            </a:r>
            <a:r>
              <a:rPr lang="it-IT" sz="8000" dirty="0"/>
              <a:t>. Prima scrematura dei curricula pervenuti a fronte degli elementi richiesti dal profilo lavorativo da ricoprire. Può essere utile, soprattutto se i curricula sono molti, assegnare un valore ponderato ai vari aspetti da valutare e al possesso di tale requisito da parte dei candidati. Ad esempio: quanto è importante che il candidato conosca la lingua inglese?  Se questo aspetto è particolarmente rilevante si può utilizzare una scala da 1 a 5, oppure una scala da 1 a 3 per una competenza o conoscenza meno rilevante. E quanto il candidato conosce la lingua inglese, in una scala da 1 a 5 (o da 1 a 3)? Si possono poi sommare i vari punteggi e eliminare i candidati con i valori più bassi.</a:t>
            </a:r>
          </a:p>
          <a:p>
            <a:pPr marL="0" indent="0">
              <a:buNone/>
            </a:pPr>
            <a:endParaRPr lang="it-IT" sz="5166" dirty="0"/>
          </a:p>
        </p:txBody>
      </p:sp>
      <p:sp>
        <p:nvSpPr>
          <p:cNvPr id="3" name="Titolo 2"/>
          <p:cNvSpPr>
            <a:spLocks noGrp="1"/>
          </p:cNvSpPr>
          <p:nvPr>
            <p:ph type="title"/>
          </p:nvPr>
        </p:nvSpPr>
        <p:spPr/>
        <p:txBody>
          <a:bodyPr/>
          <a:lstStyle/>
          <a:p>
            <a:r>
              <a:rPr lang="it-IT" dirty="0"/>
              <a:t>La selezione</a:t>
            </a:r>
          </a:p>
        </p:txBody>
      </p:sp>
    </p:spTree>
    <p:extLst>
      <p:ext uri="{BB962C8B-B14F-4D97-AF65-F5344CB8AC3E}">
        <p14:creationId xmlns:p14="http://schemas.microsoft.com/office/powerpoint/2010/main" val="31624695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1488723" y="1660769"/>
            <a:ext cx="6173611" cy="3444367"/>
          </a:xfrm>
        </p:spPr>
        <p:txBody>
          <a:bodyPr>
            <a:normAutofit fontScale="25000" lnSpcReduction="20000"/>
          </a:bodyPr>
          <a:lstStyle/>
          <a:p>
            <a:pPr marL="0" indent="0">
              <a:buNone/>
            </a:pPr>
            <a:endParaRPr lang="it-IT" sz="2833" dirty="0"/>
          </a:p>
          <a:p>
            <a:pPr marL="0" indent="0">
              <a:buNone/>
            </a:pPr>
            <a:endParaRPr lang="it-IT" sz="8000" dirty="0"/>
          </a:p>
          <a:p>
            <a:pPr marL="0" indent="0">
              <a:buNone/>
            </a:pPr>
            <a:r>
              <a:rPr lang="it-IT" sz="8000" dirty="0"/>
              <a:t>Se si prevede di ricevere un numero cospicuo di candidature può essere utile predisporre un formulario da abbinare al curriculum, dove chiedere informazioni al candidato in merito agli studi svolti, esperienze professionali pregresse, interessi extralavorativi, oltre ai dati anagrafici e familiari. </a:t>
            </a:r>
          </a:p>
          <a:p>
            <a:pPr marL="0" indent="0">
              <a:buNone/>
            </a:pPr>
            <a:endParaRPr lang="it-IT" sz="8000" dirty="0"/>
          </a:p>
          <a:p>
            <a:pPr marL="0" indent="0">
              <a:buNone/>
            </a:pPr>
            <a:r>
              <a:rPr lang="it-IT" sz="8000" dirty="0"/>
              <a:t>Non </a:t>
            </a:r>
            <a:r>
              <a:rPr lang="it-IT" sz="8000"/>
              <a:t>si possono evincere </a:t>
            </a:r>
            <a:r>
              <a:rPr lang="it-IT" sz="8000" dirty="0"/>
              <a:t>dai curricula le motivazioni lavorative, aspetti caratteriali e di personalità o aspetti della situazione familiare che possono invece essere oggetto di indagine più approfondita.</a:t>
            </a:r>
            <a:br>
              <a:rPr lang="it-IT" sz="8000" dirty="0"/>
            </a:br>
            <a:endParaRPr lang="it-IT" sz="8000" dirty="0"/>
          </a:p>
        </p:txBody>
      </p:sp>
      <p:sp>
        <p:nvSpPr>
          <p:cNvPr id="3" name="Titolo 2"/>
          <p:cNvSpPr>
            <a:spLocks noGrp="1"/>
          </p:cNvSpPr>
          <p:nvPr>
            <p:ph type="title"/>
          </p:nvPr>
        </p:nvSpPr>
        <p:spPr/>
        <p:txBody>
          <a:bodyPr/>
          <a:lstStyle/>
          <a:p>
            <a:r>
              <a:rPr lang="it-IT" dirty="0"/>
              <a:t>La selezione</a:t>
            </a:r>
          </a:p>
        </p:txBody>
      </p:sp>
    </p:spTree>
    <p:extLst>
      <p:ext uri="{BB962C8B-B14F-4D97-AF65-F5344CB8AC3E}">
        <p14:creationId xmlns:p14="http://schemas.microsoft.com/office/powerpoint/2010/main" val="33479220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1143000" y="1325880"/>
            <a:ext cx="6965461" cy="4107180"/>
          </a:xfrm>
        </p:spPr>
        <p:txBody>
          <a:bodyPr>
            <a:normAutofit/>
          </a:bodyPr>
          <a:lstStyle/>
          <a:p>
            <a:pPr marL="0" indent="0">
              <a:buNone/>
            </a:pPr>
            <a:endParaRPr lang="it-IT" b="1" dirty="0"/>
          </a:p>
          <a:p>
            <a:pPr marL="0" indent="0">
              <a:buNone/>
            </a:pPr>
            <a:endParaRPr lang="it-IT" b="1" dirty="0"/>
          </a:p>
          <a:p>
            <a:pPr marL="0" indent="0">
              <a:buNone/>
            </a:pPr>
            <a:r>
              <a:rPr lang="it-IT" b="1" dirty="0"/>
              <a:t>3 Messa a punto della lista dei candidati da convocare</a:t>
            </a:r>
            <a:r>
              <a:rPr lang="it-IT" dirty="0"/>
              <a:t>. </a:t>
            </a:r>
          </a:p>
          <a:p>
            <a:pPr marL="0" indent="0">
              <a:buNone/>
            </a:pPr>
            <a:r>
              <a:rPr lang="it-IT" dirty="0"/>
              <a:t>Eventuale identificazione di criteri per selezionare da 3 a 5 finalisti (short list). Convocazione dei candidati</a:t>
            </a:r>
          </a:p>
          <a:p>
            <a:pPr marL="0" indent="0">
              <a:buNone/>
            </a:pPr>
            <a:endParaRPr lang="it-IT" sz="8000" dirty="0"/>
          </a:p>
          <a:p>
            <a:pPr marL="0" indent="0">
              <a:buNone/>
            </a:pPr>
            <a:endParaRPr lang="it-IT" sz="4250" dirty="0"/>
          </a:p>
          <a:p>
            <a:pPr marL="0" indent="0">
              <a:buNone/>
            </a:pPr>
            <a:endParaRPr lang="it-IT" sz="4250" dirty="0"/>
          </a:p>
          <a:p>
            <a:endParaRPr lang="it-IT" dirty="0"/>
          </a:p>
        </p:txBody>
      </p:sp>
      <p:sp>
        <p:nvSpPr>
          <p:cNvPr id="3" name="Titolo 2"/>
          <p:cNvSpPr>
            <a:spLocks noGrp="1"/>
          </p:cNvSpPr>
          <p:nvPr>
            <p:ph type="title"/>
          </p:nvPr>
        </p:nvSpPr>
        <p:spPr/>
        <p:txBody>
          <a:bodyPr/>
          <a:lstStyle/>
          <a:p>
            <a:r>
              <a:rPr lang="it-IT" dirty="0"/>
              <a:t>La selezione</a:t>
            </a:r>
          </a:p>
        </p:txBody>
      </p:sp>
    </p:spTree>
    <p:extLst>
      <p:ext uri="{BB962C8B-B14F-4D97-AF65-F5344CB8AC3E}">
        <p14:creationId xmlns:p14="http://schemas.microsoft.com/office/powerpoint/2010/main" val="33802028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1143000" y="1325880"/>
            <a:ext cx="6965461" cy="4107180"/>
          </a:xfrm>
        </p:spPr>
        <p:txBody>
          <a:bodyPr>
            <a:normAutofit fontScale="25000" lnSpcReduction="20000"/>
          </a:bodyPr>
          <a:lstStyle/>
          <a:p>
            <a:pPr marL="0" indent="0">
              <a:buNone/>
            </a:pPr>
            <a:endParaRPr lang="it-IT" sz="8000" dirty="0"/>
          </a:p>
          <a:p>
            <a:pPr marL="0" indent="0">
              <a:buNone/>
            </a:pPr>
            <a:r>
              <a:rPr lang="it-IT" sz="8000" b="1" dirty="0"/>
              <a:t>4 Valutazione</a:t>
            </a:r>
          </a:p>
          <a:p>
            <a:pPr marL="0" indent="0">
              <a:buNone/>
            </a:pPr>
            <a:endParaRPr lang="it-IT" sz="8000" dirty="0"/>
          </a:p>
          <a:p>
            <a:pPr marL="0" indent="0">
              <a:buNone/>
            </a:pPr>
            <a:r>
              <a:rPr lang="it-IT" sz="8000" dirty="0"/>
              <a:t>Una premessa importante riguarda gli strumenti utilizzati per valutare: qualsiasi essi siano, devono rispondere ai criteri di attendibilità (ossia la stabilità, la precisione e l’accuratezza della misurazione) e di validità (ossia la capacità dello strumento di misurare esattamente ciò per cui è stata concepita</a:t>
            </a:r>
            <a:r>
              <a:rPr lang="it-IT" sz="8000" b="1" dirty="0"/>
              <a:t>)</a:t>
            </a:r>
            <a:r>
              <a:rPr lang="it-IT" sz="8000" dirty="0"/>
              <a:t>. </a:t>
            </a:r>
          </a:p>
          <a:p>
            <a:pPr marL="0" indent="0">
              <a:buNone/>
            </a:pPr>
            <a:endParaRPr lang="it-IT" sz="8000" dirty="0"/>
          </a:p>
          <a:p>
            <a:pPr marL="0" indent="0">
              <a:buNone/>
            </a:pPr>
            <a:r>
              <a:rPr lang="it-IT" sz="8000" dirty="0"/>
              <a:t>Inoltre, ogni strumento deve essere in grado di discriminare, rilevando le differenze dei tratti esaminati tra i diversi soggetti a cui è stata somministrato lo strumento. </a:t>
            </a:r>
          </a:p>
          <a:p>
            <a:pPr marL="0" indent="0">
              <a:buNone/>
            </a:pPr>
            <a:endParaRPr lang="it-IT" sz="8000" dirty="0"/>
          </a:p>
          <a:p>
            <a:pPr marL="0" indent="0">
              <a:buNone/>
            </a:pPr>
            <a:endParaRPr lang="it-IT" sz="4250" dirty="0"/>
          </a:p>
          <a:p>
            <a:pPr marL="0" indent="0">
              <a:buNone/>
            </a:pPr>
            <a:endParaRPr lang="it-IT" sz="4250" dirty="0"/>
          </a:p>
          <a:p>
            <a:endParaRPr lang="it-IT" dirty="0"/>
          </a:p>
        </p:txBody>
      </p:sp>
      <p:sp>
        <p:nvSpPr>
          <p:cNvPr id="3" name="Titolo 2"/>
          <p:cNvSpPr>
            <a:spLocks noGrp="1"/>
          </p:cNvSpPr>
          <p:nvPr>
            <p:ph type="title"/>
          </p:nvPr>
        </p:nvSpPr>
        <p:spPr/>
        <p:txBody>
          <a:bodyPr/>
          <a:lstStyle/>
          <a:p>
            <a:r>
              <a:rPr lang="it-IT" dirty="0"/>
              <a:t>La selezione</a:t>
            </a:r>
          </a:p>
        </p:txBody>
      </p:sp>
    </p:spTree>
    <p:extLst>
      <p:ext uri="{BB962C8B-B14F-4D97-AF65-F5344CB8AC3E}">
        <p14:creationId xmlns:p14="http://schemas.microsoft.com/office/powerpoint/2010/main" val="17376415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1488723" y="1592385"/>
            <a:ext cx="6173611" cy="3512751"/>
          </a:xfrm>
        </p:spPr>
        <p:txBody>
          <a:bodyPr>
            <a:normAutofit/>
          </a:bodyPr>
          <a:lstStyle/>
          <a:p>
            <a:pPr marL="0" indent="0">
              <a:buNone/>
            </a:pPr>
            <a:r>
              <a:rPr lang="it-IT" dirty="0"/>
              <a:t>I metodi più frequentemente usati per la valutazione sono:</a:t>
            </a:r>
            <a:endParaRPr lang="it-IT" b="1" dirty="0"/>
          </a:p>
          <a:p>
            <a:pPr>
              <a:buFont typeface="Arial" panose="020B0604020202020204" pitchFamily="34" charset="0"/>
              <a:buChar char="•"/>
            </a:pPr>
            <a:r>
              <a:rPr lang="it-IT" dirty="0"/>
              <a:t>L’ </a:t>
            </a:r>
            <a:r>
              <a:rPr lang="it-IT" dirty="0" err="1"/>
              <a:t>Assessment</a:t>
            </a:r>
            <a:r>
              <a:rPr lang="it-IT" dirty="0"/>
              <a:t> center;</a:t>
            </a:r>
          </a:p>
          <a:p>
            <a:pPr>
              <a:buFont typeface="Arial" panose="020B0604020202020204" pitchFamily="34" charset="0"/>
              <a:buChar char="•"/>
            </a:pPr>
            <a:r>
              <a:rPr lang="it-IT" dirty="0"/>
              <a:t>La verifica di specifiche competenze professionali tramite lo svolgimento di prove pratiche;</a:t>
            </a:r>
          </a:p>
          <a:p>
            <a:pPr>
              <a:buFont typeface="Arial" panose="020B0604020202020204" pitchFamily="34" charset="0"/>
              <a:buChar char="•"/>
            </a:pPr>
            <a:r>
              <a:rPr lang="it-IT" dirty="0"/>
              <a:t>La somministrazione di test e questionari </a:t>
            </a:r>
            <a:r>
              <a:rPr lang="it-IT" dirty="0" err="1"/>
              <a:t>psico</a:t>
            </a:r>
            <a:r>
              <a:rPr lang="it-IT" dirty="0"/>
              <a:t>-attitudinali; a questo proposito va ricordato che la scelta, la somministrazione e l’analisi dei risultati va sempre svolta da personale qualificato;</a:t>
            </a:r>
          </a:p>
          <a:p>
            <a:pPr>
              <a:buFont typeface="Arial" panose="020B0604020202020204" pitchFamily="34" charset="0"/>
              <a:buChar char="•"/>
            </a:pPr>
            <a:r>
              <a:rPr lang="it-IT" dirty="0"/>
              <a:t>L’ intervista di selezione </a:t>
            </a:r>
          </a:p>
          <a:p>
            <a:pPr marL="0" indent="0">
              <a:buNone/>
            </a:pPr>
            <a:endParaRPr lang="it-IT" b="1" dirty="0"/>
          </a:p>
          <a:p>
            <a:endParaRPr lang="it-IT" dirty="0"/>
          </a:p>
        </p:txBody>
      </p:sp>
      <p:sp>
        <p:nvSpPr>
          <p:cNvPr id="3" name="Titolo 2"/>
          <p:cNvSpPr>
            <a:spLocks noGrp="1"/>
          </p:cNvSpPr>
          <p:nvPr>
            <p:ph type="title"/>
          </p:nvPr>
        </p:nvSpPr>
        <p:spPr/>
        <p:txBody>
          <a:bodyPr/>
          <a:lstStyle/>
          <a:p>
            <a:r>
              <a:rPr lang="it-IT" dirty="0"/>
              <a:t>La selezione</a:t>
            </a:r>
          </a:p>
        </p:txBody>
      </p:sp>
    </p:spTree>
    <p:extLst>
      <p:ext uri="{BB962C8B-B14F-4D97-AF65-F5344CB8AC3E}">
        <p14:creationId xmlns:p14="http://schemas.microsoft.com/office/powerpoint/2010/main" val="15659729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1143001" y="1426308"/>
            <a:ext cx="6519333" cy="3678828"/>
          </a:xfrm>
        </p:spPr>
        <p:txBody>
          <a:bodyPr>
            <a:normAutofit fontScale="47500" lnSpcReduction="20000"/>
          </a:bodyPr>
          <a:lstStyle/>
          <a:p>
            <a:pPr marL="0" indent="0">
              <a:buNone/>
            </a:pPr>
            <a:endParaRPr lang="it-IT" sz="4250" dirty="0"/>
          </a:p>
          <a:p>
            <a:pPr marL="0" indent="0">
              <a:buNone/>
            </a:pPr>
            <a:r>
              <a:rPr lang="it-IT" sz="4500" dirty="0"/>
              <a:t>A differenza dei test, l’intervista non è una procedura standardizzata di valutazione dei requisiti del candidato, e questo può limitare le sue caratteristiche di attendibilità e validità.</a:t>
            </a:r>
            <a:endParaRPr lang="it-IT" sz="4500" b="1" dirty="0"/>
          </a:p>
          <a:p>
            <a:pPr marL="0" indent="0">
              <a:buNone/>
            </a:pPr>
            <a:endParaRPr lang="it-IT" sz="4250" dirty="0"/>
          </a:p>
          <a:p>
            <a:pPr marL="0" indent="0">
              <a:buNone/>
            </a:pPr>
            <a:r>
              <a:rPr lang="it-IT" sz="4250" dirty="0"/>
              <a:t>ATTENZIONE: Misurare è diverso da valutare!</a:t>
            </a:r>
            <a:endParaRPr lang="it-IT" sz="4250" b="1" dirty="0"/>
          </a:p>
          <a:p>
            <a:pPr marL="0" indent="0">
              <a:buNone/>
            </a:pPr>
            <a:r>
              <a:rPr lang="it-IT" sz="4250" dirty="0"/>
              <a:t>La MISURAZIONE è una descrizione quantitativa di ciò che esiste.</a:t>
            </a:r>
          </a:p>
          <a:p>
            <a:pPr marL="0" indent="0">
              <a:buNone/>
            </a:pPr>
            <a:r>
              <a:rPr lang="it-IT" sz="4250" dirty="0"/>
              <a:t>La VALUTAZIONE è un processo sistematico che si esprime attraverso un giudizio complessivo sulla base di alcuni criteri prestabiliti. </a:t>
            </a:r>
          </a:p>
          <a:p>
            <a:endParaRPr lang="it-IT" dirty="0"/>
          </a:p>
        </p:txBody>
      </p:sp>
      <p:sp>
        <p:nvSpPr>
          <p:cNvPr id="3" name="Titolo 2"/>
          <p:cNvSpPr>
            <a:spLocks noGrp="1"/>
          </p:cNvSpPr>
          <p:nvPr>
            <p:ph type="title"/>
          </p:nvPr>
        </p:nvSpPr>
        <p:spPr/>
        <p:txBody>
          <a:bodyPr/>
          <a:lstStyle/>
          <a:p>
            <a:r>
              <a:rPr lang="it-IT" dirty="0"/>
              <a:t>La selezione</a:t>
            </a:r>
          </a:p>
        </p:txBody>
      </p:sp>
    </p:spTree>
    <p:extLst>
      <p:ext uri="{BB962C8B-B14F-4D97-AF65-F5344CB8AC3E}">
        <p14:creationId xmlns:p14="http://schemas.microsoft.com/office/powerpoint/2010/main" val="16579331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1488723" y="1592385"/>
            <a:ext cx="6173611" cy="3512751"/>
          </a:xfrm>
        </p:spPr>
        <p:txBody>
          <a:bodyPr>
            <a:normAutofit/>
          </a:bodyPr>
          <a:lstStyle/>
          <a:p>
            <a:pPr marL="0" indent="0">
              <a:buNone/>
            </a:pPr>
            <a:endParaRPr lang="it-IT" b="1" dirty="0"/>
          </a:p>
          <a:p>
            <a:pPr marL="0" indent="0">
              <a:buNone/>
            </a:pPr>
            <a:r>
              <a:rPr lang="it-IT" b="1" dirty="0"/>
              <a:t>5 Restituzione dei risultati: comunicazione ai candidati dei risultati della selezione</a:t>
            </a:r>
            <a:r>
              <a:rPr lang="it-IT" dirty="0"/>
              <a:t>.</a:t>
            </a:r>
          </a:p>
          <a:p>
            <a:pPr marL="0" indent="0">
              <a:buNone/>
            </a:pPr>
            <a:endParaRPr lang="it-IT" dirty="0"/>
          </a:p>
          <a:p>
            <a:pPr marL="0" indent="0">
              <a:buNone/>
            </a:pPr>
            <a:r>
              <a:rPr lang="it-IT" dirty="0"/>
              <a:t>E’ opportuno comunicare SEMPRE a TUTTI I PARTECIPANTI alla selezione l’esito della loro candidatura.</a:t>
            </a:r>
          </a:p>
          <a:p>
            <a:pPr marL="0" indent="0">
              <a:buNone/>
            </a:pPr>
            <a:r>
              <a:rPr lang="it-IT" dirty="0"/>
              <a:t>Comunicare il risultato positivo innanzitutto al vincitore, poi agli altri.</a:t>
            </a:r>
          </a:p>
          <a:p>
            <a:pPr marL="0" indent="0">
              <a:buNone/>
            </a:pPr>
            <a:endParaRPr lang="it-IT" dirty="0"/>
          </a:p>
          <a:p>
            <a:endParaRPr lang="it-IT" dirty="0"/>
          </a:p>
        </p:txBody>
      </p:sp>
      <p:sp>
        <p:nvSpPr>
          <p:cNvPr id="3" name="Titolo 2"/>
          <p:cNvSpPr>
            <a:spLocks noGrp="1"/>
          </p:cNvSpPr>
          <p:nvPr>
            <p:ph type="title"/>
          </p:nvPr>
        </p:nvSpPr>
        <p:spPr/>
        <p:txBody>
          <a:bodyPr/>
          <a:lstStyle/>
          <a:p>
            <a:r>
              <a:rPr lang="it-IT" dirty="0"/>
              <a:t>La selezione</a:t>
            </a:r>
          </a:p>
        </p:txBody>
      </p:sp>
    </p:spTree>
    <p:extLst>
      <p:ext uri="{BB962C8B-B14F-4D97-AF65-F5344CB8AC3E}">
        <p14:creationId xmlns:p14="http://schemas.microsoft.com/office/powerpoint/2010/main" val="40931092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1044223" y="1602154"/>
            <a:ext cx="7044701" cy="3872957"/>
          </a:xfrm>
        </p:spPr>
        <p:txBody>
          <a:bodyPr>
            <a:noAutofit/>
          </a:bodyPr>
          <a:lstStyle/>
          <a:p>
            <a:pPr marL="0" indent="0">
              <a:buNone/>
            </a:pPr>
            <a:r>
              <a:rPr lang="it-IT" dirty="0"/>
              <a:t>Di solito le organizzazioni non danno adeguato rilevanza alla fase di inserimento del candidato. E’ un errore, perché il modo con cui il nuovo assunto è introdotto nel nuovo posto di lavoro ha un forte impatto nella strutturazione della sua percezione del clima, della cultura e della realtà organizzativa; questi elementi ne influenzeranno inevitabilmente comportamenti, atteggiamenti, motivazioni e persino le prestazioni.</a:t>
            </a:r>
          </a:p>
          <a:p>
            <a:pPr marL="0" indent="0">
              <a:buNone/>
            </a:pPr>
            <a:r>
              <a:rPr lang="it-IT" dirty="0"/>
              <a:t>Infatti, può capitare che il nuovo dipendente decida di non restare nell’organizzazione, una volta svolto un primo periodo. Si parla di “</a:t>
            </a:r>
            <a:r>
              <a:rPr lang="it-IT" b="1" dirty="0" err="1"/>
              <a:t>retaining</a:t>
            </a:r>
            <a:r>
              <a:rPr lang="it-IT" dirty="0"/>
              <a:t>” del personale: ossia il problema di trattenere le risorse umane valide e rilevanti per l’organizzazione. </a:t>
            </a:r>
          </a:p>
          <a:p>
            <a:pPr marL="0" indent="0">
              <a:buNone/>
            </a:pPr>
            <a:endParaRPr lang="it-IT" sz="1333" dirty="0"/>
          </a:p>
          <a:p>
            <a:pPr marL="0" indent="0">
              <a:buNone/>
            </a:pPr>
            <a:r>
              <a:rPr lang="it-IT" sz="1333" dirty="0"/>
              <a:t> </a:t>
            </a:r>
          </a:p>
          <a:p>
            <a:pPr marL="0" indent="0">
              <a:buNone/>
            </a:pPr>
            <a:endParaRPr lang="it-IT" sz="1333" dirty="0"/>
          </a:p>
        </p:txBody>
      </p:sp>
      <p:sp>
        <p:nvSpPr>
          <p:cNvPr id="3" name="Titolo 2"/>
          <p:cNvSpPr>
            <a:spLocks noGrp="1"/>
          </p:cNvSpPr>
          <p:nvPr>
            <p:ph type="title"/>
          </p:nvPr>
        </p:nvSpPr>
        <p:spPr/>
        <p:txBody>
          <a:bodyPr/>
          <a:lstStyle/>
          <a:p>
            <a:r>
              <a:rPr lang="it-IT" dirty="0"/>
              <a:t>L’introduzione all’organizzazione</a:t>
            </a:r>
          </a:p>
        </p:txBody>
      </p:sp>
    </p:spTree>
    <p:extLst>
      <p:ext uri="{BB962C8B-B14F-4D97-AF65-F5344CB8AC3E}">
        <p14:creationId xmlns:p14="http://schemas.microsoft.com/office/powerpoint/2010/main" val="30350657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1044223" y="2229556"/>
            <a:ext cx="6618111" cy="3245555"/>
          </a:xfrm>
        </p:spPr>
        <p:txBody>
          <a:bodyPr>
            <a:noAutofit/>
          </a:bodyPr>
          <a:lstStyle/>
          <a:p>
            <a:pPr marL="0" indent="0">
              <a:buNone/>
            </a:pPr>
            <a:endParaRPr lang="it-IT" sz="1333" dirty="0"/>
          </a:p>
          <a:p>
            <a:pPr marL="0" indent="0">
              <a:buNone/>
            </a:pPr>
            <a:r>
              <a:rPr lang="it-IT" dirty="0"/>
              <a:t>Introdurre all’organizzazione significa:</a:t>
            </a:r>
          </a:p>
          <a:p>
            <a:pPr lvl="0"/>
            <a:r>
              <a:rPr lang="it-IT" dirty="0"/>
              <a:t>Spiegare come l’organizzazione opera;</a:t>
            </a:r>
          </a:p>
          <a:p>
            <a:pPr lvl="0"/>
            <a:r>
              <a:rPr lang="it-IT" dirty="0"/>
              <a:t>Chiarire cosa ci si aspetta dal nuovo assunto;</a:t>
            </a:r>
          </a:p>
          <a:p>
            <a:pPr lvl="0"/>
            <a:r>
              <a:rPr lang="it-IT" dirty="0"/>
              <a:t>Spiegare quali risorse e quale supporto sono disponibili al nuovo assunto affinché svolga al meglio il suo lavoro.</a:t>
            </a:r>
          </a:p>
          <a:p>
            <a:pPr marL="0" indent="0">
              <a:buNone/>
            </a:pPr>
            <a:r>
              <a:rPr lang="it-IT" sz="1333" dirty="0"/>
              <a:t> </a:t>
            </a:r>
          </a:p>
          <a:p>
            <a:pPr marL="0" indent="0">
              <a:buNone/>
            </a:pPr>
            <a:endParaRPr lang="it-IT" sz="1333" dirty="0"/>
          </a:p>
        </p:txBody>
      </p:sp>
      <p:sp>
        <p:nvSpPr>
          <p:cNvPr id="3" name="Titolo 2"/>
          <p:cNvSpPr>
            <a:spLocks noGrp="1"/>
          </p:cNvSpPr>
          <p:nvPr>
            <p:ph type="title"/>
          </p:nvPr>
        </p:nvSpPr>
        <p:spPr/>
        <p:txBody>
          <a:bodyPr/>
          <a:lstStyle/>
          <a:p>
            <a:r>
              <a:rPr lang="it-IT" dirty="0"/>
              <a:t>L’introduzione all’organizzazione</a:t>
            </a:r>
          </a:p>
        </p:txBody>
      </p:sp>
    </p:spTree>
    <p:extLst>
      <p:ext uri="{BB962C8B-B14F-4D97-AF65-F5344CB8AC3E}">
        <p14:creationId xmlns:p14="http://schemas.microsoft.com/office/powerpoint/2010/main" val="3033851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marL="0" indent="0">
              <a:buNone/>
            </a:pPr>
            <a:r>
              <a:rPr lang="en-GB" dirty="0"/>
              <a:t>1 Job analysis e job description</a:t>
            </a:r>
            <a:endParaRPr lang="it-IT" dirty="0"/>
          </a:p>
          <a:p>
            <a:pPr marL="0" indent="0">
              <a:buNone/>
            </a:pPr>
            <a:r>
              <a:rPr lang="it-IT" dirty="0"/>
              <a:t>2 Reclutamento</a:t>
            </a:r>
          </a:p>
          <a:p>
            <a:pPr marL="0" indent="0">
              <a:buNone/>
            </a:pPr>
            <a:r>
              <a:rPr lang="it-IT" dirty="0"/>
              <a:t>3 Valutazione e selezione </a:t>
            </a:r>
          </a:p>
          <a:p>
            <a:pPr marL="0" indent="0">
              <a:buNone/>
            </a:pPr>
            <a:r>
              <a:rPr lang="it-IT" dirty="0"/>
              <a:t>4 Introduzione all’organizzazione</a:t>
            </a:r>
          </a:p>
          <a:p>
            <a:endParaRPr lang="it-IT" dirty="0"/>
          </a:p>
        </p:txBody>
      </p:sp>
      <p:sp>
        <p:nvSpPr>
          <p:cNvPr id="3" name="Titolo 2"/>
          <p:cNvSpPr>
            <a:spLocks noGrp="1"/>
          </p:cNvSpPr>
          <p:nvPr>
            <p:ph type="title"/>
          </p:nvPr>
        </p:nvSpPr>
        <p:spPr/>
        <p:txBody>
          <a:bodyPr>
            <a:normAutofit fontScale="90000"/>
          </a:bodyPr>
          <a:lstStyle/>
          <a:p>
            <a:r>
              <a:rPr lang="it-IT" b="1" dirty="0"/>
              <a:t>Le fasi della selezione</a:t>
            </a:r>
            <a:br>
              <a:rPr lang="it-IT" b="1" dirty="0"/>
            </a:br>
            <a:endParaRPr lang="it-IT" dirty="0"/>
          </a:p>
        </p:txBody>
      </p:sp>
    </p:spTree>
    <p:extLst>
      <p:ext uri="{BB962C8B-B14F-4D97-AF65-F5344CB8AC3E}">
        <p14:creationId xmlns:p14="http://schemas.microsoft.com/office/powerpoint/2010/main" val="27645505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1044223" y="1876778"/>
            <a:ext cx="6618111" cy="3598333"/>
          </a:xfrm>
        </p:spPr>
        <p:txBody>
          <a:bodyPr>
            <a:noAutofit/>
          </a:bodyPr>
          <a:lstStyle/>
          <a:p>
            <a:pPr marL="0" indent="0">
              <a:buNone/>
            </a:pPr>
            <a:r>
              <a:rPr lang="it-IT" sz="1333" dirty="0"/>
              <a:t> </a:t>
            </a:r>
            <a:r>
              <a:rPr lang="it-IT" dirty="0"/>
              <a:t>Alcuni autori distinguono tra “accoglimento e “inserimento”: </a:t>
            </a:r>
          </a:p>
          <a:p>
            <a:pPr>
              <a:buFont typeface="Arial" panose="020B0604020202020204" pitchFamily="34" charset="0"/>
              <a:buChar char="•"/>
            </a:pPr>
            <a:r>
              <a:rPr lang="it-IT" dirty="0"/>
              <a:t>l’accoglimento mira soprattutto a fornire informazioni di tipo generale, </a:t>
            </a:r>
          </a:p>
          <a:p>
            <a:pPr>
              <a:buFont typeface="Arial" panose="020B0604020202020204" pitchFamily="34" charset="0"/>
              <a:buChar char="•"/>
            </a:pPr>
            <a:r>
              <a:rPr lang="it-IT" dirty="0"/>
              <a:t>l’inserimento consiste in un complesso programmato di azioni di formazione, addestramento e assistenza tendenti a consentire al nuovo assunto la conoscenza e l’adeguamento alle procedure, ai metodi di lavoro, alle prassi organizzative dell’azienda (Stella &amp; Sordi, 1968).</a:t>
            </a:r>
          </a:p>
          <a:p>
            <a:pPr marL="0" indent="0">
              <a:buNone/>
            </a:pPr>
            <a:endParaRPr lang="it-IT" dirty="0"/>
          </a:p>
          <a:p>
            <a:pPr marL="0" indent="0">
              <a:buNone/>
            </a:pPr>
            <a:endParaRPr lang="it-IT" sz="1333" dirty="0"/>
          </a:p>
          <a:p>
            <a:pPr marL="0" indent="0">
              <a:buNone/>
            </a:pPr>
            <a:endParaRPr lang="it-IT" sz="1333" dirty="0"/>
          </a:p>
        </p:txBody>
      </p:sp>
      <p:sp>
        <p:nvSpPr>
          <p:cNvPr id="3" name="Titolo 2"/>
          <p:cNvSpPr>
            <a:spLocks noGrp="1"/>
          </p:cNvSpPr>
          <p:nvPr>
            <p:ph type="title"/>
          </p:nvPr>
        </p:nvSpPr>
        <p:spPr/>
        <p:txBody>
          <a:bodyPr/>
          <a:lstStyle/>
          <a:p>
            <a:r>
              <a:rPr lang="it-IT" dirty="0"/>
              <a:t>L’introduzione all’organizzazione</a:t>
            </a:r>
          </a:p>
        </p:txBody>
      </p:sp>
    </p:spTree>
    <p:extLst>
      <p:ext uri="{BB962C8B-B14F-4D97-AF65-F5344CB8AC3E}">
        <p14:creationId xmlns:p14="http://schemas.microsoft.com/office/powerpoint/2010/main" val="40627053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1044223" y="1876778"/>
            <a:ext cx="6618111" cy="3598333"/>
          </a:xfrm>
        </p:spPr>
        <p:txBody>
          <a:bodyPr>
            <a:noAutofit/>
          </a:bodyPr>
          <a:lstStyle/>
          <a:p>
            <a:pPr marL="0" indent="0">
              <a:buNone/>
            </a:pPr>
            <a:r>
              <a:rPr lang="it-IT" sz="1333" dirty="0"/>
              <a:t> </a:t>
            </a:r>
          </a:p>
          <a:p>
            <a:pPr marL="0" indent="0">
              <a:buNone/>
            </a:pPr>
            <a:endParaRPr lang="it-IT" dirty="0"/>
          </a:p>
          <a:p>
            <a:pPr marL="0" indent="0">
              <a:buNone/>
            </a:pPr>
            <a:r>
              <a:rPr lang="it-IT" dirty="0"/>
              <a:t>Per migliorare il sistema, può essere utile, a distanza di poco tempo, chiedere ai nuovi assunti come potrebbe essere migliorato il processo di introduzione. </a:t>
            </a:r>
            <a:endParaRPr lang="it-IT" b="1" dirty="0"/>
          </a:p>
        </p:txBody>
      </p:sp>
      <p:sp>
        <p:nvSpPr>
          <p:cNvPr id="3" name="Titolo 2"/>
          <p:cNvSpPr>
            <a:spLocks noGrp="1"/>
          </p:cNvSpPr>
          <p:nvPr>
            <p:ph type="title"/>
          </p:nvPr>
        </p:nvSpPr>
        <p:spPr/>
        <p:txBody>
          <a:bodyPr/>
          <a:lstStyle/>
          <a:p>
            <a:r>
              <a:rPr lang="it-IT" dirty="0"/>
              <a:t>L’introduzione all’organizzazione</a:t>
            </a:r>
          </a:p>
        </p:txBody>
      </p:sp>
    </p:spTree>
    <p:extLst>
      <p:ext uri="{BB962C8B-B14F-4D97-AF65-F5344CB8AC3E}">
        <p14:creationId xmlns:p14="http://schemas.microsoft.com/office/powerpoint/2010/main" val="14498096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1488723" y="1631462"/>
            <a:ext cx="6173611" cy="3473674"/>
          </a:xfrm>
        </p:spPr>
        <p:txBody>
          <a:bodyPr>
            <a:normAutofit fontScale="32500" lnSpcReduction="20000"/>
          </a:bodyPr>
          <a:lstStyle/>
          <a:p>
            <a:pPr marL="0" indent="0">
              <a:lnSpc>
                <a:spcPct val="120000"/>
              </a:lnSpc>
              <a:spcBef>
                <a:spcPts val="0"/>
              </a:spcBef>
              <a:buNone/>
            </a:pPr>
            <a:endParaRPr lang="it-IT" sz="6166" dirty="0"/>
          </a:p>
          <a:p>
            <a:pPr marL="0">
              <a:lnSpc>
                <a:spcPct val="120000"/>
              </a:lnSpc>
              <a:spcBef>
                <a:spcPts val="0"/>
              </a:spcBef>
              <a:buFont typeface="Arial"/>
              <a:buChar char="•"/>
            </a:pPr>
            <a:r>
              <a:rPr lang="it-IT" sz="6166" dirty="0"/>
              <a:t>Analisi e verifica del lavoro in corso;</a:t>
            </a:r>
          </a:p>
          <a:p>
            <a:pPr marL="0">
              <a:lnSpc>
                <a:spcPct val="120000"/>
              </a:lnSpc>
              <a:spcBef>
                <a:spcPts val="0"/>
              </a:spcBef>
              <a:buFont typeface="Arial"/>
              <a:buChar char="•"/>
            </a:pPr>
            <a:r>
              <a:rPr lang="it-IT" sz="6166" dirty="0"/>
              <a:t>Chiarire le priorità;</a:t>
            </a:r>
          </a:p>
          <a:p>
            <a:pPr marL="0">
              <a:lnSpc>
                <a:spcPct val="120000"/>
              </a:lnSpc>
              <a:spcBef>
                <a:spcPts val="0"/>
              </a:spcBef>
              <a:buFont typeface="Arial"/>
              <a:buChar char="•"/>
            </a:pPr>
            <a:r>
              <a:rPr lang="it-IT" sz="6166" dirty="0"/>
              <a:t>Riconoscere i successi raggiunti;</a:t>
            </a:r>
          </a:p>
          <a:p>
            <a:pPr marL="0">
              <a:lnSpc>
                <a:spcPct val="120000"/>
              </a:lnSpc>
              <a:spcBef>
                <a:spcPts val="0"/>
              </a:spcBef>
              <a:buFont typeface="Arial"/>
              <a:buChar char="•"/>
            </a:pPr>
            <a:r>
              <a:rPr lang="it-IT" sz="6166" dirty="0"/>
              <a:t>Affrontare i problemi che sorgono; </a:t>
            </a:r>
          </a:p>
          <a:p>
            <a:pPr marL="0">
              <a:lnSpc>
                <a:spcPct val="120000"/>
              </a:lnSpc>
              <a:spcBef>
                <a:spcPts val="0"/>
              </a:spcBef>
              <a:buFont typeface="Arial"/>
              <a:buChar char="•"/>
            </a:pPr>
            <a:r>
              <a:rPr lang="it-IT" sz="6166" dirty="0"/>
              <a:t>Revisione del lavoro nelle aree e nei settori dove occorre migliorare le prestazioni;</a:t>
            </a:r>
          </a:p>
          <a:p>
            <a:pPr marL="0">
              <a:lnSpc>
                <a:spcPct val="120000"/>
              </a:lnSpc>
              <a:spcBef>
                <a:spcPts val="0"/>
              </a:spcBef>
              <a:buFont typeface="Arial"/>
              <a:buChar char="•"/>
            </a:pPr>
            <a:r>
              <a:rPr lang="it-IT" sz="6166" dirty="0"/>
              <a:t>Ascoltare e considerare opinioni personali (per quanto riguarda il lavoro) espresse da singoli individui.</a:t>
            </a:r>
          </a:p>
          <a:p>
            <a:pPr marL="0" indent="0">
              <a:buNone/>
            </a:pPr>
            <a:endParaRPr lang="it-IT" sz="2833" b="1" i="1" dirty="0"/>
          </a:p>
          <a:p>
            <a:pPr marL="0" indent="0">
              <a:buNone/>
            </a:pPr>
            <a:r>
              <a:rPr lang="it-IT" sz="2833" b="1" i="1" dirty="0"/>
              <a:t> </a:t>
            </a:r>
            <a:endParaRPr lang="it-IT" sz="2833" dirty="0"/>
          </a:p>
          <a:p>
            <a:pPr marL="0" indent="0">
              <a:buNone/>
            </a:pPr>
            <a:br>
              <a:rPr lang="it-IT" dirty="0"/>
            </a:br>
            <a:endParaRPr lang="it-IT" dirty="0"/>
          </a:p>
        </p:txBody>
      </p:sp>
      <p:sp>
        <p:nvSpPr>
          <p:cNvPr id="3" name="Titolo 2"/>
          <p:cNvSpPr>
            <a:spLocks noGrp="1"/>
          </p:cNvSpPr>
          <p:nvPr>
            <p:ph type="title"/>
          </p:nvPr>
        </p:nvSpPr>
        <p:spPr/>
        <p:txBody>
          <a:bodyPr/>
          <a:lstStyle/>
          <a:p>
            <a:r>
              <a:rPr lang="it-IT" dirty="0"/>
              <a:t>La supervisione del lavoro</a:t>
            </a:r>
          </a:p>
        </p:txBody>
      </p:sp>
    </p:spTree>
    <p:extLst>
      <p:ext uri="{BB962C8B-B14F-4D97-AF65-F5344CB8AC3E}">
        <p14:creationId xmlns:p14="http://schemas.microsoft.com/office/powerpoint/2010/main" val="3656761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1488723" y="2041769"/>
            <a:ext cx="6173611" cy="3063367"/>
          </a:xfrm>
        </p:spPr>
        <p:txBody>
          <a:bodyPr>
            <a:normAutofit fontScale="77500" lnSpcReduction="20000"/>
          </a:bodyPr>
          <a:lstStyle/>
          <a:p>
            <a:pPr marL="0" indent="0">
              <a:buNone/>
            </a:pPr>
            <a:endParaRPr lang="it-IT" sz="2833" b="1" i="1" dirty="0"/>
          </a:p>
          <a:p>
            <a:pPr lvl="0"/>
            <a:r>
              <a:rPr lang="it-IT" sz="2833" dirty="0"/>
              <a:t>Verifica del raggiungimento degli obiettivi precedentemente stabiliti</a:t>
            </a:r>
          </a:p>
          <a:p>
            <a:pPr lvl="0"/>
            <a:r>
              <a:rPr lang="it-IT" sz="2833" dirty="0"/>
              <a:t>Identificazione dei risultati ottenuti che non rientrano negli obiettivi precedentemente stabiliti</a:t>
            </a:r>
          </a:p>
          <a:p>
            <a:pPr lvl="0"/>
            <a:r>
              <a:rPr lang="it-IT" sz="2833" dirty="0"/>
              <a:t>Identificare gli obiettivi quantitativi e qualitativi per il periodo successivo</a:t>
            </a:r>
          </a:p>
          <a:p>
            <a:pPr lvl="0"/>
            <a:r>
              <a:rPr lang="it-IT" sz="2833" dirty="0"/>
              <a:t>Il supporto e la formazione che l’organizzazione fornirà al dipendente nel periodo successivo</a:t>
            </a:r>
          </a:p>
        </p:txBody>
      </p:sp>
      <p:sp>
        <p:nvSpPr>
          <p:cNvPr id="3" name="Titolo 2"/>
          <p:cNvSpPr>
            <a:spLocks noGrp="1"/>
          </p:cNvSpPr>
          <p:nvPr>
            <p:ph type="title"/>
          </p:nvPr>
        </p:nvSpPr>
        <p:spPr/>
        <p:txBody>
          <a:bodyPr/>
          <a:lstStyle/>
          <a:p>
            <a:r>
              <a:rPr lang="it-IT" dirty="0"/>
              <a:t>La valutazione del lavoro svolto</a:t>
            </a:r>
          </a:p>
        </p:txBody>
      </p:sp>
    </p:spTree>
    <p:extLst>
      <p:ext uri="{BB962C8B-B14F-4D97-AF65-F5344CB8AC3E}">
        <p14:creationId xmlns:p14="http://schemas.microsoft.com/office/powerpoint/2010/main" val="36268060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1488723" y="2393461"/>
            <a:ext cx="6173611" cy="2711674"/>
          </a:xfrm>
        </p:spPr>
        <p:txBody>
          <a:bodyPr>
            <a:normAutofit fontScale="85000" lnSpcReduction="10000"/>
          </a:bodyPr>
          <a:lstStyle/>
          <a:p>
            <a:pPr marL="0" indent="0">
              <a:buNone/>
            </a:pPr>
            <a:endParaRPr lang="it-IT" sz="2833" b="1" i="1" dirty="0"/>
          </a:p>
          <a:p>
            <a:pPr marL="0" indent="0">
              <a:buNone/>
            </a:pPr>
            <a:r>
              <a:rPr lang="it-IT" sz="2167"/>
              <a:t>Il </a:t>
            </a:r>
            <a:r>
              <a:rPr lang="it-IT" sz="2167" dirty="0"/>
              <a:t>processo di valutazione dovrebbe  essere svolto ad intervalli regolari di tempo (un anno, ad esempio) nell’ambito di un dialogo tra i dipendenti e il responsabile. </a:t>
            </a:r>
          </a:p>
          <a:p>
            <a:pPr marL="0" indent="0">
              <a:buNone/>
            </a:pPr>
            <a:endParaRPr lang="it-IT" sz="2167" dirty="0"/>
          </a:p>
          <a:p>
            <a:pPr marL="0" indent="0">
              <a:buNone/>
            </a:pPr>
            <a:r>
              <a:rPr lang="it-IT" sz="2167" dirty="0"/>
              <a:t>Nessuno dovrebbe rimanere esente dal processo di valutazione del lavoro svolto</a:t>
            </a:r>
          </a:p>
          <a:p>
            <a:pPr marL="0" indent="0">
              <a:buNone/>
            </a:pPr>
            <a:br>
              <a:rPr lang="it-IT" dirty="0"/>
            </a:br>
            <a:endParaRPr lang="it-IT" dirty="0"/>
          </a:p>
        </p:txBody>
      </p:sp>
      <p:sp>
        <p:nvSpPr>
          <p:cNvPr id="3" name="Titolo 2"/>
          <p:cNvSpPr>
            <a:spLocks noGrp="1"/>
          </p:cNvSpPr>
          <p:nvPr>
            <p:ph type="title"/>
          </p:nvPr>
        </p:nvSpPr>
        <p:spPr/>
        <p:txBody>
          <a:bodyPr/>
          <a:lstStyle/>
          <a:p>
            <a:r>
              <a:rPr lang="it-IT" dirty="0"/>
              <a:t>La valutazione del lavoro svolto</a:t>
            </a:r>
          </a:p>
        </p:txBody>
      </p:sp>
    </p:spTree>
    <p:extLst>
      <p:ext uri="{BB962C8B-B14F-4D97-AF65-F5344CB8AC3E}">
        <p14:creationId xmlns:p14="http://schemas.microsoft.com/office/powerpoint/2010/main" val="246363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1488723" y="1566334"/>
            <a:ext cx="6173611" cy="3679743"/>
          </a:xfrm>
        </p:spPr>
        <p:txBody>
          <a:bodyPr>
            <a:normAutofit fontScale="25000" lnSpcReduction="20000"/>
          </a:bodyPr>
          <a:lstStyle/>
          <a:p>
            <a:pPr marL="0" indent="0">
              <a:buNone/>
            </a:pPr>
            <a:endParaRPr lang="it-IT" sz="5500" dirty="0"/>
          </a:p>
          <a:p>
            <a:pPr marL="0" indent="0">
              <a:buNone/>
            </a:pPr>
            <a:r>
              <a:rPr lang="it-IT" sz="8000" dirty="0"/>
              <a:t>JOB ANALYSIS APPROFONDITA= JOB DESCRIPTION EFFICACE</a:t>
            </a:r>
          </a:p>
          <a:p>
            <a:pPr marL="0" indent="0">
              <a:buNone/>
            </a:pPr>
            <a:endParaRPr lang="it-IT" sz="8000" dirty="0"/>
          </a:p>
          <a:p>
            <a:pPr marL="0" indent="0">
              <a:buNone/>
            </a:pPr>
            <a:r>
              <a:rPr lang="it-IT" sz="8000" dirty="0"/>
              <a:t>Job analysis: è la prima fase della selezione. </a:t>
            </a:r>
          </a:p>
          <a:p>
            <a:pPr marL="0" indent="0">
              <a:buNone/>
            </a:pPr>
            <a:r>
              <a:rPr lang="it-IT" sz="8000" dirty="0"/>
              <a:t>E’ il processo di raccolta delle informazioni relative ad un ruolo. Ha l’obiettivo di indentificare e descrivere le mansioni, i compiti e le competenze necessarie per ricoprire con successo un determinato ruolo. E’ una fase delicata, perché è una ricognizione accurata degli elementi che compongono il profilo </a:t>
            </a:r>
            <a:r>
              <a:rPr lang="it-IT" sz="8000"/>
              <a:t>lavorativo e si </a:t>
            </a:r>
            <a:r>
              <a:rPr lang="it-IT" sz="8000" dirty="0"/>
              <a:t>traduce inevitabilmente in una </a:t>
            </a:r>
            <a:r>
              <a:rPr lang="it-IT" sz="8000"/>
              <a:t>definizione altrettanto </a:t>
            </a:r>
            <a:r>
              <a:rPr lang="it-IT" sz="8000" dirty="0"/>
              <a:t>accurata del profilo della persona che si sta cercando per ricoprire quel posto.</a:t>
            </a:r>
          </a:p>
          <a:p>
            <a:pPr marL="0" indent="0">
              <a:buNone/>
            </a:pPr>
            <a:endParaRPr lang="it-IT" sz="6666" dirty="0"/>
          </a:p>
          <a:p>
            <a:pPr marL="0" indent="0">
              <a:buNone/>
            </a:pPr>
            <a:endParaRPr lang="it-IT" sz="6666" dirty="0"/>
          </a:p>
          <a:p>
            <a:pPr marL="0" indent="0">
              <a:buNone/>
            </a:pPr>
            <a:endParaRPr lang="it-IT" sz="3500" dirty="0"/>
          </a:p>
          <a:p>
            <a:pPr marL="0" indent="0">
              <a:buNone/>
            </a:pPr>
            <a:r>
              <a:rPr lang="it-IT" dirty="0"/>
              <a:t> </a:t>
            </a:r>
          </a:p>
        </p:txBody>
      </p:sp>
      <p:sp>
        <p:nvSpPr>
          <p:cNvPr id="3" name="Titolo 2"/>
          <p:cNvSpPr>
            <a:spLocks noGrp="1"/>
          </p:cNvSpPr>
          <p:nvPr>
            <p:ph type="title"/>
          </p:nvPr>
        </p:nvSpPr>
        <p:spPr/>
        <p:txBody>
          <a:bodyPr>
            <a:normAutofit/>
          </a:bodyPr>
          <a:lstStyle/>
          <a:p>
            <a:r>
              <a:rPr lang="it-IT" sz="2583" dirty="0"/>
              <a:t>JOB ANALYSIS e JOB DESCRIPTION</a:t>
            </a:r>
            <a:endParaRPr lang="it-IT" dirty="0"/>
          </a:p>
        </p:txBody>
      </p:sp>
    </p:spTree>
    <p:extLst>
      <p:ext uri="{BB962C8B-B14F-4D97-AF65-F5344CB8AC3E}">
        <p14:creationId xmlns:p14="http://schemas.microsoft.com/office/powerpoint/2010/main" val="3560416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1488723" y="1566334"/>
            <a:ext cx="6173611" cy="3538803"/>
          </a:xfrm>
        </p:spPr>
        <p:txBody>
          <a:bodyPr>
            <a:normAutofit fontScale="40000" lnSpcReduction="20000"/>
          </a:bodyPr>
          <a:lstStyle/>
          <a:p>
            <a:pPr marL="0" indent="0">
              <a:buNone/>
            </a:pPr>
            <a:endParaRPr lang="it-IT" sz="6666" dirty="0"/>
          </a:p>
          <a:p>
            <a:pPr marL="0" indent="0">
              <a:buNone/>
            </a:pPr>
            <a:r>
              <a:rPr lang="it-IT" sz="6666" dirty="0"/>
              <a:t>Il profilo lavorativo è prima analizzato rispetto a: i compiti previsti; le conoscenze, le attitudini, le capacità e le qualifiche che occorrono per svolgere quel lavoro; il numero e compiti di eventuali collaboratori e dipendenti, i suoi collegamenti con altre mansioni o funzioni.</a:t>
            </a:r>
          </a:p>
          <a:p>
            <a:pPr marL="0" indent="0">
              <a:buNone/>
            </a:pPr>
            <a:endParaRPr lang="it-IT" sz="3500" dirty="0"/>
          </a:p>
          <a:p>
            <a:pPr marL="0" indent="0">
              <a:buNone/>
            </a:pPr>
            <a:r>
              <a:rPr lang="it-IT" dirty="0"/>
              <a:t> </a:t>
            </a:r>
          </a:p>
        </p:txBody>
      </p:sp>
      <p:sp>
        <p:nvSpPr>
          <p:cNvPr id="3" name="Titolo 2"/>
          <p:cNvSpPr>
            <a:spLocks noGrp="1"/>
          </p:cNvSpPr>
          <p:nvPr>
            <p:ph type="title"/>
          </p:nvPr>
        </p:nvSpPr>
        <p:spPr/>
        <p:txBody>
          <a:bodyPr>
            <a:normAutofit/>
          </a:bodyPr>
          <a:lstStyle/>
          <a:p>
            <a:r>
              <a:rPr lang="it-IT" sz="2583" dirty="0"/>
              <a:t>JOB ANALYSIS e JOB DESCRIPTION</a:t>
            </a:r>
            <a:endParaRPr lang="it-IT" dirty="0"/>
          </a:p>
        </p:txBody>
      </p:sp>
    </p:spTree>
    <p:extLst>
      <p:ext uri="{BB962C8B-B14F-4D97-AF65-F5344CB8AC3E}">
        <p14:creationId xmlns:p14="http://schemas.microsoft.com/office/powerpoint/2010/main" val="2005796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1143001" y="1484923"/>
            <a:ext cx="6857999" cy="3948137"/>
          </a:xfrm>
        </p:spPr>
        <p:txBody>
          <a:bodyPr>
            <a:normAutofit fontScale="32500" lnSpcReduction="20000"/>
          </a:bodyPr>
          <a:lstStyle/>
          <a:p>
            <a:pPr marL="0" indent="0">
              <a:buNone/>
            </a:pPr>
            <a:r>
              <a:rPr lang="it-IT" sz="6666" dirty="0"/>
              <a:t>Per sviluppare questa fase in modo adeguato è necessario: analizzare tutti i documenti disponibili (l’organigramma, il </a:t>
            </a:r>
            <a:r>
              <a:rPr lang="it-IT" sz="6666" dirty="0" err="1"/>
              <a:t>funzionigramma</a:t>
            </a:r>
            <a:r>
              <a:rPr lang="it-IT" sz="6666" dirty="0"/>
              <a:t>, il profilo professionale precedentemente utilizzato se esiste), così come chiedere a colleghi e superiori la descrizione delle attività, delle mansioni e dei compiti svolti da chi ricopriva precedentemente quel ruolo; se possibile, è bene intervistare anche la stessa persona che sta per essere sostituita (auto-osservazione). </a:t>
            </a:r>
          </a:p>
          <a:p>
            <a:pPr marL="0" indent="0">
              <a:buNone/>
            </a:pPr>
            <a:endParaRPr lang="it-IT" sz="6666" dirty="0"/>
          </a:p>
          <a:p>
            <a:pPr marL="0" indent="0">
              <a:buNone/>
            </a:pPr>
            <a:r>
              <a:rPr lang="it-IT" sz="6666" dirty="0"/>
              <a:t>E’ possibile svolgere anche osservazioni dirette e sistematiche del lavoro e delle attività svolte, utilizzando anche </a:t>
            </a:r>
            <a:r>
              <a:rPr lang="it-IT" sz="6666" dirty="0" err="1"/>
              <a:t>check</a:t>
            </a:r>
            <a:r>
              <a:rPr lang="it-IT" sz="6666" dirty="0"/>
              <a:t> list o questionari, se ritenuti utili. </a:t>
            </a:r>
          </a:p>
          <a:p>
            <a:pPr marL="0" indent="0">
              <a:buNone/>
            </a:pPr>
            <a:endParaRPr lang="it-IT" sz="5166" dirty="0"/>
          </a:p>
          <a:p>
            <a:pPr marL="0" indent="0">
              <a:buNone/>
            </a:pPr>
            <a:endParaRPr lang="it-IT" dirty="0"/>
          </a:p>
        </p:txBody>
      </p:sp>
      <p:sp>
        <p:nvSpPr>
          <p:cNvPr id="3" name="Titolo 2"/>
          <p:cNvSpPr>
            <a:spLocks noGrp="1"/>
          </p:cNvSpPr>
          <p:nvPr>
            <p:ph type="title"/>
          </p:nvPr>
        </p:nvSpPr>
        <p:spPr/>
        <p:txBody>
          <a:bodyPr/>
          <a:lstStyle/>
          <a:p>
            <a:r>
              <a:rPr lang="it-IT" dirty="0"/>
              <a:t>Job analysis e job </a:t>
            </a:r>
            <a:r>
              <a:rPr lang="it-IT" dirty="0" err="1"/>
              <a:t>description</a:t>
            </a:r>
            <a:endParaRPr lang="it-IT" dirty="0"/>
          </a:p>
        </p:txBody>
      </p:sp>
    </p:spTree>
    <p:extLst>
      <p:ext uri="{BB962C8B-B14F-4D97-AF65-F5344CB8AC3E}">
        <p14:creationId xmlns:p14="http://schemas.microsoft.com/office/powerpoint/2010/main" val="537644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1143001" y="1484923"/>
            <a:ext cx="6857999" cy="3948137"/>
          </a:xfrm>
        </p:spPr>
        <p:txBody>
          <a:bodyPr>
            <a:normAutofit fontScale="40000" lnSpcReduction="20000"/>
          </a:bodyPr>
          <a:lstStyle/>
          <a:p>
            <a:pPr marL="0" indent="0">
              <a:buNone/>
            </a:pPr>
            <a:endParaRPr lang="it-IT" sz="6666" dirty="0"/>
          </a:p>
          <a:p>
            <a:pPr marL="0" indent="0">
              <a:buNone/>
            </a:pPr>
            <a:endParaRPr lang="it-IT" sz="5166" dirty="0"/>
          </a:p>
          <a:p>
            <a:pPr marL="0" indent="0">
              <a:buNone/>
            </a:pPr>
            <a:r>
              <a:rPr lang="it-IT" sz="6666" dirty="0"/>
              <a:t>Fin qui si descrive quanto esiste già, ma la selezione di un nuova figura professionale risponde anche ad esigenze nuove, soprattutto in vista delle future evoluzioni dell’organizzazione. Occorre quindi rilevare anche quali sono gli aspetti nuovi da includere nella selezione.</a:t>
            </a:r>
          </a:p>
          <a:p>
            <a:pPr marL="0" indent="0">
              <a:buNone/>
            </a:pPr>
            <a:endParaRPr lang="it-IT" dirty="0"/>
          </a:p>
        </p:txBody>
      </p:sp>
      <p:sp>
        <p:nvSpPr>
          <p:cNvPr id="3" name="Titolo 2"/>
          <p:cNvSpPr>
            <a:spLocks noGrp="1"/>
          </p:cNvSpPr>
          <p:nvPr>
            <p:ph type="title"/>
          </p:nvPr>
        </p:nvSpPr>
        <p:spPr/>
        <p:txBody>
          <a:bodyPr/>
          <a:lstStyle/>
          <a:p>
            <a:r>
              <a:rPr lang="it-IT" dirty="0"/>
              <a:t>Job analysis e job </a:t>
            </a:r>
            <a:r>
              <a:rPr lang="it-IT" dirty="0" err="1"/>
              <a:t>description</a:t>
            </a:r>
            <a:endParaRPr lang="it-IT" dirty="0"/>
          </a:p>
        </p:txBody>
      </p:sp>
    </p:spTree>
    <p:extLst>
      <p:ext uri="{BB962C8B-B14F-4D97-AF65-F5344CB8AC3E}">
        <p14:creationId xmlns:p14="http://schemas.microsoft.com/office/powerpoint/2010/main" val="5214882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1143001" y="2403231"/>
            <a:ext cx="6936153" cy="3029829"/>
          </a:xfrm>
        </p:spPr>
        <p:txBody>
          <a:bodyPr>
            <a:noAutofit/>
          </a:bodyPr>
          <a:lstStyle/>
          <a:p>
            <a:pPr marL="0" indent="0">
              <a:buNone/>
            </a:pPr>
            <a:r>
              <a:rPr lang="it-IT" b="1" dirty="0"/>
              <a:t>Job </a:t>
            </a:r>
            <a:r>
              <a:rPr lang="it-IT" b="1" dirty="0" err="1"/>
              <a:t>description</a:t>
            </a:r>
            <a:r>
              <a:rPr lang="it-IT" dirty="0"/>
              <a:t>: Si passa quindi a stabilire con chiarezza le conoscenze, le competenze, le eventuali attitudini e esperienze necessarie per svolgere le mansioni del candidato ideale, nonché il loro grado di importanza (suddivise tra “essenziali” e “desiderabili”, relative sia al momento attuale sia in previsione di un’eventuale evoluzione organizzativa o del profilo lavorativo). </a:t>
            </a:r>
          </a:p>
          <a:p>
            <a:pPr marL="0" indent="0">
              <a:buNone/>
            </a:pPr>
            <a:endParaRPr lang="it-IT" sz="1667" dirty="0"/>
          </a:p>
          <a:p>
            <a:pPr marL="0" indent="0">
              <a:buNone/>
            </a:pPr>
            <a:endParaRPr lang="it-IT" sz="1667" dirty="0"/>
          </a:p>
          <a:p>
            <a:pPr marL="0" indent="0">
              <a:buNone/>
            </a:pPr>
            <a:r>
              <a:rPr lang="it-IT" sz="1333" dirty="0"/>
              <a:t> </a:t>
            </a:r>
          </a:p>
        </p:txBody>
      </p:sp>
      <p:sp>
        <p:nvSpPr>
          <p:cNvPr id="3" name="Titolo 2"/>
          <p:cNvSpPr>
            <a:spLocks noGrp="1"/>
          </p:cNvSpPr>
          <p:nvPr>
            <p:ph type="title"/>
          </p:nvPr>
        </p:nvSpPr>
        <p:spPr/>
        <p:txBody>
          <a:bodyPr/>
          <a:lstStyle/>
          <a:p>
            <a:r>
              <a:rPr lang="it-IT" dirty="0"/>
              <a:t>Job analysis e job </a:t>
            </a:r>
            <a:r>
              <a:rPr lang="it-IT" dirty="0" err="1"/>
              <a:t>description</a:t>
            </a:r>
            <a:endParaRPr lang="it-IT" dirty="0"/>
          </a:p>
        </p:txBody>
      </p:sp>
    </p:spTree>
    <p:extLst>
      <p:ext uri="{BB962C8B-B14F-4D97-AF65-F5344CB8AC3E}">
        <p14:creationId xmlns:p14="http://schemas.microsoft.com/office/powerpoint/2010/main" val="4272608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1143001" y="1325880"/>
            <a:ext cx="6936153" cy="4107180"/>
          </a:xfrm>
        </p:spPr>
        <p:txBody>
          <a:bodyPr>
            <a:noAutofit/>
          </a:bodyPr>
          <a:lstStyle/>
          <a:p>
            <a:pPr marL="0" indent="0">
              <a:buNone/>
            </a:pPr>
            <a:endParaRPr lang="it-IT" sz="1667" dirty="0"/>
          </a:p>
          <a:p>
            <a:pPr marL="0" indent="0">
              <a:buNone/>
            </a:pPr>
            <a:r>
              <a:rPr lang="it-IT" dirty="0"/>
              <a:t>E’ importante individuare anche le eventuali caratteristiche che offrono un valore aggiunto, cioè quelle che fanno distinguere i dipendenti che danno prestazioni superiori da quanti offrono un contributo sicuramente adeguato, ma più limitato rispetto ai precedenti.</a:t>
            </a:r>
          </a:p>
          <a:p>
            <a:pPr marL="0" indent="0">
              <a:buNone/>
            </a:pPr>
            <a:endParaRPr lang="it-IT" dirty="0"/>
          </a:p>
          <a:p>
            <a:pPr marL="0" indent="0">
              <a:buNone/>
            </a:pPr>
            <a:r>
              <a:rPr lang="it-IT" dirty="0"/>
              <a:t>Alla fine di questo processo si stabilisce “il peso” della posizione lavorativa; si determina cioè la rilevanza di quella posizione lavorativa all’interno dell’organizzazione, che serve anche a stabilire la politica retributiva.</a:t>
            </a:r>
          </a:p>
          <a:p>
            <a:pPr marL="0" indent="0">
              <a:buNone/>
            </a:pPr>
            <a:r>
              <a:rPr lang="it-IT" sz="1333" dirty="0"/>
              <a:t> </a:t>
            </a:r>
          </a:p>
        </p:txBody>
      </p:sp>
      <p:sp>
        <p:nvSpPr>
          <p:cNvPr id="3" name="Titolo 2"/>
          <p:cNvSpPr>
            <a:spLocks noGrp="1"/>
          </p:cNvSpPr>
          <p:nvPr>
            <p:ph type="title"/>
          </p:nvPr>
        </p:nvSpPr>
        <p:spPr/>
        <p:txBody>
          <a:bodyPr/>
          <a:lstStyle/>
          <a:p>
            <a:r>
              <a:rPr lang="it-IT" dirty="0"/>
              <a:t>Job analysis e job </a:t>
            </a:r>
            <a:r>
              <a:rPr lang="it-IT" dirty="0" err="1"/>
              <a:t>description</a:t>
            </a:r>
            <a:endParaRPr lang="it-IT" dirty="0"/>
          </a:p>
        </p:txBody>
      </p:sp>
    </p:spTree>
    <p:extLst>
      <p:ext uri="{BB962C8B-B14F-4D97-AF65-F5344CB8AC3E}">
        <p14:creationId xmlns:p14="http://schemas.microsoft.com/office/powerpoint/2010/main" val="1402133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1488723" y="1699846"/>
            <a:ext cx="6173611" cy="3405290"/>
          </a:xfrm>
        </p:spPr>
        <p:txBody>
          <a:bodyPr>
            <a:normAutofit lnSpcReduction="10000"/>
          </a:bodyPr>
          <a:lstStyle/>
          <a:p>
            <a:pPr marL="380985" indent="-380985">
              <a:buAutoNum type="arabicPeriod"/>
            </a:pPr>
            <a:r>
              <a:rPr lang="it-IT" dirty="0"/>
              <a:t>Job </a:t>
            </a:r>
            <a:r>
              <a:rPr lang="it-IT" dirty="0" err="1"/>
              <a:t>title</a:t>
            </a:r>
            <a:endParaRPr lang="it-IT" dirty="0"/>
          </a:p>
          <a:p>
            <a:pPr marL="380985" indent="-380985">
              <a:buAutoNum type="arabicPeriod"/>
            </a:pPr>
            <a:r>
              <a:rPr lang="it-IT" dirty="0"/>
              <a:t>Lo scopo della posizione; le mansioni, i compiti  svolti</a:t>
            </a:r>
          </a:p>
          <a:p>
            <a:pPr marL="380985" indent="-380985">
              <a:buAutoNum type="arabicPeriod"/>
            </a:pPr>
            <a:r>
              <a:rPr lang="it-IT" dirty="0"/>
              <a:t>Le competenze richieste;</a:t>
            </a:r>
          </a:p>
          <a:p>
            <a:pPr marL="380985" indent="-380985">
              <a:buAutoNum type="arabicPeriod"/>
            </a:pPr>
            <a:r>
              <a:rPr lang="it-IT" dirty="0"/>
              <a:t>La collocazione aziendale della figura professionale ricercata; le responsabilità del ruolo;</a:t>
            </a:r>
          </a:p>
          <a:p>
            <a:pPr marL="380985" indent="-380985">
              <a:buAutoNum type="arabicPeriod"/>
            </a:pPr>
            <a:r>
              <a:rPr lang="it-IT" dirty="0"/>
              <a:t>la qualifica richiesta</a:t>
            </a:r>
          </a:p>
          <a:p>
            <a:pPr marL="380985" indent="-380985">
              <a:buAutoNum type="arabicPeriod"/>
            </a:pPr>
            <a:r>
              <a:rPr lang="it-IT" dirty="0"/>
              <a:t>L’inquadramento salariale</a:t>
            </a:r>
          </a:p>
          <a:p>
            <a:pPr marL="380985" indent="-380985">
              <a:buAutoNum type="arabicPeriod"/>
            </a:pPr>
            <a:r>
              <a:rPr lang="it-IT" dirty="0"/>
              <a:t>Informazioni relative all’organizzazione ( da inserire nell’annuncio)</a:t>
            </a:r>
          </a:p>
        </p:txBody>
      </p:sp>
      <p:sp>
        <p:nvSpPr>
          <p:cNvPr id="3" name="Titolo 2"/>
          <p:cNvSpPr>
            <a:spLocks noGrp="1"/>
          </p:cNvSpPr>
          <p:nvPr>
            <p:ph type="title"/>
          </p:nvPr>
        </p:nvSpPr>
        <p:spPr/>
        <p:txBody>
          <a:bodyPr/>
          <a:lstStyle/>
          <a:p>
            <a:r>
              <a:rPr lang="it-IT" dirty="0"/>
              <a:t>Una job </a:t>
            </a:r>
            <a:r>
              <a:rPr lang="it-IT" dirty="0" err="1"/>
              <a:t>description</a:t>
            </a:r>
            <a:r>
              <a:rPr lang="it-IT" dirty="0"/>
              <a:t> contiene</a:t>
            </a:r>
          </a:p>
        </p:txBody>
      </p:sp>
    </p:spTree>
    <p:extLst>
      <p:ext uri="{BB962C8B-B14F-4D97-AF65-F5344CB8AC3E}">
        <p14:creationId xmlns:p14="http://schemas.microsoft.com/office/powerpoint/2010/main" val="38806802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rma d'onda">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Forma d'onda.thmx</Template>
  <TotalTime>839</TotalTime>
  <Words>1542</Words>
  <Application>Microsoft Macintosh PowerPoint</Application>
  <PresentationFormat>Presentazione su schermo (16:10)</PresentationFormat>
  <Paragraphs>142</Paragraphs>
  <Slides>24</Slides>
  <Notes>1</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24</vt:i4>
      </vt:variant>
    </vt:vector>
  </HeadingPairs>
  <TitlesOfParts>
    <vt:vector size="29" baseType="lpstr">
      <vt:lpstr>Arial</vt:lpstr>
      <vt:lpstr>Calibri</vt:lpstr>
      <vt:lpstr>Candara</vt:lpstr>
      <vt:lpstr>Symbol</vt:lpstr>
      <vt:lpstr>Forma d'onda</vt:lpstr>
      <vt:lpstr>Le fasi della selezione del personale</vt:lpstr>
      <vt:lpstr>Le fasi della selezione </vt:lpstr>
      <vt:lpstr>JOB ANALYSIS e JOB DESCRIPTION</vt:lpstr>
      <vt:lpstr>JOB ANALYSIS e JOB DESCRIPTION</vt:lpstr>
      <vt:lpstr>Job analysis e job description</vt:lpstr>
      <vt:lpstr>Job analysis e job description</vt:lpstr>
      <vt:lpstr>Job analysis e job description</vt:lpstr>
      <vt:lpstr>Job analysis e job description</vt:lpstr>
      <vt:lpstr>Una job description contiene</vt:lpstr>
      <vt:lpstr>Il reclutamento</vt:lpstr>
      <vt:lpstr>La selezione</vt:lpstr>
      <vt:lpstr>La selezione</vt:lpstr>
      <vt:lpstr>La selezione</vt:lpstr>
      <vt:lpstr>La selezione</vt:lpstr>
      <vt:lpstr>La selezione</vt:lpstr>
      <vt:lpstr>La selezione</vt:lpstr>
      <vt:lpstr>La selezione</vt:lpstr>
      <vt:lpstr>L’introduzione all’organizzazione</vt:lpstr>
      <vt:lpstr>L’introduzione all’organizzazione</vt:lpstr>
      <vt:lpstr>L’introduzione all’organizzazione</vt:lpstr>
      <vt:lpstr>L’introduzione all’organizzazione</vt:lpstr>
      <vt:lpstr>La supervisione del lavoro</vt:lpstr>
      <vt:lpstr>La valutazione del lavoro svolto</vt:lpstr>
      <vt:lpstr>La valutazione del lavoro svolto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fasi della selezione del personale</dc:title>
  <dc:creator>MacBook Air</dc:creator>
  <cp:lastModifiedBy>Microsoft Office User</cp:lastModifiedBy>
  <cp:revision>26</cp:revision>
  <dcterms:created xsi:type="dcterms:W3CDTF">2018-10-07T03:57:17Z</dcterms:created>
  <dcterms:modified xsi:type="dcterms:W3CDTF">2023-02-24T15:47:47Z</dcterms:modified>
</cp:coreProperties>
</file>