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80" r:id="rId2"/>
    <p:sldId id="273" r:id="rId3"/>
    <p:sldId id="256" r:id="rId4"/>
    <p:sldId id="258" r:id="rId5"/>
    <p:sldId id="272" r:id="rId6"/>
    <p:sldId id="271" r:id="rId7"/>
    <p:sldId id="262" r:id="rId8"/>
    <p:sldId id="274" r:id="rId9"/>
    <p:sldId id="264" r:id="rId10"/>
    <p:sldId id="265" r:id="rId11"/>
    <p:sldId id="266" r:id="rId12"/>
    <p:sldId id="275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8A1BE-8F3E-4645-A26B-53F374472D88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3B55F-A661-450C-B07C-C1B71498F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12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3B55F-A661-450C-B07C-C1B71498F58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94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3B55F-A661-450C-B07C-C1B71498F58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83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itchFamily="-107" charset="0"/>
              <a:cs typeface="Times New Roman" pitchFamily="-107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9pPr>
          </a:lstStyle>
          <a:p>
            <a:pPr eaLnBrk="1" hangingPunct="1"/>
            <a:fld id="{1AC4A5CD-EA40-42E6-A1D7-84EE235F0692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7476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F49D355-16BD-4E45-BD9A-5EA878CF7CBD}" type="datetimeFigureOut">
              <a:rPr lang="it-IT" smtClean="0"/>
              <a:t>03/02/2015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it/url?sa=i&amp;rct=j&amp;q=&amp;esrc=s&amp;frm=1&amp;source=images&amp;cd=&amp;cad=rja&amp;docid=QSEFZYoHXnORMM&amp;tbnid=6P0pnFyR-c9lPM:&amp;ved=0CAUQjRw&amp;url=http://vorreiscriverecomejaneausten.blogspot.com/2013/02/i-tanti-volti-di-anna-k.html&amp;ei=stJmUseqEIua1AXis4DwBg&amp;bvm=bv.55123115,d.bGE&amp;psig=AFQjCNGUUzz9JXUTBJUKy8v5Aq_fspedDg&amp;ust=138255666430799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.gdefon.com/wallpapers_original/wallpapers/18940_anna-karenina_or_anna-karenina_1600x1200_(www.GdeFon.ru)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it/url?sa=i&amp;rct=j&amp;q=&amp;esrc=s&amp;frm=1&amp;source=images&amp;cd=&amp;cad=rja&amp;docid=HA-YNPqpyQa2lM&amp;tbnid=w2hgqCfdVQvQFM:&amp;ved=0CAUQjRw&amp;url=http://zatilaqmar.blogspot.com/2013/06/finally-watched-anna-karenina.html&amp;ei=-tJmUrTqOeWR0QXsnoHYCQ&amp;bvm=bv.55123115,d.bGE&amp;psig=AFQjCNFfc2_HAE36Pm6MxGarG0W9t_outA&amp;ust=138255675696956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4" y="77787"/>
            <a:ext cx="8424863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00213"/>
            <a:ext cx="8207375" cy="1900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7200" dirty="0" smtClean="0"/>
              <a:t>Lezioni di</a:t>
            </a:r>
            <a:br>
              <a:rPr lang="it-IT" sz="7200" dirty="0" smtClean="0"/>
            </a:br>
            <a:r>
              <a:rPr lang="it-IT" sz="7200" dirty="0" smtClean="0"/>
              <a:t>PSICOPATOLOGIA</a:t>
            </a:r>
            <a:endParaRPr lang="it-IT" sz="7200" dirty="0"/>
          </a:p>
        </p:txBody>
      </p:sp>
      <p:sp>
        <p:nvSpPr>
          <p:cNvPr id="15364" name="Sottotitolo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231679" cy="1919288"/>
          </a:xfrm>
        </p:spPr>
        <p:txBody>
          <a:bodyPr/>
          <a:lstStyle/>
          <a:p>
            <a:pPr eaLnBrk="1" hangingPunct="1"/>
            <a:endParaRPr lang="it-IT" alt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7354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ampalibera.com/wp-content/uploads/2010/11/crepusc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6" y="1268760"/>
            <a:ext cx="4536503" cy="30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3861048"/>
            <a:ext cx="9036496" cy="2872172"/>
          </a:xfrm>
        </p:spPr>
        <p:txBody>
          <a:bodyPr>
            <a:normAutofit/>
          </a:bodyPr>
          <a:lstStyle/>
          <a:p>
            <a:pPr marL="476250" indent="-476250" algn="just" eaLnBrk="1" hangingPunct="1"/>
            <a:r>
              <a:rPr lang="it-IT" altLang="it-IT" sz="2400" dirty="0" smtClean="0"/>
              <a:t>Corrisponde a un puro restringimento del campo di coscienza. La coscienza è circoscritta ad un limitato numero di contenuti psichici. La realtà è percepita e elaborata in maniera non corretta; il soggetto è totalmente assorto nelle sue esperienze da precludere ogni rapporto con l’ambiente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543800" cy="914400"/>
          </a:xfrm>
        </p:spPr>
        <p:txBody>
          <a:bodyPr/>
          <a:lstStyle/>
          <a:p>
            <a:r>
              <a:rPr lang="it-IT" dirty="0" smtClean="0"/>
              <a:t>2) Stato crepuscolare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24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712968" cy="4968552"/>
          </a:xfrm>
        </p:spPr>
        <p:txBody>
          <a:bodyPr>
            <a:normAutofit/>
          </a:bodyPr>
          <a:lstStyle/>
          <a:p>
            <a:pPr marL="476250" indent="-476250" algn="just" eaLnBrk="1" hangingPunct="1">
              <a:lnSpc>
                <a:spcPct val="90000"/>
              </a:lnSpc>
            </a:pPr>
            <a:r>
              <a:rPr lang="it-IT" altLang="it-IT" sz="2400" dirty="0" smtClean="0">
                <a:solidFill>
                  <a:schemeClr val="tx2"/>
                </a:solidFill>
              </a:rPr>
              <a:t>Stato onirico</a:t>
            </a:r>
            <a:r>
              <a:rPr lang="it-IT" altLang="it-IT" sz="2400" dirty="0" smtClean="0"/>
              <a:t> (stato crepuscolare disorientato):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it-IT" altLang="it-IT" sz="2400" dirty="0" smtClean="0"/>
          </a:p>
          <a:p>
            <a:pPr marL="342900" indent="-3429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Restringimento del campo della coscienza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Disorientamento spazio-temporale</a:t>
            </a:r>
          </a:p>
          <a:p>
            <a:pPr marL="342900" indent="-3429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Turbe dei processi ideativi che appaiono frammentati </a:t>
            </a:r>
            <a:r>
              <a:rPr lang="it-IT" altLang="it-IT" sz="2400" smtClean="0"/>
              <a:t>e </a:t>
            </a:r>
            <a:r>
              <a:rPr lang="it-IT" altLang="it-IT" sz="2400" smtClean="0"/>
              <a:t>destrutturati</a:t>
            </a:r>
            <a:r>
              <a:rPr lang="it-IT" altLang="it-IT" sz="2400" dirty="0" smtClean="0"/>
              <a:t>.</a:t>
            </a:r>
          </a:p>
          <a:p>
            <a:pPr marL="696468" lvl="1" indent="0" algn="just" eaLnBrk="1" hangingPunct="1">
              <a:lnSpc>
                <a:spcPct val="75000"/>
              </a:lnSpc>
              <a:buClr>
                <a:schemeClr val="accent2"/>
              </a:buClr>
              <a:buNone/>
            </a:pPr>
            <a:endParaRPr lang="it-IT" altLang="it-IT" sz="2400" dirty="0" smtClean="0"/>
          </a:p>
          <a:p>
            <a:pPr marL="476250" indent="-476250" algn="just" eaLnBrk="1" hangingPunct="1">
              <a:lnSpc>
                <a:spcPct val="90000"/>
              </a:lnSpc>
            </a:pPr>
            <a:r>
              <a:rPr lang="it-IT" altLang="it-IT" sz="2400" dirty="0" smtClean="0">
                <a:solidFill>
                  <a:schemeClr val="tx2"/>
                </a:solidFill>
              </a:rPr>
              <a:t>Stato </a:t>
            </a:r>
            <a:r>
              <a:rPr lang="it-IT" altLang="it-IT" sz="2400" dirty="0" err="1" smtClean="0">
                <a:solidFill>
                  <a:schemeClr val="tx2"/>
                </a:solidFill>
              </a:rPr>
              <a:t>oniroide</a:t>
            </a:r>
            <a:r>
              <a:rPr lang="it-IT" altLang="it-IT" sz="2400" dirty="0" smtClean="0"/>
              <a:t>: florida produttività delirante fantastica e cangianti fenomeni allucinatori visivi mescolati alla percezione corretta della realtà e accompagnati da una intensa partecipazione affettiva. Il soggetto sembra vivere in un mondo di sogno.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43800" cy="1066056"/>
          </a:xfrm>
        </p:spPr>
        <p:txBody>
          <a:bodyPr/>
          <a:lstStyle/>
          <a:p>
            <a:r>
              <a:rPr lang="it-IT" sz="3600" dirty="0" smtClean="0"/>
              <a:t>3) Alterazioni oniriche della coscienza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4207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7543800" cy="1066056"/>
          </a:xfrm>
        </p:spPr>
        <p:txBody>
          <a:bodyPr/>
          <a:lstStyle/>
          <a:p>
            <a:r>
              <a:rPr lang="it-IT" dirty="0" smtClean="0"/>
              <a:t>Disturbi della coscienza dell’Io</a:t>
            </a:r>
            <a:endParaRPr lang="it-IT" dirty="0"/>
          </a:p>
        </p:txBody>
      </p:sp>
      <p:pic>
        <p:nvPicPr>
          <p:cNvPr id="16388" name="Picture 4" descr="http://data6.blog.de/media/806/4380806_816b00108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3600400" cy="434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543800" cy="1426096"/>
          </a:xfrm>
        </p:spPr>
        <p:txBody>
          <a:bodyPr/>
          <a:lstStyle/>
          <a:p>
            <a:r>
              <a:rPr lang="it-IT" dirty="0" smtClean="0"/>
              <a:t>Depersonalizzazione e derealizzazione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2060848"/>
            <a:ext cx="71716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prstClr val="white"/>
                </a:solidFill>
              </a:rPr>
              <a:t>Disturbi della « coscienza dell’Io». Secondo Karl Jaspers la coscienza dell’Io è data da un insieme di quattro elementi: il rapporto con l’altro e l’ambiente esterno, il sentimento di attività, la coscienza dell’identità in relazione al trascorrere del tempo e la coscienza di unità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000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prstClr val="white"/>
                </a:solidFill>
              </a:rPr>
              <a:t>Kurt Schneider li definisce «disturbi della </a:t>
            </a:r>
            <a:r>
              <a:rPr lang="it-IT" sz="2000" dirty="0" err="1">
                <a:solidFill>
                  <a:prstClr val="white"/>
                </a:solidFill>
              </a:rPr>
              <a:t>M</a:t>
            </a:r>
            <a:r>
              <a:rPr lang="it-IT" sz="2000" dirty="0" err="1" smtClean="0">
                <a:solidFill>
                  <a:prstClr val="white"/>
                </a:solidFill>
              </a:rPr>
              <a:t>eità</a:t>
            </a:r>
            <a:r>
              <a:rPr lang="it-IT" sz="2000" dirty="0" smtClean="0">
                <a:solidFill>
                  <a:prstClr val="white"/>
                </a:solidFill>
              </a:rPr>
              <a:t>», essi concernono la      distinzione me/estraneo e prendono anche il nome di esperienze di estraniamento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000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prstClr val="white"/>
                </a:solidFill>
              </a:rPr>
              <a:t>Riguardano la dimensione del </a:t>
            </a:r>
            <a:r>
              <a:rPr lang="it-IT" sz="2000" i="1" dirty="0" smtClean="0">
                <a:solidFill>
                  <a:prstClr val="white"/>
                </a:solidFill>
              </a:rPr>
              <a:t>«Come se» </a:t>
            </a:r>
            <a:r>
              <a:rPr lang="it-IT" sz="2000" dirty="0" smtClean="0">
                <a:solidFill>
                  <a:prstClr val="white"/>
                </a:solidFill>
              </a:rPr>
              <a:t>(Joachim </a:t>
            </a:r>
            <a:r>
              <a:rPr lang="it-IT" sz="2000" dirty="0" err="1" smtClean="0">
                <a:solidFill>
                  <a:prstClr val="white"/>
                </a:solidFill>
              </a:rPr>
              <a:t>Klosterkötter</a:t>
            </a:r>
            <a:r>
              <a:rPr lang="it-IT" sz="2000" dirty="0" smtClean="0">
                <a:solidFill>
                  <a:prstClr val="white"/>
                </a:solidFill>
              </a:rPr>
              <a:t>). Nel momento il cui il soggetto abbandona il livello metaforico si varca il confine del delirio</a:t>
            </a:r>
            <a:endParaRPr lang="it-IT" sz="20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70" y="1052736"/>
            <a:ext cx="1498476" cy="19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71" y="2996952"/>
            <a:ext cx="1498476" cy="182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71" y="4560090"/>
            <a:ext cx="1498475" cy="209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3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metto 2 12"/>
          <p:cNvSpPr/>
          <p:nvPr/>
        </p:nvSpPr>
        <p:spPr>
          <a:xfrm>
            <a:off x="5805083" y="3212976"/>
            <a:ext cx="3338917" cy="2088232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Fumetto 4 11"/>
          <p:cNvSpPr/>
          <p:nvPr/>
        </p:nvSpPr>
        <p:spPr>
          <a:xfrm>
            <a:off x="3131840" y="3068960"/>
            <a:ext cx="2880320" cy="2232248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Fumetto 3 10"/>
          <p:cNvSpPr/>
          <p:nvPr/>
        </p:nvSpPr>
        <p:spPr>
          <a:xfrm>
            <a:off x="61662" y="3754200"/>
            <a:ext cx="3419872" cy="2160240"/>
          </a:xfrm>
          <a:prstGeom prst="wedgeEllipseCallout">
            <a:avLst>
              <a:gd name="adj1" fmla="val -20833"/>
              <a:gd name="adj2" fmla="val 6638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43608" y="404664"/>
            <a:ext cx="6838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>
                  <a:prstDash val="solid"/>
                </a:ln>
                <a:solidFill>
                  <a:srgbClr val="ACCBF9"/>
                </a:solidFill>
                <a:effectLst>
                  <a:outerShdw blurRad="88000" dist="50800" dir="5040000" algn="tl">
                    <a:srgbClr val="4A66AC">
                      <a:tint val="80000"/>
                      <a:satMod val="250000"/>
                      <a:alpha val="45000"/>
                    </a:srgbClr>
                  </a:outerShdw>
                </a:effectLst>
              </a:rPr>
              <a:t>D</a:t>
            </a:r>
            <a:r>
              <a:rPr lang="it-IT" sz="5400" b="1" dirty="0" smtClean="0">
                <a:ln>
                  <a:prstDash val="solid"/>
                </a:ln>
                <a:solidFill>
                  <a:srgbClr val="ACCBF9"/>
                </a:solidFill>
                <a:effectLst>
                  <a:outerShdw blurRad="88000" dist="50800" dir="5040000" algn="tl">
                    <a:srgbClr val="4A66AC">
                      <a:tint val="80000"/>
                      <a:satMod val="250000"/>
                      <a:alpha val="45000"/>
                    </a:srgbClr>
                  </a:outerShdw>
                </a:effectLst>
              </a:rPr>
              <a:t>epersonalizzazione</a:t>
            </a:r>
            <a:endParaRPr lang="it-IT" sz="5400" b="1" dirty="0">
              <a:ln>
                <a:prstDash val="solid"/>
              </a:ln>
              <a:solidFill>
                <a:srgbClr val="ACCBF9"/>
              </a:solidFill>
              <a:effectLst>
                <a:outerShdw blurRad="88000" dist="50800" dir="5040000" algn="tl">
                  <a:srgbClr val="4A66AC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150830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prstClr val="white"/>
                </a:solidFill>
              </a:rPr>
              <a:t>Somatopsichica:</a:t>
            </a:r>
          </a:p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9584" y="2224391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prstClr val="white"/>
                </a:solidFill>
              </a:rPr>
              <a:t>Allopsichica/</a:t>
            </a:r>
            <a:r>
              <a:rPr lang="it-IT" sz="2000" dirty="0" err="1" smtClean="0">
                <a:solidFill>
                  <a:prstClr val="white"/>
                </a:solidFill>
              </a:rPr>
              <a:t>Derealiazzazione</a:t>
            </a:r>
            <a:r>
              <a:rPr lang="it-IT" sz="2000" dirty="0" smtClean="0">
                <a:solidFill>
                  <a:prstClr val="white"/>
                </a:solidFill>
              </a:rPr>
              <a:t> </a:t>
            </a:r>
            <a:endParaRPr lang="it-IT" sz="2000" dirty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31840" y="2233262"/>
            <a:ext cx="2036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prstClr val="white"/>
                </a:solidFill>
              </a:rPr>
              <a:t>Autopsichica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</a:p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400506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come </a:t>
            </a: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quella non </a:t>
            </a:r>
          </a:p>
          <a:p>
            <a:pPr algn="ctr"/>
            <a:r>
              <a:rPr lang="it-IT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fosse </a:t>
            </a:r>
            <a:r>
              <a:rPr lang="it-IT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mia </a:t>
            </a:r>
            <a:r>
              <a:rPr lang="it-IT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faccia, è come se le mie mani non mi appartenessero, è come se quello allo specchio non fossi io»</a:t>
            </a:r>
            <a:endParaRPr lang="it-IT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95042" y="3657798"/>
            <a:ext cx="2373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come </a:t>
            </a: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recitassi una parte, è come se fossi irreale»</a:t>
            </a:r>
            <a:endParaRPr lang="it-IT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012160" y="3463840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come </a:t>
            </a: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tutto intorno fosse finto, è come se gli altri recitassero una parte, è come se la strada in cui abito non fosse la mia»</a:t>
            </a:r>
            <a:endParaRPr lang="it-IT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ccia in giù 2"/>
          <p:cNvSpPr/>
          <p:nvPr/>
        </p:nvSpPr>
        <p:spPr>
          <a:xfrm rot="2765962">
            <a:off x="2169509" y="1206640"/>
            <a:ext cx="216024" cy="905268"/>
          </a:xfrm>
          <a:prstGeom prst="downArrow">
            <a:avLst/>
          </a:prstGeom>
          <a:gradFill>
            <a:gsLst>
              <a:gs pos="83752">
                <a:srgbClr val="5495CD">
                  <a:alpha val="43000"/>
                </a:srgbClr>
              </a:gs>
              <a:gs pos="77496">
                <a:srgbClr val="5292C9"/>
              </a:gs>
              <a:gs pos="67100">
                <a:srgbClr val="4F8DC2"/>
              </a:gs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0" name="Freccia in giù 19"/>
          <p:cNvSpPr/>
          <p:nvPr/>
        </p:nvSpPr>
        <p:spPr>
          <a:xfrm rot="18826022">
            <a:off x="6296391" y="1207227"/>
            <a:ext cx="216024" cy="905268"/>
          </a:xfrm>
          <a:prstGeom prst="downArrow">
            <a:avLst/>
          </a:prstGeom>
          <a:gradFill>
            <a:gsLst>
              <a:gs pos="83752">
                <a:srgbClr val="5495CD">
                  <a:alpha val="43000"/>
                </a:srgbClr>
              </a:gs>
              <a:gs pos="77496">
                <a:srgbClr val="5292C9"/>
              </a:gs>
              <a:gs pos="67100">
                <a:srgbClr val="4F8DC2"/>
              </a:gs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123974" y="1327994"/>
            <a:ext cx="232001" cy="783378"/>
          </a:xfrm>
          <a:prstGeom prst="downArrow">
            <a:avLst/>
          </a:prstGeom>
          <a:gradFill>
            <a:gsLst>
              <a:gs pos="83752">
                <a:srgbClr val="5495CD">
                  <a:alpha val="43000"/>
                </a:srgbClr>
              </a:gs>
              <a:gs pos="77496">
                <a:srgbClr val="5292C9"/>
              </a:gs>
              <a:gs pos="67100">
                <a:srgbClr val="4F8DC2"/>
              </a:gs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2" name="Freccia in giù 21"/>
          <p:cNvSpPr/>
          <p:nvPr/>
        </p:nvSpPr>
        <p:spPr>
          <a:xfrm>
            <a:off x="4165385" y="2682240"/>
            <a:ext cx="232001" cy="391689"/>
          </a:xfrm>
          <a:prstGeom prst="downArrow">
            <a:avLst/>
          </a:prstGeom>
          <a:gradFill>
            <a:gsLst>
              <a:gs pos="83752">
                <a:srgbClr val="5495CD">
                  <a:alpha val="43000"/>
                </a:srgbClr>
              </a:gs>
              <a:gs pos="77496">
                <a:srgbClr val="5292C9"/>
              </a:gs>
              <a:gs pos="67100">
                <a:srgbClr val="4F8DC2"/>
              </a:gs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Freccia in giù 23"/>
          <p:cNvSpPr/>
          <p:nvPr/>
        </p:nvSpPr>
        <p:spPr>
          <a:xfrm>
            <a:off x="7092280" y="2667347"/>
            <a:ext cx="232001" cy="391689"/>
          </a:xfrm>
          <a:prstGeom prst="downArrow">
            <a:avLst/>
          </a:prstGeom>
          <a:gradFill>
            <a:gsLst>
              <a:gs pos="83752">
                <a:srgbClr val="5495CD">
                  <a:alpha val="43000"/>
                </a:srgbClr>
              </a:gs>
              <a:gs pos="77496">
                <a:srgbClr val="5292C9"/>
              </a:gs>
              <a:gs pos="67100">
                <a:srgbClr val="4F8DC2"/>
              </a:gs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6" name="Freccia in giù 25"/>
          <p:cNvSpPr/>
          <p:nvPr/>
        </p:nvSpPr>
        <p:spPr>
          <a:xfrm>
            <a:off x="1727684" y="2677271"/>
            <a:ext cx="232001" cy="783378"/>
          </a:xfrm>
          <a:prstGeom prst="downArrow">
            <a:avLst/>
          </a:prstGeom>
          <a:gradFill>
            <a:gsLst>
              <a:gs pos="83752">
                <a:srgbClr val="5495CD">
                  <a:alpha val="43000"/>
                </a:srgbClr>
              </a:gs>
              <a:gs pos="77496">
                <a:srgbClr val="5292C9"/>
              </a:gs>
              <a:gs pos="67100">
                <a:srgbClr val="4F8DC2"/>
              </a:gs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40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cQVHEgZ7-yw/USXtEh85VJI/AAAAAAAAJ0o/G3Ki1rFaeMQ/s1600/SophieMarceauKarenina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64704"/>
            <a:ext cx="2978968" cy="37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pINaMZ3Qr0c/USjpdTC2XvI/AAAAAAAANhQ/9pLFB7qKoOo/s640/ANNA-KARENIN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4834624" cy="2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aricare gli sfondi Anna Karenina,  Anna Karenina,  film,  film Sfondi gratis per la risoluzione del desktop 1600x1200 — immagine №18940">
            <a:hlinkClick r:id="rId6" tooltip="scaricare gli sfondi Anna Karenina,  Anna Karenina,  film,  film Sfondi gratis per la risoluzione del desktop 1600x1200 — immagine №18940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4627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419872" y="620688"/>
            <a:ext cx="55446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prstClr val="white"/>
                </a:solidFill>
              </a:rPr>
              <a:t>«Chi è?- ella pensava, guardando nello specchio il proprio volto infiammato con gli occhi stranamente scintillanti, che la fissavano con spavento.- Ma sono io.»</a:t>
            </a:r>
          </a:p>
          <a:p>
            <a:pPr>
              <a:tabLst>
                <a:tab pos="1970088" algn="l"/>
              </a:tabLst>
            </a:pP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smtClean="0">
                <a:solidFill>
                  <a:prstClr val="white"/>
                </a:solidFill>
              </a:rPr>
              <a:t>                                                   </a:t>
            </a:r>
            <a:r>
              <a:rPr lang="it-IT" sz="2000" dirty="0" smtClean="0">
                <a:solidFill>
                  <a:prstClr val="white"/>
                </a:solidFill>
              </a:rPr>
              <a:t>da </a:t>
            </a:r>
            <a:r>
              <a:rPr lang="ru-RU" sz="2000" dirty="0">
                <a:solidFill>
                  <a:prstClr val="white"/>
                </a:solidFill>
              </a:rPr>
              <a:t>Анна </a:t>
            </a:r>
            <a:r>
              <a:rPr lang="ru-RU" sz="2000" dirty="0" smtClean="0">
                <a:solidFill>
                  <a:prstClr val="white"/>
                </a:solidFill>
              </a:rPr>
              <a:t>Каренина</a:t>
            </a:r>
            <a:r>
              <a:rPr lang="it-IT" sz="2000" dirty="0" smtClean="0">
                <a:solidFill>
                  <a:prstClr val="white"/>
                </a:solidFill>
              </a:rPr>
              <a:t> 	di </a:t>
            </a:r>
            <a:r>
              <a:rPr lang="ru-RU" sz="2000" dirty="0" smtClean="0">
                <a:solidFill>
                  <a:prstClr val="white"/>
                </a:solidFill>
              </a:rPr>
              <a:t>Лев </a:t>
            </a:r>
            <a:r>
              <a:rPr lang="ru-RU" sz="2000" dirty="0">
                <a:solidFill>
                  <a:prstClr val="white"/>
                </a:solidFill>
              </a:rPr>
              <a:t>Николаевич Толстой</a:t>
            </a:r>
            <a:endParaRPr lang="it-IT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1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eactingcenter.com/ReActing_Center/Il_Teatro_files/palcosce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4" y="332656"/>
            <a:ext cx="856596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543800" cy="994048"/>
          </a:xfrm>
        </p:spPr>
        <p:txBody>
          <a:bodyPr/>
          <a:lstStyle/>
          <a:p>
            <a:r>
              <a:rPr lang="it-IT" sz="8000" dirty="0" smtClean="0"/>
              <a:t>La coscienza 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131425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5925" y="1628775"/>
            <a:ext cx="8728075" cy="5000625"/>
          </a:xfrm>
        </p:spPr>
        <p:txBody>
          <a:bodyPr/>
          <a:lstStyle/>
          <a:p>
            <a:pPr marL="285750" indent="-285750" algn="ctr" eaLnBrk="1" hangingPunct="1">
              <a:buFont typeface="Wingdings" panose="05000000000000000000" pitchFamily="2" charset="2"/>
              <a:buChar char="v"/>
            </a:pPr>
            <a:r>
              <a:rPr lang="it-IT" altLang="it-IT" sz="1400" b="1" dirty="0" smtClean="0"/>
              <a:t>  </a:t>
            </a:r>
          </a:p>
          <a:p>
            <a:pPr marL="193675" indent="-193675" algn="just" eaLnBrk="1" hangingPunct="1">
              <a:buFont typeface="Wingdings" pitchFamily="-107" charset="2"/>
              <a:buNone/>
            </a:pPr>
            <a:endParaRPr lang="it-IT" altLang="it-IT" sz="1800" b="1" dirty="0" smtClean="0"/>
          </a:p>
          <a:p>
            <a:pPr marL="193675" indent="-193675" algn="just" eaLnBrk="1" hangingPunct="1">
              <a:buFont typeface="Wingdings" pitchFamily="-107" charset="2"/>
              <a:buNone/>
            </a:pPr>
            <a:endParaRPr lang="it-IT" altLang="it-IT" sz="1800" dirty="0" smtClean="0"/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228600" y="838200"/>
            <a:ext cx="8686800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87350" indent="-3873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9pPr>
          </a:lstStyle>
          <a:p>
            <a:pPr marL="0" indent="0" algn="just" eaLnBrk="1" hangingPunct="1">
              <a:buClr>
                <a:schemeClr val="tx1"/>
              </a:buClr>
            </a:pPr>
            <a:endParaRPr lang="it-IT" altLang="it-IT" sz="25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 algn="just"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it-IT" altLang="it-IT" sz="2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 </a:t>
            </a:r>
            <a:r>
              <a:rPr lang="it-IT" altLang="it-IT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termini psicologici la coscienza è intesa come </a:t>
            </a:r>
            <a:r>
              <a:rPr lang="it-IT" altLang="it-IT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consapevolezza di se stessi e del mondo oggettivo</a:t>
            </a:r>
            <a:r>
              <a:rPr lang="it-IT" altLang="it-IT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cioè come esperienza psichica attuale che include la totalità dei fenomeni psichici vissuti in un dato momento</a:t>
            </a:r>
          </a:p>
          <a:p>
            <a:pPr algn="just" eaLnBrk="1" hangingPunct="1">
              <a:buClr>
                <a:schemeClr val="hlink"/>
              </a:buClr>
              <a:buFont typeface="Wingdings" pitchFamily="-107" charset="2"/>
              <a:buChar char="v"/>
            </a:pPr>
            <a:endParaRPr lang="it-IT" altLang="it-IT" sz="9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 algn="just"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it-IT" altLang="it-IT" sz="250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 algn="just"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it-IT" altLang="it-IT" sz="2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La </a:t>
            </a:r>
            <a:r>
              <a:rPr lang="it-IT" altLang="it-IT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coscienza si configura come </a:t>
            </a:r>
            <a:r>
              <a:rPr lang="it-IT" altLang="it-IT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attività integrativa </a:t>
            </a:r>
            <a:r>
              <a:rPr lang="it-IT" altLang="it-IT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che organizza informazioni provenienti sia direttamente dai dati </a:t>
            </a:r>
            <a:r>
              <a:rPr lang="it-IT" altLang="it-IT" sz="2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esperienziali </a:t>
            </a:r>
            <a:r>
              <a:rPr lang="it-IT" altLang="it-IT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attuali, sia dai dati mnesici di passate esperienze, al fine di usarle correttamente per formulare valutazioni immediate e future sulla realtà, per riconoscerla e orientarsi adeguatamente dentro di essa</a:t>
            </a:r>
          </a:p>
          <a:p>
            <a:pPr algn="just" eaLnBrk="1" hangingPunct="1">
              <a:buClr>
                <a:schemeClr val="hlink"/>
              </a:buClr>
              <a:buFont typeface="Wingdings" pitchFamily="-107" charset="2"/>
              <a:buChar char="v"/>
            </a:pPr>
            <a:endParaRPr lang="it-IT" altLang="it-IT" sz="9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23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396875"/>
            <a:ext cx="8763000" cy="57753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it-IT" altLang="it-IT" sz="2400" dirty="0" smtClean="0"/>
              <a:t>Condizione necessaria perché si realizzi l’esperienza cosciente è lo </a:t>
            </a:r>
            <a:r>
              <a:rPr lang="it-IT" altLang="it-IT" sz="2800" i="1" dirty="0" smtClean="0">
                <a:solidFill>
                  <a:srgbClr val="FFFF00"/>
                </a:solidFill>
              </a:rPr>
              <a:t>stato di veglia</a:t>
            </a:r>
            <a:r>
              <a:rPr lang="it-IT" altLang="it-IT" sz="2800" dirty="0" smtClean="0">
                <a:solidFill>
                  <a:srgbClr val="FFFF00"/>
                </a:solidFill>
              </a:rPr>
              <a:t> </a:t>
            </a:r>
            <a:r>
              <a:rPr lang="it-IT" altLang="it-IT" sz="2400" dirty="0" smtClean="0"/>
              <a:t>(rappresentando il sonno, in contrapposizione, una fisiologica sospensione o diminuzione dell’attività di coscienza), cioè quello </a:t>
            </a:r>
            <a:r>
              <a:rPr lang="it-IT" altLang="it-IT" sz="2800" i="1" dirty="0" smtClean="0">
                <a:solidFill>
                  <a:srgbClr val="FFFF00"/>
                </a:solidFill>
              </a:rPr>
              <a:t>fondo di vigilanza</a:t>
            </a:r>
            <a:r>
              <a:rPr lang="it-IT" altLang="it-IT" sz="2400" dirty="0" smtClean="0">
                <a:solidFill>
                  <a:srgbClr val="FFFF99"/>
                </a:solidFill>
              </a:rPr>
              <a:t> </a:t>
            </a:r>
            <a:r>
              <a:rPr lang="it-IT" altLang="it-IT" sz="2400" dirty="0" smtClean="0"/>
              <a:t>con presenza di </a:t>
            </a:r>
            <a:r>
              <a:rPr lang="it-IT" altLang="it-IT" sz="2400" i="1" dirty="0" smtClean="0"/>
              <a:t>un’</a:t>
            </a:r>
            <a:r>
              <a:rPr lang="it-IT" altLang="it-IT" sz="2800" i="1" dirty="0" smtClean="0">
                <a:solidFill>
                  <a:srgbClr val="FFFF00"/>
                </a:solidFill>
              </a:rPr>
              <a:t>attenzione</a:t>
            </a:r>
            <a:r>
              <a:rPr lang="it-IT" altLang="it-IT" sz="2400" dirty="0" smtClean="0"/>
              <a:t> di base mobile, orientabile e concentrabile, di volta in volta, sia su temi interni sia su oggetti esterni</a:t>
            </a:r>
          </a:p>
        </p:txBody>
      </p:sp>
    </p:spTree>
    <p:extLst>
      <p:ext uri="{BB962C8B-B14F-4D97-AF65-F5344CB8AC3E}">
        <p14:creationId xmlns:p14="http://schemas.microsoft.com/office/powerpoint/2010/main" val="36373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giadina.files.wordpress.com/2008/05/interno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14753"/>
            <a:ext cx="7296746" cy="54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476672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Il teatro della coscienza…</a:t>
            </a:r>
            <a:endParaRPr lang="it-IT" sz="4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17656" y="4603677"/>
            <a:ext cx="71585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Secondo il </a:t>
            </a:r>
            <a:r>
              <a:rPr lang="it-IT" sz="2000" dirty="0">
                <a:solidFill>
                  <a:schemeClr val="bg1"/>
                </a:solidFill>
              </a:rPr>
              <a:t>modello neuro- </a:t>
            </a:r>
            <a:r>
              <a:rPr lang="it-IT" sz="2000" dirty="0" smtClean="0">
                <a:solidFill>
                  <a:schemeClr val="bg1"/>
                </a:solidFill>
              </a:rPr>
              <a:t>scientifico </a:t>
            </a:r>
            <a:r>
              <a:rPr lang="it-IT" sz="2000" dirty="0">
                <a:solidFill>
                  <a:schemeClr val="bg1"/>
                </a:solidFill>
              </a:rPr>
              <a:t>di </a:t>
            </a:r>
            <a:r>
              <a:rPr lang="it-IT" sz="2000" dirty="0" err="1">
                <a:solidFill>
                  <a:schemeClr val="bg1"/>
                </a:solidFill>
              </a:rPr>
              <a:t>Baars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la coscienza può essere descritta come una sorta di palcoscenico dove va in scena la vita individuale.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In questo contesto </a:t>
            </a:r>
            <a:r>
              <a:rPr lang="it-IT" sz="3200" dirty="0" smtClean="0">
                <a:solidFill>
                  <a:srgbClr val="FFFF00"/>
                </a:solidFill>
              </a:rPr>
              <a:t>l’attenzione</a:t>
            </a:r>
            <a:r>
              <a:rPr lang="it-IT" sz="2000" dirty="0" smtClean="0">
                <a:solidFill>
                  <a:schemeClr val="bg1"/>
                </a:solidFill>
              </a:rPr>
              <a:t> è come il riflettore della scena teatrale che illumina di volta in volta aspetti parcellari della scena. 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4294967295"/>
          </p:nvPr>
        </p:nvSpPr>
        <p:spPr>
          <a:xfrm>
            <a:off x="0" y="1124744"/>
            <a:ext cx="5688632" cy="3312368"/>
          </a:xfrm>
        </p:spPr>
        <p:txBody>
          <a:bodyPr/>
          <a:lstStyle/>
          <a:p>
            <a:r>
              <a:rPr lang="it-IT" altLang="it-IT" sz="2000" dirty="0" smtClean="0"/>
              <a:t>Caratteristica importante della coscienza è inoltre  </a:t>
            </a:r>
            <a:r>
              <a:rPr lang="it-IT" altLang="it-IT" sz="3200" dirty="0" smtClean="0">
                <a:solidFill>
                  <a:srgbClr val="FFFF00"/>
                </a:solidFill>
              </a:rPr>
              <a:t>l’</a:t>
            </a:r>
            <a:r>
              <a:rPr lang="it-IT" altLang="it-IT" sz="3200" i="1" dirty="0" smtClean="0">
                <a:solidFill>
                  <a:srgbClr val="FFFF00"/>
                </a:solidFill>
              </a:rPr>
              <a:t>ampiezza </a:t>
            </a:r>
            <a:r>
              <a:rPr lang="it-IT" altLang="it-IT" sz="3200" i="1" dirty="0">
                <a:solidFill>
                  <a:srgbClr val="FFFF00"/>
                </a:solidFill>
              </a:rPr>
              <a:t>del campo di coscienza</a:t>
            </a:r>
            <a:r>
              <a:rPr lang="it-IT" altLang="it-IT" sz="2000" dirty="0"/>
              <a:t>, cioè l’insieme di quei contenuti dell’esperienza (interna ed esterna) di cui si è al momento </a:t>
            </a:r>
            <a:r>
              <a:rPr lang="it-IT" altLang="it-IT" sz="2000" dirty="0" smtClean="0"/>
              <a:t>consapevoli. Dipende dall’attenzione</a:t>
            </a:r>
            <a:endParaRPr lang="it-IT" dirty="0"/>
          </a:p>
        </p:txBody>
      </p:sp>
      <p:pic>
        <p:nvPicPr>
          <p:cNvPr id="14338" name="Picture 2" descr="http://www.arteinpalcoscenico.org/public/maxfoto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32385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39838"/>
            <a:ext cx="9144000" cy="5278437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80000"/>
              </a:lnSpc>
            </a:pPr>
            <a:r>
              <a:rPr lang="it-IT" altLang="it-IT" sz="2600" b="1" i="1" u="sng" dirty="0" smtClean="0">
                <a:effectLst/>
              </a:rPr>
              <a:t>Disturbi dello stato di coscienza</a:t>
            </a:r>
          </a:p>
          <a:p>
            <a:pPr marL="514350" indent="-514350" algn="just">
              <a:lnSpc>
                <a:spcPct val="80000"/>
              </a:lnSpc>
              <a:buFont typeface="Wingdings" pitchFamily="-107" charset="2"/>
              <a:buNone/>
            </a:pPr>
            <a:r>
              <a:rPr lang="it-IT" altLang="it-IT" sz="2600" b="1" dirty="0" smtClean="0">
                <a:effectLst/>
              </a:rPr>
              <a:t>	1. Alterazione ipnoide della coscienza</a:t>
            </a:r>
          </a:p>
          <a:p>
            <a:pPr marL="514350" indent="-514350" algn="just">
              <a:lnSpc>
                <a:spcPct val="80000"/>
              </a:lnSpc>
              <a:buFont typeface="Wingdings" pitchFamily="-107" charset="2"/>
              <a:buNone/>
            </a:pPr>
            <a:r>
              <a:rPr lang="it-IT" altLang="it-IT" sz="2600" b="1" dirty="0" smtClean="0">
                <a:effectLst/>
              </a:rPr>
              <a:t>	2. Alterazione crepuscolare della coscienza</a:t>
            </a:r>
          </a:p>
          <a:p>
            <a:pPr marL="514350" indent="-514350" algn="just">
              <a:lnSpc>
                <a:spcPct val="80000"/>
              </a:lnSpc>
              <a:buFont typeface="Wingdings" pitchFamily="-107" charset="2"/>
              <a:buNone/>
            </a:pPr>
            <a:r>
              <a:rPr lang="it-IT" altLang="it-IT" sz="2600" b="1" dirty="0" smtClean="0">
                <a:effectLst/>
              </a:rPr>
              <a:t>	3. Alterazioni oniriche della coscienza	</a:t>
            </a:r>
          </a:p>
          <a:p>
            <a:pPr marL="514350" indent="-514350" algn="just">
              <a:lnSpc>
                <a:spcPct val="80000"/>
              </a:lnSpc>
              <a:buFont typeface="Wingdings" pitchFamily="-107" charset="2"/>
              <a:buNone/>
            </a:pPr>
            <a:r>
              <a:rPr lang="it-IT" altLang="it-IT" sz="2600" dirty="0" smtClean="0">
                <a:effectLst/>
              </a:rPr>
              <a:t>		a-Stato onirico (stato crepuscolare disorientato)</a:t>
            </a:r>
          </a:p>
          <a:p>
            <a:pPr marL="514350" indent="-514350" algn="just">
              <a:lnSpc>
                <a:spcPct val="80000"/>
              </a:lnSpc>
              <a:buFont typeface="Wingdings" pitchFamily="-107" charset="2"/>
              <a:buNone/>
            </a:pPr>
            <a:r>
              <a:rPr lang="it-IT" altLang="it-IT" sz="2600" dirty="0" smtClean="0">
                <a:effectLst/>
              </a:rPr>
              <a:t>		b- </a:t>
            </a:r>
            <a:r>
              <a:rPr lang="it-IT" altLang="it-IT" sz="2600" dirty="0">
                <a:effectLst/>
              </a:rPr>
              <a:t>S</a:t>
            </a:r>
            <a:r>
              <a:rPr lang="it-IT" altLang="it-IT" sz="2600" dirty="0" smtClean="0">
                <a:effectLst/>
              </a:rPr>
              <a:t>tato confusionale/delirium</a:t>
            </a:r>
          </a:p>
          <a:p>
            <a:pPr marL="514350" indent="-514350" algn="just">
              <a:lnSpc>
                <a:spcPct val="80000"/>
              </a:lnSpc>
              <a:buFont typeface="Wingdings" pitchFamily="-107" charset="2"/>
              <a:buNone/>
            </a:pPr>
            <a:r>
              <a:rPr lang="it-IT" altLang="it-IT" sz="2600" dirty="0" smtClean="0">
                <a:effectLst/>
              </a:rPr>
              <a:t>		c- Stato </a:t>
            </a:r>
            <a:r>
              <a:rPr lang="it-IT" altLang="it-IT" sz="2600" dirty="0" err="1" smtClean="0">
                <a:effectLst/>
              </a:rPr>
              <a:t>oniroide</a:t>
            </a:r>
            <a:endParaRPr lang="it-IT" altLang="it-IT" sz="2600" dirty="0">
              <a:effectLst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it-IT" altLang="it-IT" sz="2600" dirty="0" smtClean="0">
                <a:solidFill>
                  <a:srgbClr val="FF6600"/>
                </a:solidFill>
                <a:effectLst/>
              </a:rPr>
              <a:t> </a:t>
            </a:r>
            <a:r>
              <a:rPr lang="it-IT" altLang="it-IT" sz="2600" b="1" i="1" u="sng" dirty="0" smtClean="0">
                <a:effectLst/>
              </a:rPr>
              <a:t>Disturbi della coscienza dell’Io</a:t>
            </a:r>
          </a:p>
          <a:p>
            <a:pPr marL="514350" indent="-514350" algn="just">
              <a:lnSpc>
                <a:spcPct val="80000"/>
              </a:lnSpc>
              <a:buFont typeface="Wingdings" pitchFamily="-107" charset="2"/>
              <a:buNone/>
            </a:pPr>
            <a:r>
              <a:rPr lang="it-IT" altLang="it-IT" sz="2600" dirty="0" smtClean="0">
                <a:effectLst/>
              </a:rPr>
              <a:t>	</a:t>
            </a:r>
            <a:r>
              <a:rPr lang="it-IT" altLang="it-IT" sz="2600" b="1" dirty="0" smtClean="0">
                <a:effectLst/>
              </a:rPr>
              <a:t>1. Depersonalizzazione autopsichica</a:t>
            </a:r>
          </a:p>
          <a:p>
            <a:pPr marL="514350" indent="-514350" algn="just">
              <a:lnSpc>
                <a:spcPct val="80000"/>
              </a:lnSpc>
              <a:buFont typeface="Wingdings" pitchFamily="-107" charset="2"/>
              <a:buNone/>
            </a:pPr>
            <a:r>
              <a:rPr lang="it-IT" altLang="it-IT" sz="2600" b="1" dirty="0" smtClean="0">
                <a:effectLst/>
              </a:rPr>
              <a:t>	2. Depersonalizzazione somatopsichica</a:t>
            </a:r>
          </a:p>
          <a:p>
            <a:pPr marL="514350" indent="-514350" algn="just">
              <a:lnSpc>
                <a:spcPct val="80000"/>
              </a:lnSpc>
              <a:buFont typeface="Wingdings" pitchFamily="-107" charset="2"/>
              <a:buNone/>
            </a:pPr>
            <a:r>
              <a:rPr lang="it-IT" altLang="it-IT" sz="2600" b="1" dirty="0" smtClean="0">
                <a:effectLst/>
              </a:rPr>
              <a:t>	3. Depersonalizzazione allopsichica o derealizzazione </a:t>
            </a:r>
          </a:p>
          <a:p>
            <a:pPr marL="514350" indent="-514350" algn="just">
              <a:lnSpc>
                <a:spcPct val="80000"/>
              </a:lnSpc>
              <a:buFont typeface="Wingdings" pitchFamily="-107" charset="2"/>
              <a:buNone/>
            </a:pPr>
            <a:endParaRPr lang="it-IT" altLang="it-IT" sz="2600" dirty="0" smtClean="0">
              <a:solidFill>
                <a:srgbClr val="FF66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2624" cy="810344"/>
          </a:xfrm>
        </p:spPr>
        <p:txBody>
          <a:bodyPr>
            <a:normAutofit fontScale="90000"/>
          </a:bodyPr>
          <a:lstStyle/>
          <a:p>
            <a:r>
              <a:rPr lang="it-IT" altLang="it-IT" b="1" dirty="0" smtClean="0"/>
              <a:t>Psicopatologia della </a:t>
            </a:r>
            <a:r>
              <a:rPr lang="it-IT" altLang="it-IT" b="1" dirty="0" err="1" smtClean="0"/>
              <a:t>cocienza</a:t>
            </a:r>
            <a:r>
              <a:rPr lang="it-IT" altLang="it-IT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5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543800" cy="914400"/>
          </a:xfrm>
        </p:spPr>
        <p:txBody>
          <a:bodyPr/>
          <a:lstStyle/>
          <a:p>
            <a:r>
              <a:rPr lang="it-IT" dirty="0" smtClean="0"/>
              <a:t>Disturbi dello stato di coscienza </a:t>
            </a:r>
            <a:endParaRPr lang="it-IT" dirty="0"/>
          </a:p>
        </p:txBody>
      </p:sp>
      <p:pic>
        <p:nvPicPr>
          <p:cNvPr id="15372" name="Picture 12" descr="http://static.panoramio.com/photos/large/10417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50"/>
            <a:ext cx="7449808" cy="37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2819400" y="5867400"/>
            <a:ext cx="3505200" cy="457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morte</a:t>
            </a: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3829050" y="3943350"/>
            <a:ext cx="1485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Times New Roman" pitchFamily="-107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-107" charset="2"/>
              <a:buNone/>
            </a:pPr>
            <a:r>
              <a:rPr lang="it-IT" altLang="it-IT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Torpore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-107" charset="2"/>
              <a:buNone/>
            </a:pPr>
            <a:r>
              <a:rPr lang="it-IT" altLang="it-IT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Sopore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-107" charset="2"/>
              <a:buNone/>
            </a:pPr>
            <a:r>
              <a:rPr lang="it-IT" altLang="it-IT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Precoma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-107" charset="2"/>
              <a:buNone/>
            </a:pPr>
            <a:r>
              <a:rPr lang="it-IT" altLang="it-IT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Coma</a:t>
            </a:r>
          </a:p>
        </p:txBody>
      </p:sp>
      <p:sp>
        <p:nvSpPr>
          <p:cNvPr id="248836" name="Line 4"/>
          <p:cNvSpPr>
            <a:spLocks noChangeShapeType="1"/>
          </p:cNvSpPr>
          <p:nvPr/>
        </p:nvSpPr>
        <p:spPr bwMode="auto">
          <a:xfrm>
            <a:off x="2971800" y="3765550"/>
            <a:ext cx="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it-IT">
              <a:cs typeface="Times New Roman" pitchFamily="18" charset="0"/>
            </a:endParaRPr>
          </a:p>
        </p:txBody>
      </p:sp>
      <p:sp>
        <p:nvSpPr>
          <p:cNvPr id="248837" name="Line 5"/>
          <p:cNvSpPr>
            <a:spLocks noChangeShapeType="1"/>
          </p:cNvSpPr>
          <p:nvPr/>
        </p:nvSpPr>
        <p:spPr bwMode="auto">
          <a:xfrm>
            <a:off x="6248400" y="3765550"/>
            <a:ext cx="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it-IT">
              <a:cs typeface="Times New Roman" pitchFamily="18" charset="0"/>
            </a:endParaRPr>
          </a:p>
        </p:txBody>
      </p:sp>
      <p:sp>
        <p:nvSpPr>
          <p:cNvPr id="248839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611560" y="1124744"/>
            <a:ext cx="8532440" cy="5460206"/>
          </a:xfrm>
          <a:ln>
            <a:solidFill>
              <a:schemeClr val="tx2"/>
            </a:solidFill>
          </a:ln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lIns="558000" tIns="118800" rIns="558000" anchor="t" anchorCtr="0">
            <a:normAutofit/>
            <a:flatTx/>
          </a:bodyPr>
          <a:lstStyle/>
          <a:p>
            <a:pPr marL="0" indent="0" algn="just" eaLnBrk="1" hangingPunct="1">
              <a:buFont typeface="Wingdings" pitchFamily="-107" charset="2"/>
              <a:buNone/>
              <a:tabLst>
                <a:tab pos="8378825" algn="l"/>
              </a:tabLst>
            </a:pPr>
            <a:r>
              <a:rPr lang="it-IT" altLang="it-IT" sz="2400" b="1" dirty="0" smtClean="0"/>
              <a:t>E’ rappresentata dagli stati di obnubilamento o di offuscamento caratterizzati da un deficit </a:t>
            </a:r>
            <a:r>
              <a:rPr lang="it-IT" altLang="it-IT" sz="2400" b="1" dirty="0" smtClean="0">
                <a:solidFill>
                  <a:srgbClr val="FFFF00"/>
                </a:solidFill>
              </a:rPr>
              <a:t>quantitativo</a:t>
            </a:r>
            <a:r>
              <a:rPr lang="it-IT" altLang="it-IT" sz="2400" b="1" dirty="0" smtClean="0"/>
              <a:t> della vigilanza e da una riduzione globale del livello funzionale e delle attività psichiche</a:t>
            </a:r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2400300" y="3200400"/>
            <a:ext cx="4343400" cy="685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Coscienza normale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1) Alterazione ipnoide della coscienza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8058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170</TotalTime>
  <Words>626</Words>
  <Application>Microsoft Office PowerPoint</Application>
  <PresentationFormat>Presentazione su schermo (4:3)</PresentationFormat>
  <Paragraphs>64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Elementare</vt:lpstr>
      <vt:lpstr>Lezioni di PSICOPATOLOGIA</vt:lpstr>
      <vt:lpstr>La coscienza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Psicopatologia della cocienza </vt:lpstr>
      <vt:lpstr>Disturbi dello stato di coscienza </vt:lpstr>
      <vt:lpstr>Presentazione standard di PowerPoint</vt:lpstr>
      <vt:lpstr>2) Stato crepuscolare </vt:lpstr>
      <vt:lpstr>3) Alterazioni oniriche della coscienza</vt:lpstr>
      <vt:lpstr>Disturbi della coscienza dell’Io</vt:lpstr>
      <vt:lpstr>Depersonalizzazione e derealizzazione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COSCIENZA</dc:title>
  <dc:creator>Luigi</dc:creator>
  <cp:lastModifiedBy>Luigi</cp:lastModifiedBy>
  <cp:revision>13</cp:revision>
  <dcterms:created xsi:type="dcterms:W3CDTF">2013-11-06T14:56:38Z</dcterms:created>
  <dcterms:modified xsi:type="dcterms:W3CDTF">2015-02-03T20:57:46Z</dcterms:modified>
</cp:coreProperties>
</file>