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61" r:id="rId2"/>
    <p:sldId id="291" r:id="rId3"/>
    <p:sldId id="290" r:id="rId4"/>
    <p:sldId id="262" r:id="rId5"/>
    <p:sldId id="265" r:id="rId6"/>
    <p:sldId id="266" r:id="rId7"/>
    <p:sldId id="267" r:id="rId8"/>
    <p:sldId id="313" r:id="rId9"/>
    <p:sldId id="315" r:id="rId10"/>
    <p:sldId id="316" r:id="rId11"/>
    <p:sldId id="268" r:id="rId12"/>
    <p:sldId id="323" r:id="rId13"/>
    <p:sldId id="324" r:id="rId14"/>
    <p:sldId id="322" r:id="rId15"/>
    <p:sldId id="270" r:id="rId16"/>
    <p:sldId id="271" r:id="rId17"/>
    <p:sldId id="292" r:id="rId18"/>
    <p:sldId id="293" r:id="rId19"/>
    <p:sldId id="321" r:id="rId20"/>
    <p:sldId id="320" r:id="rId21"/>
    <p:sldId id="294" r:id="rId22"/>
    <p:sldId id="295" r:id="rId23"/>
    <p:sldId id="296" r:id="rId24"/>
    <p:sldId id="297" r:id="rId25"/>
    <p:sldId id="298" r:id="rId26"/>
    <p:sldId id="299" r:id="rId27"/>
    <p:sldId id="300" r:id="rId28"/>
    <p:sldId id="301" r:id="rId29"/>
    <p:sldId id="302" r:id="rId30"/>
    <p:sldId id="273" r:id="rId31"/>
    <p:sldId id="303" r:id="rId32"/>
    <p:sldId id="304" r:id="rId33"/>
    <p:sldId id="305" r:id="rId34"/>
    <p:sldId id="306" r:id="rId35"/>
    <p:sldId id="307" r:id="rId36"/>
    <p:sldId id="317" r:id="rId37"/>
    <p:sldId id="274" r:id="rId38"/>
    <p:sldId id="318" r:id="rId39"/>
    <p:sldId id="319"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112"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E3EDA-1036-40AC-90E8-87435E84E438}" type="doc">
      <dgm:prSet loTypeId="urn:microsoft.com/office/officeart/2005/8/layout/default#1" loCatId="list" qsTypeId="urn:microsoft.com/office/officeart/2005/8/quickstyle/3d1" qsCatId="3D" csTypeId="urn:microsoft.com/office/officeart/2005/8/colors/accent2_2" csCatId="accent2" phldr="1"/>
      <dgm:spPr/>
      <dgm:t>
        <a:bodyPr/>
        <a:lstStyle/>
        <a:p>
          <a:endParaRPr lang="it-IT"/>
        </a:p>
      </dgm:t>
    </dgm:pt>
    <dgm:pt modelId="{42D2A60B-D487-465B-9B71-46DB1014940D}">
      <dgm:prSet phldrT="[Testo]"/>
      <dgm:spPr/>
      <dgm:t>
        <a:bodyPr/>
        <a:lstStyle/>
        <a:p>
          <a:r>
            <a:rPr lang="it-IT" dirty="0" smtClean="0"/>
            <a:t>Supporto emotivo</a:t>
          </a:r>
          <a:endParaRPr lang="it-IT" dirty="0"/>
        </a:p>
      </dgm:t>
    </dgm:pt>
    <dgm:pt modelId="{8530DCCC-DC55-4E04-AFED-D309F12B0A3D}" type="parTrans" cxnId="{83D3FACD-85E5-42F7-B3C0-B5942F8CFD80}">
      <dgm:prSet/>
      <dgm:spPr/>
      <dgm:t>
        <a:bodyPr/>
        <a:lstStyle/>
        <a:p>
          <a:endParaRPr lang="it-IT"/>
        </a:p>
      </dgm:t>
    </dgm:pt>
    <dgm:pt modelId="{4BB30626-EA1A-4168-B461-DBB508D8E27F}" type="sibTrans" cxnId="{83D3FACD-85E5-42F7-B3C0-B5942F8CFD80}">
      <dgm:prSet/>
      <dgm:spPr/>
      <dgm:t>
        <a:bodyPr/>
        <a:lstStyle/>
        <a:p>
          <a:endParaRPr lang="it-IT"/>
        </a:p>
      </dgm:t>
    </dgm:pt>
    <dgm:pt modelId="{2AF35E7C-FE85-41B9-8852-632F1691E349}">
      <dgm:prSet phldrT="[Testo]"/>
      <dgm:spPr/>
      <dgm:t>
        <a:bodyPr/>
        <a:lstStyle/>
        <a:p>
          <a:r>
            <a:rPr lang="it-IT" dirty="0" smtClean="0"/>
            <a:t>Prevenzione della regressione</a:t>
          </a:r>
          <a:endParaRPr lang="it-IT" dirty="0"/>
        </a:p>
      </dgm:t>
    </dgm:pt>
    <dgm:pt modelId="{1C344BC2-8803-4D88-AF66-7EA877641A1B}" type="parTrans" cxnId="{7BEC8DE4-318C-4AD5-9948-6C29A074E8EC}">
      <dgm:prSet/>
      <dgm:spPr/>
      <dgm:t>
        <a:bodyPr/>
        <a:lstStyle/>
        <a:p>
          <a:endParaRPr lang="it-IT"/>
        </a:p>
      </dgm:t>
    </dgm:pt>
    <dgm:pt modelId="{20F52434-BDCE-4D4D-A90C-71A1D938675D}" type="sibTrans" cxnId="{7BEC8DE4-318C-4AD5-9948-6C29A074E8EC}">
      <dgm:prSet/>
      <dgm:spPr/>
      <dgm:t>
        <a:bodyPr/>
        <a:lstStyle/>
        <a:p>
          <a:endParaRPr lang="it-IT"/>
        </a:p>
      </dgm:t>
    </dgm:pt>
    <dgm:pt modelId="{EA9CAB71-4295-46CE-9CA1-AC34C3CFEBE7}">
      <dgm:prSet phldrT="[Testo]"/>
      <dgm:spPr/>
      <dgm:t>
        <a:bodyPr/>
        <a:lstStyle/>
        <a:p>
          <a:r>
            <a:rPr lang="it-IT" dirty="0" smtClean="0"/>
            <a:t>incoraggiamento</a:t>
          </a:r>
          <a:endParaRPr lang="it-IT" dirty="0"/>
        </a:p>
      </dgm:t>
    </dgm:pt>
    <dgm:pt modelId="{85205DB1-6E1E-4DCE-A667-699870C7300A}" type="parTrans" cxnId="{EA1E9B8C-F8A0-4DE3-A9FC-7245C8E6AB39}">
      <dgm:prSet/>
      <dgm:spPr/>
      <dgm:t>
        <a:bodyPr/>
        <a:lstStyle/>
        <a:p>
          <a:endParaRPr lang="it-IT"/>
        </a:p>
      </dgm:t>
    </dgm:pt>
    <dgm:pt modelId="{E5090B20-74FC-472F-8136-B61CD847FB1F}" type="sibTrans" cxnId="{EA1E9B8C-F8A0-4DE3-A9FC-7245C8E6AB39}">
      <dgm:prSet/>
      <dgm:spPr/>
      <dgm:t>
        <a:bodyPr/>
        <a:lstStyle/>
        <a:p>
          <a:endParaRPr lang="it-IT"/>
        </a:p>
      </dgm:t>
    </dgm:pt>
    <dgm:pt modelId="{2824CD8D-4514-47A7-A587-EC9414FDD00C}">
      <dgm:prSet phldrT="[Testo]"/>
      <dgm:spPr/>
      <dgm:t>
        <a:bodyPr/>
        <a:lstStyle/>
        <a:p>
          <a:r>
            <a:rPr lang="it-IT" dirty="0" smtClean="0"/>
            <a:t>Strategie di </a:t>
          </a:r>
          <a:r>
            <a:rPr lang="it-IT" dirty="0" err="1" smtClean="0"/>
            <a:t>coping</a:t>
          </a:r>
          <a:r>
            <a:rPr lang="it-IT" dirty="0" smtClean="0"/>
            <a:t> e </a:t>
          </a:r>
          <a:r>
            <a:rPr lang="it-IT" dirty="0" err="1" smtClean="0"/>
            <a:t>psicoeducazione</a:t>
          </a:r>
          <a:endParaRPr lang="it-IT" dirty="0"/>
        </a:p>
      </dgm:t>
    </dgm:pt>
    <dgm:pt modelId="{FCA3226C-E5C2-4F1B-88B5-A15554FE8F2D}" type="parTrans" cxnId="{E0FD2FA4-2CAB-4901-8612-0D4BDE1A4C22}">
      <dgm:prSet/>
      <dgm:spPr/>
      <dgm:t>
        <a:bodyPr/>
        <a:lstStyle/>
        <a:p>
          <a:endParaRPr lang="it-IT"/>
        </a:p>
      </dgm:t>
    </dgm:pt>
    <dgm:pt modelId="{7DF59F73-C22D-4F4D-97C4-91840C6B975B}" type="sibTrans" cxnId="{E0FD2FA4-2CAB-4901-8612-0D4BDE1A4C22}">
      <dgm:prSet/>
      <dgm:spPr/>
      <dgm:t>
        <a:bodyPr/>
        <a:lstStyle/>
        <a:p>
          <a:endParaRPr lang="it-IT"/>
        </a:p>
      </dgm:t>
    </dgm:pt>
    <dgm:pt modelId="{02F3B5E0-3EC4-46ED-AE59-07207F786642}">
      <dgm:prSet phldrT="[Testo]"/>
      <dgm:spPr/>
      <dgm:t>
        <a:bodyPr/>
        <a:lstStyle/>
        <a:p>
          <a:r>
            <a:rPr lang="it-IT" dirty="0" smtClean="0"/>
            <a:t>Tecniche di </a:t>
          </a:r>
          <a:r>
            <a:rPr lang="it-IT" dirty="0" err="1" smtClean="0"/>
            <a:t>problem</a:t>
          </a:r>
          <a:r>
            <a:rPr lang="it-IT" dirty="0" smtClean="0"/>
            <a:t> </a:t>
          </a:r>
          <a:r>
            <a:rPr lang="it-IT" dirty="0" err="1" smtClean="0"/>
            <a:t>solving</a:t>
          </a:r>
          <a:endParaRPr lang="it-IT" dirty="0"/>
        </a:p>
      </dgm:t>
    </dgm:pt>
    <dgm:pt modelId="{B61EBF61-0C66-4C45-809F-D55B36875D43}" type="parTrans" cxnId="{7B860613-E787-414A-B122-80A2C49A1A8A}">
      <dgm:prSet/>
      <dgm:spPr/>
      <dgm:t>
        <a:bodyPr/>
        <a:lstStyle/>
        <a:p>
          <a:endParaRPr lang="it-IT"/>
        </a:p>
      </dgm:t>
    </dgm:pt>
    <dgm:pt modelId="{C1AA1353-F5E3-4EEC-9DA5-9819887EC342}" type="sibTrans" cxnId="{7B860613-E787-414A-B122-80A2C49A1A8A}">
      <dgm:prSet/>
      <dgm:spPr/>
      <dgm:t>
        <a:bodyPr/>
        <a:lstStyle/>
        <a:p>
          <a:endParaRPr lang="it-IT"/>
        </a:p>
      </dgm:t>
    </dgm:pt>
    <dgm:pt modelId="{F2A919E8-36EF-4B7D-B7C4-FBD0FFD20963}" type="pres">
      <dgm:prSet presAssocID="{35FE3EDA-1036-40AC-90E8-87435E84E438}" presName="diagram" presStyleCnt="0">
        <dgm:presLayoutVars>
          <dgm:dir/>
          <dgm:resizeHandles val="exact"/>
        </dgm:presLayoutVars>
      </dgm:prSet>
      <dgm:spPr/>
      <dgm:t>
        <a:bodyPr/>
        <a:lstStyle/>
        <a:p>
          <a:endParaRPr lang="it-IT"/>
        </a:p>
      </dgm:t>
    </dgm:pt>
    <dgm:pt modelId="{0532925E-8F34-452D-B071-C452A9CD7BF5}" type="pres">
      <dgm:prSet presAssocID="{42D2A60B-D487-465B-9B71-46DB1014940D}" presName="node" presStyleLbl="node1" presStyleIdx="0" presStyleCnt="5">
        <dgm:presLayoutVars>
          <dgm:bulletEnabled val="1"/>
        </dgm:presLayoutVars>
      </dgm:prSet>
      <dgm:spPr/>
      <dgm:t>
        <a:bodyPr/>
        <a:lstStyle/>
        <a:p>
          <a:endParaRPr lang="it-IT"/>
        </a:p>
      </dgm:t>
    </dgm:pt>
    <dgm:pt modelId="{DB117297-A803-45BB-ADD8-6996BFEE4DCE}" type="pres">
      <dgm:prSet presAssocID="{4BB30626-EA1A-4168-B461-DBB508D8E27F}" presName="sibTrans" presStyleCnt="0"/>
      <dgm:spPr/>
    </dgm:pt>
    <dgm:pt modelId="{8B74DC2A-3FEF-4FB8-8DAC-A50A50AE40F9}" type="pres">
      <dgm:prSet presAssocID="{2AF35E7C-FE85-41B9-8852-632F1691E349}" presName="node" presStyleLbl="node1" presStyleIdx="1" presStyleCnt="5" custLinFactNeighborX="-2489" custLinFactNeighborY="3427">
        <dgm:presLayoutVars>
          <dgm:bulletEnabled val="1"/>
        </dgm:presLayoutVars>
      </dgm:prSet>
      <dgm:spPr/>
      <dgm:t>
        <a:bodyPr/>
        <a:lstStyle/>
        <a:p>
          <a:endParaRPr lang="it-IT"/>
        </a:p>
      </dgm:t>
    </dgm:pt>
    <dgm:pt modelId="{66B1F5B8-5DFB-4C59-94E5-8B7A4BD148D8}" type="pres">
      <dgm:prSet presAssocID="{20F52434-BDCE-4D4D-A90C-71A1D938675D}" presName="sibTrans" presStyleCnt="0"/>
      <dgm:spPr/>
    </dgm:pt>
    <dgm:pt modelId="{D8499E10-50E4-4641-8BDC-4467D8413DA1}" type="pres">
      <dgm:prSet presAssocID="{EA9CAB71-4295-46CE-9CA1-AC34C3CFEBE7}" presName="node" presStyleLbl="node1" presStyleIdx="2" presStyleCnt="5">
        <dgm:presLayoutVars>
          <dgm:bulletEnabled val="1"/>
        </dgm:presLayoutVars>
      </dgm:prSet>
      <dgm:spPr/>
      <dgm:t>
        <a:bodyPr/>
        <a:lstStyle/>
        <a:p>
          <a:endParaRPr lang="it-IT"/>
        </a:p>
      </dgm:t>
    </dgm:pt>
    <dgm:pt modelId="{228FE794-A4E3-4457-A0E5-CB648708F1D6}" type="pres">
      <dgm:prSet presAssocID="{E5090B20-74FC-472F-8136-B61CD847FB1F}" presName="sibTrans" presStyleCnt="0"/>
      <dgm:spPr/>
    </dgm:pt>
    <dgm:pt modelId="{4974D797-E86B-4B68-A639-E1F440070B0B}" type="pres">
      <dgm:prSet presAssocID="{2824CD8D-4514-47A7-A587-EC9414FDD00C}" presName="node" presStyleLbl="node1" presStyleIdx="3" presStyleCnt="5">
        <dgm:presLayoutVars>
          <dgm:bulletEnabled val="1"/>
        </dgm:presLayoutVars>
      </dgm:prSet>
      <dgm:spPr/>
      <dgm:t>
        <a:bodyPr/>
        <a:lstStyle/>
        <a:p>
          <a:endParaRPr lang="it-IT"/>
        </a:p>
      </dgm:t>
    </dgm:pt>
    <dgm:pt modelId="{47F765D3-D66C-4BAF-A8BB-E5B5DE853162}" type="pres">
      <dgm:prSet presAssocID="{7DF59F73-C22D-4F4D-97C4-91840C6B975B}" presName="sibTrans" presStyleCnt="0"/>
      <dgm:spPr/>
    </dgm:pt>
    <dgm:pt modelId="{1C0A129F-2B05-487E-B29B-99ED4FDC17A4}" type="pres">
      <dgm:prSet presAssocID="{02F3B5E0-3EC4-46ED-AE59-07207F786642}" presName="node" presStyleLbl="node1" presStyleIdx="4" presStyleCnt="5">
        <dgm:presLayoutVars>
          <dgm:bulletEnabled val="1"/>
        </dgm:presLayoutVars>
      </dgm:prSet>
      <dgm:spPr/>
      <dgm:t>
        <a:bodyPr/>
        <a:lstStyle/>
        <a:p>
          <a:endParaRPr lang="it-IT"/>
        </a:p>
      </dgm:t>
    </dgm:pt>
  </dgm:ptLst>
  <dgm:cxnLst>
    <dgm:cxn modelId="{E0FD2FA4-2CAB-4901-8612-0D4BDE1A4C22}" srcId="{35FE3EDA-1036-40AC-90E8-87435E84E438}" destId="{2824CD8D-4514-47A7-A587-EC9414FDD00C}" srcOrd="3" destOrd="0" parTransId="{FCA3226C-E5C2-4F1B-88B5-A15554FE8F2D}" sibTransId="{7DF59F73-C22D-4F4D-97C4-91840C6B975B}"/>
    <dgm:cxn modelId="{83D3FACD-85E5-42F7-B3C0-B5942F8CFD80}" srcId="{35FE3EDA-1036-40AC-90E8-87435E84E438}" destId="{42D2A60B-D487-465B-9B71-46DB1014940D}" srcOrd="0" destOrd="0" parTransId="{8530DCCC-DC55-4E04-AFED-D309F12B0A3D}" sibTransId="{4BB30626-EA1A-4168-B461-DBB508D8E27F}"/>
    <dgm:cxn modelId="{5D9AEFA3-7340-4CF3-8787-9EF0F52C3B9E}" type="presOf" srcId="{2824CD8D-4514-47A7-A587-EC9414FDD00C}" destId="{4974D797-E86B-4B68-A639-E1F440070B0B}" srcOrd="0" destOrd="0" presId="urn:microsoft.com/office/officeart/2005/8/layout/default#1"/>
    <dgm:cxn modelId="{3E0D61B1-C24F-4F25-87BD-4B05CDD7F4F2}" type="presOf" srcId="{42D2A60B-D487-465B-9B71-46DB1014940D}" destId="{0532925E-8F34-452D-B071-C452A9CD7BF5}" srcOrd="0" destOrd="0" presId="urn:microsoft.com/office/officeart/2005/8/layout/default#1"/>
    <dgm:cxn modelId="{EA1E9B8C-F8A0-4DE3-A9FC-7245C8E6AB39}" srcId="{35FE3EDA-1036-40AC-90E8-87435E84E438}" destId="{EA9CAB71-4295-46CE-9CA1-AC34C3CFEBE7}" srcOrd="2" destOrd="0" parTransId="{85205DB1-6E1E-4DCE-A667-699870C7300A}" sibTransId="{E5090B20-74FC-472F-8136-B61CD847FB1F}"/>
    <dgm:cxn modelId="{89EEA7BE-1C07-428E-B56C-FD2FD8765F6D}" type="presOf" srcId="{35FE3EDA-1036-40AC-90E8-87435E84E438}" destId="{F2A919E8-36EF-4B7D-B7C4-FBD0FFD20963}" srcOrd="0" destOrd="0" presId="urn:microsoft.com/office/officeart/2005/8/layout/default#1"/>
    <dgm:cxn modelId="{DEDC162D-CF01-4714-B1B7-2F6DB60A99E5}" type="presOf" srcId="{EA9CAB71-4295-46CE-9CA1-AC34C3CFEBE7}" destId="{D8499E10-50E4-4641-8BDC-4467D8413DA1}" srcOrd="0" destOrd="0" presId="urn:microsoft.com/office/officeart/2005/8/layout/default#1"/>
    <dgm:cxn modelId="{7BEC8DE4-318C-4AD5-9948-6C29A074E8EC}" srcId="{35FE3EDA-1036-40AC-90E8-87435E84E438}" destId="{2AF35E7C-FE85-41B9-8852-632F1691E349}" srcOrd="1" destOrd="0" parTransId="{1C344BC2-8803-4D88-AF66-7EA877641A1B}" sibTransId="{20F52434-BDCE-4D4D-A90C-71A1D938675D}"/>
    <dgm:cxn modelId="{0FEB9DE8-7227-4F3B-91B1-BF5121F26731}" type="presOf" srcId="{2AF35E7C-FE85-41B9-8852-632F1691E349}" destId="{8B74DC2A-3FEF-4FB8-8DAC-A50A50AE40F9}" srcOrd="0" destOrd="0" presId="urn:microsoft.com/office/officeart/2005/8/layout/default#1"/>
    <dgm:cxn modelId="{7B860613-E787-414A-B122-80A2C49A1A8A}" srcId="{35FE3EDA-1036-40AC-90E8-87435E84E438}" destId="{02F3B5E0-3EC4-46ED-AE59-07207F786642}" srcOrd="4" destOrd="0" parTransId="{B61EBF61-0C66-4C45-809F-D55B36875D43}" sibTransId="{C1AA1353-F5E3-4EEC-9DA5-9819887EC342}"/>
    <dgm:cxn modelId="{C92FD3D1-EE87-4C3C-9164-CB920C166F0A}" type="presOf" srcId="{02F3B5E0-3EC4-46ED-AE59-07207F786642}" destId="{1C0A129F-2B05-487E-B29B-99ED4FDC17A4}" srcOrd="0" destOrd="0" presId="urn:microsoft.com/office/officeart/2005/8/layout/default#1"/>
    <dgm:cxn modelId="{7CC66133-149E-4E65-960D-EE4DDB2B68D1}" type="presParOf" srcId="{F2A919E8-36EF-4B7D-B7C4-FBD0FFD20963}" destId="{0532925E-8F34-452D-B071-C452A9CD7BF5}" srcOrd="0" destOrd="0" presId="urn:microsoft.com/office/officeart/2005/8/layout/default#1"/>
    <dgm:cxn modelId="{3506B9C2-8B83-43CE-B037-E77191C3E381}" type="presParOf" srcId="{F2A919E8-36EF-4B7D-B7C4-FBD0FFD20963}" destId="{DB117297-A803-45BB-ADD8-6996BFEE4DCE}" srcOrd="1" destOrd="0" presId="urn:microsoft.com/office/officeart/2005/8/layout/default#1"/>
    <dgm:cxn modelId="{8E67A6C2-ECDB-45D0-9C79-D48257BD1818}" type="presParOf" srcId="{F2A919E8-36EF-4B7D-B7C4-FBD0FFD20963}" destId="{8B74DC2A-3FEF-4FB8-8DAC-A50A50AE40F9}" srcOrd="2" destOrd="0" presId="urn:microsoft.com/office/officeart/2005/8/layout/default#1"/>
    <dgm:cxn modelId="{6E8AA26C-7C9A-48D9-B722-4F906D9BD21C}" type="presParOf" srcId="{F2A919E8-36EF-4B7D-B7C4-FBD0FFD20963}" destId="{66B1F5B8-5DFB-4C59-94E5-8B7A4BD148D8}" srcOrd="3" destOrd="0" presId="urn:microsoft.com/office/officeart/2005/8/layout/default#1"/>
    <dgm:cxn modelId="{DF2A5EEE-5E41-4A07-BE1D-5C9CC566CCE3}" type="presParOf" srcId="{F2A919E8-36EF-4B7D-B7C4-FBD0FFD20963}" destId="{D8499E10-50E4-4641-8BDC-4467D8413DA1}" srcOrd="4" destOrd="0" presId="urn:microsoft.com/office/officeart/2005/8/layout/default#1"/>
    <dgm:cxn modelId="{3D3E2D1D-BEC1-4573-8542-8CDB1AA2452D}" type="presParOf" srcId="{F2A919E8-36EF-4B7D-B7C4-FBD0FFD20963}" destId="{228FE794-A4E3-4457-A0E5-CB648708F1D6}" srcOrd="5" destOrd="0" presId="urn:microsoft.com/office/officeart/2005/8/layout/default#1"/>
    <dgm:cxn modelId="{F270D468-348D-4AB9-9904-627373AB6CD0}" type="presParOf" srcId="{F2A919E8-36EF-4B7D-B7C4-FBD0FFD20963}" destId="{4974D797-E86B-4B68-A639-E1F440070B0B}" srcOrd="6" destOrd="0" presId="urn:microsoft.com/office/officeart/2005/8/layout/default#1"/>
    <dgm:cxn modelId="{98BD0830-9AD5-4B6C-83EE-8935DCF4936A}" type="presParOf" srcId="{F2A919E8-36EF-4B7D-B7C4-FBD0FFD20963}" destId="{47F765D3-D66C-4BAF-A8BB-E5B5DE853162}" srcOrd="7" destOrd="0" presId="urn:microsoft.com/office/officeart/2005/8/layout/default#1"/>
    <dgm:cxn modelId="{5A1DA20C-2371-4706-BD9C-C170D3C356B3}" type="presParOf" srcId="{F2A919E8-36EF-4B7D-B7C4-FBD0FFD20963}" destId="{1C0A129F-2B05-487E-B29B-99ED4FDC17A4}" srcOrd="8"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2925E-8F34-452D-B071-C452A9CD7BF5}">
      <dsp:nvSpPr>
        <dsp:cNvPr id="0" name=""/>
        <dsp:cNvSpPr/>
      </dsp:nvSpPr>
      <dsp:spPr>
        <a:xfrm>
          <a:off x="0" y="369053"/>
          <a:ext cx="1327647" cy="79658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Supporto emotivo</a:t>
          </a:r>
          <a:endParaRPr lang="it-IT" sz="1300" kern="1200" dirty="0"/>
        </a:p>
      </dsp:txBody>
      <dsp:txXfrm>
        <a:off x="0" y="369053"/>
        <a:ext cx="1327647" cy="796588"/>
      </dsp:txXfrm>
    </dsp:sp>
    <dsp:sp modelId="{8B74DC2A-3FEF-4FB8-8DAC-A50A50AE40F9}">
      <dsp:nvSpPr>
        <dsp:cNvPr id="0" name=""/>
        <dsp:cNvSpPr/>
      </dsp:nvSpPr>
      <dsp:spPr>
        <a:xfrm>
          <a:off x="1427367" y="396352"/>
          <a:ext cx="1327647" cy="79658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Prevenzione della regressione</a:t>
          </a:r>
          <a:endParaRPr lang="it-IT" sz="1300" kern="1200" dirty="0"/>
        </a:p>
      </dsp:txBody>
      <dsp:txXfrm>
        <a:off x="1427367" y="396352"/>
        <a:ext cx="1327647" cy="796588"/>
      </dsp:txXfrm>
    </dsp:sp>
    <dsp:sp modelId="{D8499E10-50E4-4641-8BDC-4467D8413DA1}">
      <dsp:nvSpPr>
        <dsp:cNvPr id="0" name=""/>
        <dsp:cNvSpPr/>
      </dsp:nvSpPr>
      <dsp:spPr>
        <a:xfrm>
          <a:off x="2920824" y="369053"/>
          <a:ext cx="1327647" cy="79658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incoraggiamento</a:t>
          </a:r>
          <a:endParaRPr lang="it-IT" sz="1300" kern="1200" dirty="0"/>
        </a:p>
      </dsp:txBody>
      <dsp:txXfrm>
        <a:off x="2920824" y="369053"/>
        <a:ext cx="1327647" cy="796588"/>
      </dsp:txXfrm>
    </dsp:sp>
    <dsp:sp modelId="{4974D797-E86B-4B68-A639-E1F440070B0B}">
      <dsp:nvSpPr>
        <dsp:cNvPr id="0" name=""/>
        <dsp:cNvSpPr/>
      </dsp:nvSpPr>
      <dsp:spPr>
        <a:xfrm>
          <a:off x="730206" y="1298406"/>
          <a:ext cx="1327647" cy="79658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Strategie di </a:t>
          </a:r>
          <a:r>
            <a:rPr lang="it-IT" sz="1300" kern="1200" dirty="0" err="1" smtClean="0"/>
            <a:t>coping</a:t>
          </a:r>
          <a:r>
            <a:rPr lang="it-IT" sz="1300" kern="1200" dirty="0" smtClean="0"/>
            <a:t> e </a:t>
          </a:r>
          <a:r>
            <a:rPr lang="it-IT" sz="1300" kern="1200" dirty="0" err="1" smtClean="0"/>
            <a:t>psicoeducazione</a:t>
          </a:r>
          <a:endParaRPr lang="it-IT" sz="1300" kern="1200" dirty="0"/>
        </a:p>
      </dsp:txBody>
      <dsp:txXfrm>
        <a:off x="730206" y="1298406"/>
        <a:ext cx="1327647" cy="796588"/>
      </dsp:txXfrm>
    </dsp:sp>
    <dsp:sp modelId="{1C0A129F-2B05-487E-B29B-99ED4FDC17A4}">
      <dsp:nvSpPr>
        <dsp:cNvPr id="0" name=""/>
        <dsp:cNvSpPr/>
      </dsp:nvSpPr>
      <dsp:spPr>
        <a:xfrm>
          <a:off x="2190618" y="1298406"/>
          <a:ext cx="1327647" cy="79658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Tecniche di </a:t>
          </a:r>
          <a:r>
            <a:rPr lang="it-IT" sz="1300" kern="1200" dirty="0" err="1" smtClean="0"/>
            <a:t>problem</a:t>
          </a:r>
          <a:r>
            <a:rPr lang="it-IT" sz="1300" kern="1200" dirty="0" smtClean="0"/>
            <a:t> </a:t>
          </a:r>
          <a:r>
            <a:rPr lang="it-IT" sz="1300" kern="1200" dirty="0" err="1" smtClean="0"/>
            <a:t>solving</a:t>
          </a:r>
          <a:endParaRPr lang="it-IT" sz="1300" kern="1200" dirty="0"/>
        </a:p>
      </dsp:txBody>
      <dsp:txXfrm>
        <a:off x="2190618" y="1298406"/>
        <a:ext cx="1327647" cy="7965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9871189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it"/>
              <a:pPr lvl="0">
                <a:spcBef>
                  <a:spcPts val="0"/>
                </a:spcBef>
                <a:buNone/>
              </a:pPr>
              <a:t>‹#›</a:t>
            </a:fld>
            <a:endParaRPr lang="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it" sz="1000">
                <a:solidFill>
                  <a:schemeClr val="dk2"/>
                </a:solidFill>
              </a:rPr>
              <a:pPr lvl="0" algn="r">
                <a:spcBef>
                  <a:spcPts val="0"/>
                </a:spcBef>
                <a:buNone/>
              </a:pPr>
              <a:t>‹#›</a:t>
            </a:fld>
            <a:endParaRPr lang="it"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 Id="rId5" Type="http://schemas.openxmlformats.org/officeDocument/2006/relationships/image" Target="../media/image4.pn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hyperlink" Target="http://www.google.it/url?sa=i&amp;rct=j&amp;q=&amp;esrc=s&amp;source=images&amp;cd=&amp;cad=rja&amp;uact=8&amp;ved=0ahUKEwip9c6TgozXAhUJtBoKHZkVBNwQjRwIBw&amp;url=http://jnnp.bmj.com/content/84/6/594&amp;psig=AOvVaw1u8Wc8_6wESz3ZY2LBaA3P&amp;ust=150902918014766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hyperlink" Target="http://www.google.it/url?sa=i&amp;rct=j&amp;q=&amp;esrc=s&amp;source=images&amp;cd=&amp;cad=rja&amp;uact=8&amp;ved=0ahUKEwjo77ijq5HXAhWBvxoKHR2OC3AQjRwIBw&amp;url=http://www.varesenews.it/2016/06/larte-entra-in-corsia-per-alleviare-la-sofferenza/526168/&amp;psig=AOvVaw1SQFSQjgmz5TaqZVNX9eOT&amp;ust=1509211938271899" TargetMode="External"/><Relationship Id="rId6" Type="http://schemas.openxmlformats.org/officeDocument/2006/relationships/image" Target="../media/image15.jpeg"/><Relationship Id="rId7" Type="http://schemas.openxmlformats.org/officeDocument/2006/relationships/hyperlink" Target="http://www.google.it/url?sa=i&amp;rct=j&amp;q=&amp;esrc=s&amp;source=images&amp;cd=&amp;cad=rja&amp;uact=8&amp;ved=0ahUKEwiP7t-HrZHXAhWM5xoKHVHZBJcQjRwIBw&amp;url=http://www.scuolacomunaledidanzadipinerolo.net/&amp;psig=AOvVaw3OgIDjbRtTt_NJCRvLW8_J&amp;ust=1509212462680591" TargetMode="External"/><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 Id="rId11"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google.it/url?sa=i&amp;rct=j&amp;q=&amp;esrc=s&amp;source=images&amp;cd=&amp;ved=0ahUKEwj49rari4zXAhVLSRoKHWT3COcQjRwIBw&amp;url=http://yamilayaquinoterapiagestalt.esy.es/sin-categoria/diferentes-corrientes-psicologicas-unidas-en-un-mismo-oceano/&amp;psig=AOvVaw1m1Ggr-AMAzy1P7dBFpb65&amp;ust=1509031708684521" TargetMode="External"/><Relationship Id="rId5" Type="http://schemas.openxmlformats.org/officeDocument/2006/relationships/image" Target="../media/image6.jpeg"/><Relationship Id="rId6"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 Id="rId7" Type="http://schemas.openxmlformats.org/officeDocument/2006/relationships/image" Target="../media/image4.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cad=rja&amp;uact=8&amp;ved=0ahUKEwjD_vOeh4zXAhUBOhoKHXDeC-QQjRwIBw&amp;url=https://it.wikipedia.org/wiki/Daniel_Paul_Schreber&amp;psig=AOvVaw3JY68cS1MT0b438xBv7X8L&amp;ust=150903057834989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 Id="rId4" Type="http://schemas.openxmlformats.org/officeDocument/2006/relationships/image" Target="../media/image4.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s://www.google.it/url?sa=i&amp;rct=j&amp;q=&amp;esrc=s&amp;source=images&amp;cd=&amp;ved=0ahUKEwi9j5aL8ZDXAhVM7RQKHd-QDrYQjRwIBw&amp;url=https://twitter.com/oxylorena/status/452942648689426432&amp;psig=AOvVaw1kGZyjYm5qM8lHUXdkHmQs&amp;ust=15091964619209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5255568" y="1707654"/>
            <a:ext cx="3888432" cy="504056"/>
          </a:xfrm>
        </p:spPr>
        <p:txBody>
          <a:bodyPr/>
          <a:lstStyle/>
          <a:p>
            <a:r>
              <a:rPr lang="it-IT" sz="2400" i="1" dirty="0" smtClean="0"/>
              <a:t>La relazione che cura</a:t>
            </a:r>
            <a:endParaRPr lang="it-IT" sz="2400" i="1" dirty="0"/>
          </a:p>
        </p:txBody>
      </p:sp>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La psicoterapia con il paziente psicotico</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403220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07704" y="366791"/>
            <a:ext cx="3312368" cy="646331"/>
          </a:xfrm>
          <a:prstGeom prst="rect">
            <a:avLst/>
          </a:prstGeom>
          <a:noFill/>
        </p:spPr>
        <p:txBody>
          <a:bodyPr wrap="square" rtlCol="0">
            <a:spAutoFit/>
          </a:bodyPr>
          <a:lstStyle/>
          <a:p>
            <a:endParaRPr lang="it-IT" sz="1800" dirty="0" smtClean="0">
              <a:solidFill>
                <a:schemeClr val="bg2">
                  <a:lumMod val="60000"/>
                  <a:lumOff val="40000"/>
                </a:schemeClr>
              </a:solidFill>
            </a:endParaRPr>
          </a:p>
          <a:p>
            <a:r>
              <a:rPr lang="it-IT" sz="1800" dirty="0" smtClean="0">
                <a:solidFill>
                  <a:schemeClr val="bg2">
                    <a:lumMod val="60000"/>
                    <a:lumOff val="40000"/>
                  </a:schemeClr>
                </a:solidFill>
              </a:rPr>
              <a:t>La relazione terapeutica:</a:t>
            </a:r>
            <a:endParaRPr lang="it-IT" sz="1800" dirty="0">
              <a:solidFill>
                <a:schemeClr val="bg2">
                  <a:lumMod val="60000"/>
                  <a:lumOff val="40000"/>
                </a:schemeClr>
              </a:solidFill>
            </a:endParaRPr>
          </a:p>
        </p:txBody>
      </p:sp>
      <p:pic>
        <p:nvPicPr>
          <p:cNvPr id="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7589"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4" name="Rettangolo 3"/>
          <p:cNvSpPr/>
          <p:nvPr/>
        </p:nvSpPr>
        <p:spPr>
          <a:xfrm>
            <a:off x="1592581" y="1071339"/>
            <a:ext cx="5139659" cy="3970318"/>
          </a:xfrm>
          <a:prstGeom prst="rect">
            <a:avLst/>
          </a:prstGeom>
        </p:spPr>
        <p:txBody>
          <a:bodyPr wrap="square">
            <a:spAutoFit/>
          </a:bodyPr>
          <a:lstStyle/>
          <a:p>
            <a:pPr marL="285750" lvl="0" indent="-285750">
              <a:lnSpc>
                <a:spcPct val="150000"/>
              </a:lnSpc>
              <a:buClr>
                <a:srgbClr val="595959"/>
              </a:buClr>
              <a:buSzPct val="100000"/>
              <a:buFont typeface="Arial" panose="020B0604020202020204" pitchFamily="34" charset="0"/>
              <a:buChar char="•"/>
            </a:pPr>
            <a:r>
              <a:rPr lang="it" dirty="0">
                <a:sym typeface="Courier New"/>
              </a:rPr>
              <a:t>confusione tra oggetti reali e pensieri primitivi, leggi del funzionamento mentale VS leggi di natura</a:t>
            </a:r>
          </a:p>
          <a:p>
            <a:pPr marL="285750" lvl="0" indent="-285750">
              <a:lnSpc>
                <a:spcPct val="150000"/>
              </a:lnSpc>
              <a:buClr>
                <a:srgbClr val="595959"/>
              </a:buClr>
              <a:buSzPct val="100000"/>
              <a:buFont typeface="Arial" panose="020B0604020202020204" pitchFamily="34" charset="0"/>
              <a:buChar char="•"/>
            </a:pPr>
            <a:r>
              <a:rPr lang="it" dirty="0">
                <a:sym typeface="Courier New"/>
              </a:rPr>
              <a:t>relazione - VS + [qualità delle emozioni, diminuizione/crescita] </a:t>
            </a:r>
            <a:r>
              <a:rPr lang="it" dirty="0"/>
              <a:t>-(</a:t>
            </a:r>
            <a:r>
              <a:rPr lang="it" dirty="0">
                <a:sym typeface="Microsoft Yahei"/>
              </a:rPr>
              <a:t>♀←↑♂</a:t>
            </a:r>
            <a:r>
              <a:rPr lang="it" dirty="0"/>
              <a:t>) VS +(</a:t>
            </a:r>
            <a:r>
              <a:rPr lang="it" dirty="0">
                <a:sym typeface="Microsoft Yahei"/>
              </a:rPr>
              <a:t>♀.♂</a:t>
            </a:r>
            <a:r>
              <a:rPr lang="it" dirty="0"/>
              <a:t>)</a:t>
            </a:r>
          </a:p>
          <a:p>
            <a:pPr marL="285750" lvl="0" indent="-285750">
              <a:lnSpc>
                <a:spcPct val="150000"/>
              </a:lnSpc>
              <a:buClr>
                <a:srgbClr val="595959"/>
              </a:buClr>
              <a:buSzPct val="100000"/>
              <a:buFont typeface="Arial" panose="020B0604020202020204" pitchFamily="34" charset="0"/>
              <a:buChar char="•"/>
            </a:pPr>
            <a:r>
              <a:rPr lang="it" dirty="0">
                <a:sym typeface="Courier New"/>
              </a:rPr>
              <a:t>la tolleranza del dubbio è centrale nel processo di riparazione del deficit di reverié materna</a:t>
            </a:r>
          </a:p>
          <a:p>
            <a:pPr marL="285750" lvl="0" indent="-285750">
              <a:lnSpc>
                <a:spcPct val="150000"/>
              </a:lnSpc>
              <a:buClr>
                <a:srgbClr val="595959"/>
              </a:buClr>
              <a:buSzPct val="100000"/>
              <a:buFont typeface="Arial" panose="020B0604020202020204" pitchFamily="34" charset="0"/>
              <a:buChar char="•"/>
            </a:pPr>
            <a:r>
              <a:rPr lang="it" dirty="0">
                <a:sym typeface="Courier New"/>
              </a:rPr>
              <a:t>onnipotenza, onniscienza, difficoltà nella </a:t>
            </a:r>
            <a:r>
              <a:rPr lang="it" dirty="0" smtClean="0">
                <a:sym typeface="Courier New"/>
              </a:rPr>
              <a:t>simbolizzazione: </a:t>
            </a:r>
            <a:r>
              <a:rPr lang="it-IT" dirty="0" smtClean="0">
                <a:sym typeface="Courier New"/>
              </a:rPr>
              <a:t>deficit </a:t>
            </a:r>
            <a:r>
              <a:rPr lang="it-IT" dirty="0">
                <a:sym typeface="Courier New"/>
              </a:rPr>
              <a:t>di Funzione α</a:t>
            </a:r>
          </a:p>
          <a:p>
            <a:pPr marL="285750" lvl="0" indent="-285750">
              <a:lnSpc>
                <a:spcPct val="150000"/>
              </a:lnSpc>
              <a:buClr>
                <a:srgbClr val="595959"/>
              </a:buClr>
              <a:buSzPct val="100000"/>
              <a:buFont typeface="Arial" panose="020B0604020202020204" pitchFamily="34" charset="0"/>
              <a:buChar char="•"/>
            </a:pPr>
            <a:r>
              <a:rPr lang="it-IT" dirty="0">
                <a:sym typeface="Courier New"/>
              </a:rPr>
              <a:t>agire e pensiero concreto</a:t>
            </a:r>
          </a:p>
          <a:p>
            <a:pPr marL="285750" lvl="0" indent="-285750">
              <a:lnSpc>
                <a:spcPct val="150000"/>
              </a:lnSpc>
              <a:buClr>
                <a:srgbClr val="595959"/>
              </a:buClr>
              <a:buSzPct val="100000"/>
              <a:buFont typeface="Arial" panose="020B0604020202020204" pitchFamily="34" charset="0"/>
              <a:buChar char="•"/>
            </a:pPr>
            <a:r>
              <a:rPr lang="it-IT" dirty="0">
                <a:sym typeface="Courier New"/>
              </a:rPr>
              <a:t>alterata capacità di sognare, fenomeni allucinatori</a:t>
            </a:r>
          </a:p>
          <a:p>
            <a:pPr marL="285750" lvl="0" indent="-285750">
              <a:lnSpc>
                <a:spcPct val="150000"/>
              </a:lnSpc>
              <a:buClr>
                <a:srgbClr val="595959"/>
              </a:buClr>
              <a:buSzPct val="100000"/>
              <a:buFont typeface="Arial" panose="020B0604020202020204" pitchFamily="34" charset="0"/>
              <a:buChar char="•"/>
            </a:pPr>
            <a:r>
              <a:rPr lang="it-IT" dirty="0">
                <a:sym typeface="Courier New"/>
              </a:rPr>
              <a:t>presenza opprimente di elementi-beta</a:t>
            </a:r>
          </a:p>
          <a:p>
            <a:pPr marL="285750" lvl="0" indent="-285750">
              <a:lnSpc>
                <a:spcPct val="150000"/>
              </a:lnSpc>
              <a:buClr>
                <a:srgbClr val="595959"/>
              </a:buClr>
              <a:buSzPct val="100000"/>
              <a:buFont typeface="Arial" panose="020B0604020202020204" pitchFamily="34" charset="0"/>
              <a:buChar char="•"/>
            </a:pPr>
            <a:endParaRPr lang="it" dirty="0">
              <a:sym typeface="Courier New"/>
            </a:endParaRPr>
          </a:p>
        </p:txBody>
      </p:sp>
      <p:pic>
        <p:nvPicPr>
          <p:cNvPr id="9" name="Shape 76"/>
          <p:cNvPicPr preferRelativeResize="0"/>
          <p:nvPr/>
        </p:nvPicPr>
        <p:blipFill>
          <a:blip r:embed="rId5">
            <a:alphaModFix/>
          </a:blip>
          <a:stretch>
            <a:fillRect/>
          </a:stretch>
        </p:blipFill>
        <p:spPr>
          <a:xfrm>
            <a:off x="6494709" y="3075806"/>
            <a:ext cx="2653070" cy="2067694"/>
          </a:xfrm>
          <a:prstGeom prst="rect">
            <a:avLst/>
          </a:prstGeom>
          <a:noFill/>
          <a:ln>
            <a:noFill/>
          </a:ln>
        </p:spPr>
      </p:pic>
    </p:spTree>
    <p:extLst>
      <p:ext uri="{BB962C8B-B14F-4D97-AF65-F5344CB8AC3E}">
        <p14:creationId xmlns:p14="http://schemas.microsoft.com/office/powerpoint/2010/main" val="15520362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07704" y="0"/>
            <a:ext cx="6678955" cy="5355312"/>
          </a:xfrm>
          <a:prstGeom prst="rect">
            <a:avLst/>
          </a:prstGeom>
          <a:noFill/>
        </p:spPr>
        <p:txBody>
          <a:bodyPr wrap="square" rtlCol="0">
            <a:spAutoFit/>
          </a:bodyPr>
          <a:lstStyle/>
          <a:p>
            <a:pPr marL="285750" lvl="4" indent="-285750">
              <a:buFont typeface="Arial" panose="020B0604020202020204" pitchFamily="34" charset="0"/>
              <a:buChar char="•"/>
            </a:pPr>
            <a:endParaRPr lang="it-IT" dirty="0"/>
          </a:p>
          <a:p>
            <a:pPr lvl="4"/>
            <a:r>
              <a:rPr lang="it-IT" u="sng" dirty="0" err="1" smtClean="0"/>
              <a:t>Rosenfeld</a:t>
            </a:r>
            <a:r>
              <a:rPr lang="it-IT" u="sng" dirty="0" smtClean="0"/>
              <a:t> (1945):</a:t>
            </a:r>
          </a:p>
          <a:p>
            <a:pPr lvl="4"/>
            <a:endParaRPr lang="it-IT" u="sng" dirty="0" smtClean="0"/>
          </a:p>
          <a:p>
            <a:pPr marL="285750" lvl="4" indent="-285750">
              <a:lnSpc>
                <a:spcPct val="150000"/>
              </a:lnSpc>
              <a:buFont typeface="Arial" panose="020B0604020202020204" pitchFamily="34" charset="0"/>
              <a:buChar char="•"/>
            </a:pPr>
            <a:r>
              <a:rPr lang="it-IT" dirty="0" smtClean="0"/>
              <a:t>Il concetto di «psicosi di transfert»</a:t>
            </a:r>
          </a:p>
          <a:p>
            <a:pPr marL="285750" lvl="4" indent="-285750">
              <a:lnSpc>
                <a:spcPct val="150000"/>
              </a:lnSpc>
              <a:buFont typeface="Arial" panose="020B0604020202020204" pitchFamily="34" charset="0"/>
              <a:buChar char="•"/>
            </a:pPr>
            <a:r>
              <a:rPr lang="it-IT" dirty="0" smtClean="0"/>
              <a:t>Descrive le numerose identificazioni proiettive che hanno luogo nel trattamento dei pazienti psicotici (1969):</a:t>
            </a:r>
          </a:p>
          <a:p>
            <a:pPr marL="342900" lvl="7" indent="-342900">
              <a:buFont typeface="+mj-lt"/>
              <a:buAutoNum type="alphaLcPeriod"/>
            </a:pPr>
            <a:r>
              <a:rPr lang="it-IT" sz="1200" dirty="0" smtClean="0"/>
              <a:t>Identificazione proiettiva usata da taluni pazienti per comunicare con altri oggetti: distorsione o intensificazione del normale rapporto non verbale infantile fra il bambino e la madre</a:t>
            </a:r>
          </a:p>
          <a:p>
            <a:pPr marL="342900" lvl="7" indent="-342900">
              <a:buFont typeface="+mj-lt"/>
              <a:buAutoNum type="alphaLcPeriod"/>
            </a:pPr>
            <a:r>
              <a:rPr lang="it-IT" sz="1200" dirty="0" smtClean="0"/>
              <a:t>Identificazione proiettiva usata per liberare il Sé da parti indesiderate</a:t>
            </a:r>
          </a:p>
          <a:p>
            <a:pPr marL="342900" lvl="7" indent="-342900">
              <a:buFont typeface="+mj-lt"/>
              <a:buAutoNum type="alphaLcPeriod"/>
            </a:pPr>
            <a:r>
              <a:rPr lang="it-IT" sz="1200" dirty="0" smtClean="0"/>
              <a:t>Identificazione proiettiva atta a controllare il corpo e la mente dell’analista</a:t>
            </a:r>
          </a:p>
          <a:p>
            <a:pPr marL="342900" lvl="7" indent="-342900">
              <a:buFont typeface="+mj-lt"/>
              <a:buAutoNum type="alphaLcPeriod"/>
            </a:pPr>
            <a:r>
              <a:rPr lang="it-IT" sz="1200" dirty="0" smtClean="0"/>
              <a:t>Identificazione proiettiva usata per far fronte a impulsi aggressivi, in particolare all’invidia</a:t>
            </a:r>
          </a:p>
          <a:p>
            <a:pPr marL="342900" lvl="7" indent="-342900">
              <a:buFont typeface="+mj-lt"/>
              <a:buAutoNum type="alphaLcPeriod"/>
            </a:pPr>
            <a:r>
              <a:rPr lang="it-IT" sz="1200" dirty="0" smtClean="0"/>
              <a:t>Convinzione del paziente di vivere interamente all’interno dell’analista e di comportarsi come un parassita usando le capacità dell’analista, dal quale ci si attende che assolva le funzioni del proprio Io</a:t>
            </a:r>
          </a:p>
          <a:p>
            <a:pPr lvl="4"/>
            <a:endParaRPr lang="it-IT" sz="1200" u="sng" dirty="0"/>
          </a:p>
          <a:p>
            <a:pPr marL="285750" lvl="4" indent="-285750">
              <a:lnSpc>
                <a:spcPct val="150000"/>
              </a:lnSpc>
              <a:buFont typeface="Arial" panose="020B0604020202020204" pitchFamily="34" charset="0"/>
              <a:buChar char="•"/>
            </a:pPr>
            <a:r>
              <a:rPr lang="it-IT" dirty="0" smtClean="0"/>
              <a:t>Bisogna fare affidamento sulla parte non psicotica del paziente</a:t>
            </a:r>
          </a:p>
          <a:p>
            <a:pPr lvl="4"/>
            <a:endParaRPr lang="it-IT" sz="1200" dirty="0"/>
          </a:p>
          <a:p>
            <a:pPr lvl="4"/>
            <a:r>
              <a:rPr lang="it-IT" u="sng" dirty="0" err="1"/>
              <a:t>Winnicott</a:t>
            </a:r>
            <a:r>
              <a:rPr lang="it-IT" u="sng" dirty="0"/>
              <a:t> (1951):</a:t>
            </a:r>
          </a:p>
          <a:p>
            <a:pPr lvl="4"/>
            <a:endParaRPr lang="it-IT" u="sng" dirty="0"/>
          </a:p>
          <a:p>
            <a:pPr marL="285750" lvl="4" indent="-285750">
              <a:buFont typeface="Arial" panose="020B0604020202020204" pitchFamily="34" charset="0"/>
              <a:buChar char="•"/>
            </a:pPr>
            <a:r>
              <a:rPr lang="it-IT" dirty="0"/>
              <a:t>Diade madre-bambino e concetto di madre sufficientemente buona</a:t>
            </a:r>
          </a:p>
          <a:p>
            <a:pPr marL="285750" lvl="4" indent="-285750">
              <a:buFont typeface="Arial" panose="020B0604020202020204" pitchFamily="34" charset="0"/>
              <a:buChar char="•"/>
            </a:pPr>
            <a:endParaRPr lang="it-IT" dirty="0"/>
          </a:p>
          <a:p>
            <a:pPr marL="285750" lvl="4" indent="-285750">
              <a:buFont typeface="Arial" panose="020B0604020202020204" pitchFamily="34" charset="0"/>
              <a:buChar char="•"/>
            </a:pPr>
            <a:r>
              <a:rPr lang="it-IT" dirty="0"/>
              <a:t>Nella schizofrenia una madre sufficientemente buona non è mai stata presente</a:t>
            </a:r>
          </a:p>
          <a:p>
            <a:pPr lvl="4"/>
            <a:endParaRPr lang="it-IT" u="sng"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3579383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07704" y="169391"/>
            <a:ext cx="6678955" cy="3970318"/>
          </a:xfrm>
          <a:prstGeom prst="rect">
            <a:avLst/>
          </a:prstGeom>
          <a:noFill/>
        </p:spPr>
        <p:txBody>
          <a:bodyPr wrap="square" rtlCol="0">
            <a:spAutoFit/>
          </a:bodyPr>
          <a:lstStyle/>
          <a:p>
            <a:pPr marL="285750" lvl="4" indent="-285750">
              <a:buFont typeface="Arial" panose="020B0604020202020204" pitchFamily="34" charset="0"/>
              <a:buChar char="•"/>
            </a:pPr>
            <a:endParaRPr lang="it-IT" dirty="0"/>
          </a:p>
          <a:p>
            <a:pPr lvl="4"/>
            <a:r>
              <a:rPr lang="it-IT" u="sng" dirty="0" smtClean="0"/>
              <a:t>Marguerite </a:t>
            </a:r>
            <a:r>
              <a:rPr lang="it-IT" u="sng" dirty="0" err="1" smtClean="0"/>
              <a:t>Sechehaye</a:t>
            </a:r>
            <a:r>
              <a:rPr lang="it-IT" u="sng" dirty="0" smtClean="0"/>
              <a:t> (1954)</a:t>
            </a:r>
          </a:p>
          <a:p>
            <a:pPr lvl="4"/>
            <a:endParaRPr lang="it-IT" u="sng" dirty="0" smtClean="0"/>
          </a:p>
          <a:p>
            <a:pPr marL="285750" indent="-285750">
              <a:buFont typeface="Arial" panose="020B0604020202020204" pitchFamily="34" charset="0"/>
              <a:buChar char="•"/>
            </a:pPr>
            <a:r>
              <a:rPr lang="it-IT" dirty="0" smtClean="0"/>
              <a:t>Il terapeuta può entrare nel mondo della psicosi grazie al metodo della “realizzazione simbolica”: la messa in scena di un sogno nella vita della veglia</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smtClean="0"/>
          </a:p>
          <a:p>
            <a:pPr marL="285750" indent="-285750"/>
            <a:endParaRPr lang="it-IT" dirty="0" smtClean="0"/>
          </a:p>
          <a:p>
            <a:pPr marL="285750" indent="-285750">
              <a:buFont typeface="Arial" panose="020B0604020202020204" pitchFamily="34" charset="0"/>
              <a:buChar char="•"/>
            </a:pPr>
            <a:endParaRPr lang="it-IT" dirty="0" smtClean="0"/>
          </a:p>
          <a:p>
            <a:endParaRPr lang="it-IT" dirty="0" smtClean="0"/>
          </a:p>
          <a:p>
            <a:pPr marL="285750" indent="-285750">
              <a:buFont typeface="Arial" panose="020B0604020202020204" pitchFamily="34" charset="0"/>
              <a:buChar char="•"/>
            </a:pPr>
            <a:r>
              <a:rPr lang="it-IT" dirty="0" smtClean="0"/>
              <a:t>Le azioni e le manifestazioni del paziente non gli vengono interpretate, ma vengono condivise con lui</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Il metodo mira a superare i traumi iniziali della vita, offrendo un livello di rapporti interpersonali che sia adeguato alla debole condizione dell’Io psichico</a:t>
            </a:r>
          </a:p>
          <a:p>
            <a:pPr lvl="4">
              <a:buFont typeface="Arial" pitchFamily="34" charset="0"/>
              <a:buChar char="•"/>
            </a:pPr>
            <a:endParaRPr lang="it-IT" u="sng" dirty="0" smtClean="0"/>
          </a:p>
          <a:p>
            <a:pPr lvl="4"/>
            <a:endParaRPr lang="it-IT" u="sng" dirty="0" smtClean="0"/>
          </a:p>
          <a:p>
            <a:pPr lvl="4"/>
            <a:endParaRPr lang="it-IT" u="sng"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pic>
        <p:nvPicPr>
          <p:cNvPr id="28674" name="Picture 2" descr="Risultati immagini per mela"/>
          <p:cNvPicPr>
            <a:picLocks noChangeAspect="1" noChangeArrowheads="1"/>
          </p:cNvPicPr>
          <p:nvPr/>
        </p:nvPicPr>
        <p:blipFill>
          <a:blip r:embed="rId5"/>
          <a:srcRect r="5346"/>
          <a:stretch>
            <a:fillRect/>
          </a:stretch>
        </p:blipFill>
        <p:spPr bwMode="auto">
          <a:xfrm>
            <a:off x="4211960" y="1275606"/>
            <a:ext cx="1728192" cy="1110213"/>
          </a:xfrm>
          <a:prstGeom prst="rect">
            <a:avLst/>
          </a:prstGeom>
          <a:noFill/>
        </p:spPr>
      </p:pic>
      <p:pic>
        <p:nvPicPr>
          <p:cNvPr id="28676" name="Picture 4" descr="Immagine correlata"/>
          <p:cNvPicPr>
            <a:picLocks noChangeAspect="1" noChangeArrowheads="1"/>
          </p:cNvPicPr>
          <p:nvPr/>
        </p:nvPicPr>
        <p:blipFill>
          <a:blip r:embed="rId6"/>
          <a:srcRect/>
          <a:stretch>
            <a:fillRect/>
          </a:stretch>
        </p:blipFill>
        <p:spPr bwMode="auto">
          <a:xfrm>
            <a:off x="2195736" y="3499556"/>
            <a:ext cx="1080120" cy="1643944"/>
          </a:xfrm>
          <a:prstGeom prst="rect">
            <a:avLst/>
          </a:prstGeom>
          <a:noFill/>
        </p:spPr>
      </p:pic>
      <p:sp>
        <p:nvSpPr>
          <p:cNvPr id="7" name="CasellaDiTesto 6"/>
          <p:cNvSpPr txBox="1"/>
          <p:nvPr/>
        </p:nvSpPr>
        <p:spPr>
          <a:xfrm>
            <a:off x="3347864" y="4515966"/>
            <a:ext cx="5328592" cy="430887"/>
          </a:xfrm>
          <a:prstGeom prst="rect">
            <a:avLst/>
          </a:prstGeom>
          <a:noFill/>
        </p:spPr>
        <p:txBody>
          <a:bodyPr wrap="square" rtlCol="0">
            <a:spAutoFit/>
          </a:bodyPr>
          <a:lstStyle/>
          <a:p>
            <a:r>
              <a:rPr lang="it-IT" sz="1100" dirty="0" smtClean="0"/>
              <a:t>Marguerite </a:t>
            </a:r>
            <a:r>
              <a:rPr lang="it-IT" sz="1100" dirty="0" err="1" smtClean="0"/>
              <a:t>Sechehaye</a:t>
            </a:r>
            <a:r>
              <a:rPr lang="it-IT" sz="1100" dirty="0" smtClean="0"/>
              <a:t>, </a:t>
            </a:r>
            <a:r>
              <a:rPr lang="it-IT" sz="1100" i="1" dirty="0" smtClean="0"/>
              <a:t>Diario di una schizofrenica </a:t>
            </a:r>
            <a:r>
              <a:rPr lang="it-IT" sz="1100" dirty="0" smtClean="0"/>
              <a:t>(meglio tradotto con </a:t>
            </a:r>
            <a:r>
              <a:rPr lang="it-IT" sz="1100" i="1" dirty="0" smtClean="0"/>
              <a:t>“Il caso </a:t>
            </a:r>
            <a:r>
              <a:rPr lang="it-IT" sz="1100" i="1" dirty="0" err="1" smtClean="0"/>
              <a:t>Renée</a:t>
            </a:r>
            <a:r>
              <a:rPr lang="it-IT" sz="1100" i="1" dirty="0" smtClean="0"/>
              <a:t>”</a:t>
            </a:r>
            <a:r>
              <a:rPr lang="it-IT" sz="1100" dirty="0" smtClean="0"/>
              <a:t>), 1947, 1950. Da qui è tratto l’omonimo film del 1968 diretto da </a:t>
            </a:r>
            <a:r>
              <a:rPr lang="it-IT" sz="1100" dirty="0" err="1" smtClean="0"/>
              <a:t>Nelo</a:t>
            </a:r>
            <a:r>
              <a:rPr lang="it-IT" sz="1100" dirty="0" smtClean="0"/>
              <a:t> Risi</a:t>
            </a:r>
            <a:endParaRPr lang="it-IT" sz="1100" dirty="0"/>
          </a:p>
        </p:txBody>
      </p:sp>
    </p:spTree>
    <p:extLst>
      <p:ext uri="{BB962C8B-B14F-4D97-AF65-F5344CB8AC3E}">
        <p14:creationId xmlns:p14="http://schemas.microsoft.com/office/powerpoint/2010/main" val="2781573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07704" y="169391"/>
            <a:ext cx="6678955" cy="1384995"/>
          </a:xfrm>
          <a:prstGeom prst="rect">
            <a:avLst/>
          </a:prstGeom>
          <a:noFill/>
        </p:spPr>
        <p:txBody>
          <a:bodyPr wrap="square" rtlCol="0">
            <a:spAutoFit/>
          </a:bodyPr>
          <a:lstStyle/>
          <a:p>
            <a:pPr marL="285750" lvl="4" indent="-285750">
              <a:buFont typeface="Arial" panose="020B0604020202020204" pitchFamily="34" charset="0"/>
              <a:buChar char="•"/>
            </a:pPr>
            <a:endParaRPr lang="it-IT" dirty="0"/>
          </a:p>
          <a:p>
            <a:pPr lvl="4"/>
            <a:r>
              <a:rPr lang="it-IT" u="sng" dirty="0" smtClean="0"/>
              <a:t>Frieda </a:t>
            </a:r>
            <a:r>
              <a:rPr lang="it-IT" u="sng" dirty="0" err="1" smtClean="0"/>
              <a:t>Fromm-Reichmann</a:t>
            </a:r>
            <a:r>
              <a:rPr lang="it-IT" u="sng" dirty="0" smtClean="0"/>
              <a:t> e la sua scuola (1950):</a:t>
            </a:r>
          </a:p>
          <a:p>
            <a:pPr lvl="4"/>
            <a:endParaRPr lang="it-IT" u="sng" dirty="0" smtClean="0"/>
          </a:p>
          <a:p>
            <a:pPr lvl="5"/>
            <a:endParaRPr lang="it-IT" u="sng" dirty="0" smtClean="0"/>
          </a:p>
          <a:p>
            <a:pPr lvl="4"/>
            <a:endParaRPr lang="it-IT" u="sng" dirty="0" smtClean="0"/>
          </a:p>
          <a:p>
            <a:pPr lvl="4"/>
            <a:endParaRPr lang="it-IT" u="sng"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2347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7" name="Rettangolo 6"/>
          <p:cNvSpPr/>
          <p:nvPr/>
        </p:nvSpPr>
        <p:spPr>
          <a:xfrm>
            <a:off x="2051720" y="627534"/>
            <a:ext cx="6048672" cy="4401205"/>
          </a:xfrm>
          <a:prstGeom prst="rect">
            <a:avLst/>
          </a:prstGeom>
        </p:spPr>
        <p:txBody>
          <a:bodyPr wrap="square">
            <a:spAutoFit/>
          </a:bodyPr>
          <a:lstStyle/>
          <a:p>
            <a:pPr marL="285750" indent="-285750">
              <a:buFont typeface="Arial" panose="020B0604020202020204" pitchFamily="34" charset="0"/>
              <a:buChar char="•"/>
            </a:pPr>
            <a:r>
              <a:rPr lang="it-IT" dirty="0" smtClean="0"/>
              <a:t>Lavorò a stretto contatto con </a:t>
            </a:r>
            <a:r>
              <a:rPr lang="it-IT" dirty="0" err="1" smtClean="0"/>
              <a:t>Sullivan</a:t>
            </a:r>
            <a:r>
              <a:rPr lang="it-IT" dirty="0" smtClean="0"/>
              <a:t>, da cui approfondì l’idea che un qualche grado di relazione interpersonale viene mantenuto per tutta la vita da chiunque, anche dallo schizofrenico: il transfert è quindi possibile </a:t>
            </a:r>
            <a:r>
              <a:rPr lang="it-IT" dirty="0" smtClean="0">
                <a:sym typeface="Wingdings" pitchFamily="2" charset="2"/>
              </a:rPr>
              <a:t>Bisogna lavorare sulla parte non psicotica del paziente</a:t>
            </a:r>
            <a:endParaRPr lang="it-IT" dirty="0" smtClean="0"/>
          </a:p>
          <a:p>
            <a:pPr marL="285750" indent="-285750">
              <a:buFont typeface="Arial" panose="020B0604020202020204" pitchFamily="34" charset="0"/>
              <a:buChar char="•"/>
            </a:pPr>
            <a:endParaRPr lang="it-IT" dirty="0" smtClean="0"/>
          </a:p>
          <a:p>
            <a:pPr marL="285750" lvl="4" indent="-285750">
              <a:buFont typeface="Arial" panose="020B0604020202020204" pitchFamily="34" charset="0"/>
              <a:buChar char="•"/>
            </a:pPr>
            <a:r>
              <a:rPr lang="it-IT" dirty="0" smtClean="0"/>
              <a:t>Psicoterapia a </a:t>
            </a:r>
            <a:r>
              <a:rPr lang="it-IT" i="1" dirty="0" smtClean="0"/>
              <a:t>orientamento</a:t>
            </a:r>
            <a:r>
              <a:rPr lang="it-IT" dirty="0" smtClean="0"/>
              <a:t> psicoanalitico</a:t>
            </a:r>
          </a:p>
          <a:p>
            <a:pPr marL="285750" lvl="4" indent="-285750">
              <a:buFont typeface="Arial" panose="020B0604020202020204" pitchFamily="34" charset="0"/>
              <a:buChar char="•"/>
            </a:pPr>
            <a:endParaRPr lang="it-IT" dirty="0" smtClean="0"/>
          </a:p>
          <a:p>
            <a:pPr marL="285750" lvl="4" indent="-285750">
              <a:buFont typeface="Arial" panose="020B0604020202020204" pitchFamily="34" charset="0"/>
              <a:buChar char="•"/>
            </a:pPr>
            <a:r>
              <a:rPr lang="it-IT" dirty="0" smtClean="0"/>
              <a:t>Sedute quotidiane, senza lettino, senza libere associazioni, usava l’interpretazione con prudenza e in maniera parziale</a:t>
            </a:r>
          </a:p>
          <a:p>
            <a:pPr marL="285750" lvl="4" indent="-285750"/>
            <a:endParaRPr lang="it-IT" dirty="0" smtClean="0"/>
          </a:p>
          <a:p>
            <a:pPr marL="285750" lvl="4" indent="-285750">
              <a:buFont typeface="Arial" panose="020B0604020202020204" pitchFamily="34" charset="0"/>
              <a:buChar char="•"/>
            </a:pPr>
            <a:r>
              <a:rPr lang="it-IT" dirty="0" smtClean="0"/>
              <a:t>Lo schizofrenico non è soltanto solo nel suo mondo, ma anche solitario “</a:t>
            </a:r>
            <a:r>
              <a:rPr lang="it-IT" i="1" dirty="0" smtClean="0"/>
              <a:t>la sua solitudine ha una storia lunga e amara</a:t>
            </a:r>
            <a:r>
              <a:rPr lang="it-IT" dirty="0" smtClean="0"/>
              <a:t>”</a:t>
            </a:r>
          </a:p>
          <a:p>
            <a:pPr marL="285750" lvl="4" indent="-285750"/>
            <a:endParaRPr lang="it-IT" dirty="0" smtClean="0"/>
          </a:p>
          <a:p>
            <a:pPr marL="285750" lvl="4" indent="-285750">
              <a:buFont typeface="Arial" panose="020B0604020202020204" pitchFamily="34" charset="0"/>
              <a:buChar char="•"/>
            </a:pPr>
            <a:r>
              <a:rPr lang="it-IT" dirty="0" smtClean="0"/>
              <a:t>Indispensabile la </a:t>
            </a:r>
            <a:r>
              <a:rPr lang="it-IT" i="1" dirty="0" smtClean="0"/>
              <a:t>fiducia</a:t>
            </a:r>
            <a:r>
              <a:rPr lang="it-IT" dirty="0" smtClean="0"/>
              <a:t>: trattare il </a:t>
            </a:r>
            <a:r>
              <a:rPr lang="it-IT" dirty="0" err="1" smtClean="0"/>
              <a:t>pz</a:t>
            </a:r>
            <a:r>
              <a:rPr lang="it-IT" dirty="0" smtClean="0"/>
              <a:t> con comprensione, gentilezza e considerazione. Mai come un bambino.</a:t>
            </a:r>
          </a:p>
          <a:p>
            <a:pPr marL="285750" lvl="4" indent="-285750"/>
            <a:endParaRPr lang="it-IT" dirty="0" smtClean="0"/>
          </a:p>
          <a:p>
            <a:pPr marL="285750" lvl="4" indent="-285750">
              <a:buFont typeface="Arial" panose="020B0604020202020204" pitchFamily="34" charset="0"/>
              <a:buChar char="•"/>
            </a:pPr>
            <a:r>
              <a:rPr lang="it-IT" i="1" dirty="0" smtClean="0"/>
              <a:t>“Il </a:t>
            </a:r>
            <a:r>
              <a:rPr lang="it-IT" i="1" dirty="0" err="1" smtClean="0"/>
              <a:t>pz</a:t>
            </a:r>
            <a:r>
              <a:rPr lang="it-IT" i="1" dirty="0" smtClean="0"/>
              <a:t> deve diventare consapevole delle perdite che ha subito nella prima infanzia, non deve distorcerle o trasformarle simbolicamente ma deve accettare che non sarà mai possibile colmarle. E ciò nonostante egli potrà essere in grado di integrarsi nel mondo interpersonale”</a:t>
            </a:r>
          </a:p>
        </p:txBody>
      </p:sp>
    </p:spTree>
    <p:extLst>
      <p:ext uri="{BB962C8B-B14F-4D97-AF65-F5344CB8AC3E}">
        <p14:creationId xmlns:p14="http://schemas.microsoft.com/office/powerpoint/2010/main" val="27815735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23728" y="699542"/>
            <a:ext cx="6678955" cy="3323987"/>
          </a:xfrm>
          <a:prstGeom prst="rect">
            <a:avLst/>
          </a:prstGeom>
          <a:noFill/>
        </p:spPr>
        <p:txBody>
          <a:bodyPr wrap="square" rtlCol="0">
            <a:spAutoFit/>
          </a:bodyPr>
          <a:lstStyle/>
          <a:p>
            <a:r>
              <a:rPr lang="it-IT" u="sng" dirty="0" err="1" smtClean="0"/>
              <a:t>Kernberg</a:t>
            </a:r>
            <a:r>
              <a:rPr lang="it-IT" u="sng" dirty="0" smtClean="0"/>
              <a:t> (1975):</a:t>
            </a:r>
          </a:p>
          <a:p>
            <a:endParaRPr lang="it-IT" u="sng" dirty="0" smtClean="0"/>
          </a:p>
          <a:p>
            <a:pPr marL="285750" indent="-285750">
              <a:buFont typeface="Arial" panose="020B0604020202020204" pitchFamily="34" charset="0"/>
              <a:buChar char="•"/>
            </a:pPr>
            <a:r>
              <a:rPr lang="it-IT" dirty="0" smtClean="0"/>
              <a:t>L’Io primitivo, fisiologicamente, ha due obiettivi: la differenziazione tra sé e rappresentazioni oggettuali e la loro integrazione.</a:t>
            </a:r>
          </a:p>
          <a:p>
            <a:pPr marL="285750" indent="-285750">
              <a:buFont typeface="Arial" panose="020B0604020202020204" pitchFamily="34" charset="0"/>
              <a:buChar char="•"/>
            </a:pPr>
            <a:endParaRPr lang="it-IT" dirty="0" smtClean="0"/>
          </a:p>
          <a:p>
            <a:pPr marL="285750" lvl="4" indent="-285750">
              <a:buFont typeface="Arial" panose="020B0604020202020204" pitchFamily="34" charset="0"/>
              <a:buChar char="•"/>
            </a:pPr>
            <a:r>
              <a:rPr lang="it-IT" dirty="0" smtClean="0"/>
              <a:t>I borderline riuscirebbero nel primo compito ma non nel secondo</a:t>
            </a:r>
          </a:p>
          <a:p>
            <a:pPr marL="285750" lvl="4" indent="-285750">
              <a:buFont typeface="Arial" panose="020B0604020202020204" pitchFamily="34" charset="0"/>
              <a:buChar char="•"/>
            </a:pPr>
            <a:endParaRPr lang="it-IT" dirty="0" smtClean="0"/>
          </a:p>
          <a:p>
            <a:pPr marL="285750" lvl="4" indent="-285750">
              <a:buFont typeface="Arial" panose="020B0604020202020204" pitchFamily="34" charset="0"/>
              <a:buChar char="•"/>
            </a:pPr>
            <a:r>
              <a:rPr lang="it-IT" dirty="0" smtClean="0"/>
              <a:t>Gli psicotici fallirebbero in entrambi</a:t>
            </a:r>
          </a:p>
          <a:p>
            <a:pPr lvl="4"/>
            <a:endParaRPr lang="it-IT" dirty="0"/>
          </a:p>
          <a:p>
            <a:pPr lvl="4"/>
            <a:r>
              <a:rPr lang="it-IT" u="sng" dirty="0" smtClean="0"/>
              <a:t>Mahler, 1952, </a:t>
            </a:r>
            <a:r>
              <a:rPr lang="it-IT" u="sng" dirty="0" err="1" smtClean="0"/>
              <a:t>Furer</a:t>
            </a:r>
            <a:r>
              <a:rPr lang="it-IT" u="sng" dirty="0" smtClean="0"/>
              <a:t>, 1966, Pine, 1974</a:t>
            </a:r>
            <a:r>
              <a:rPr lang="it-IT" dirty="0" smtClean="0"/>
              <a:t>, </a:t>
            </a:r>
            <a:r>
              <a:rPr lang="it-IT" dirty="0" smtClean="0">
                <a:solidFill>
                  <a:schemeClr val="tx2">
                    <a:lumMod val="50000"/>
                  </a:schemeClr>
                </a:solidFill>
              </a:rPr>
              <a:t>rappresentanti della psicologia dell’Io:</a:t>
            </a:r>
          </a:p>
          <a:p>
            <a:pPr lvl="4"/>
            <a:endParaRPr lang="it-IT" u="sng" dirty="0" smtClean="0"/>
          </a:p>
          <a:p>
            <a:pPr marL="285750" lvl="4" indent="-285750">
              <a:buFont typeface="Arial" panose="020B0604020202020204" pitchFamily="34" charset="0"/>
              <a:buChar char="•"/>
            </a:pPr>
            <a:r>
              <a:rPr lang="it-IT" dirty="0" smtClean="0"/>
              <a:t>Sintomi quali la perdita dei confini dell’Io o la mancata differenziazione tra il sé e gli oggetti (tipici della Schizofrenia) sono il prodotto di una regressione a stadi molto precoci</a:t>
            </a:r>
          </a:p>
          <a:p>
            <a:pPr marL="285750" lvl="4" indent="-285750">
              <a:buFont typeface="Arial" panose="020B0604020202020204" pitchFamily="34" charset="0"/>
              <a:buChar char="•"/>
            </a:pPr>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41564093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4" name="CasellaDiTesto 3"/>
          <p:cNvSpPr txBox="1"/>
          <p:nvPr/>
        </p:nvSpPr>
        <p:spPr>
          <a:xfrm>
            <a:off x="2312118" y="771550"/>
            <a:ext cx="6678955" cy="3754874"/>
          </a:xfrm>
          <a:prstGeom prst="rect">
            <a:avLst/>
          </a:prstGeom>
          <a:noFill/>
        </p:spPr>
        <p:txBody>
          <a:bodyPr wrap="square" rtlCol="0">
            <a:spAutoFit/>
          </a:bodyPr>
          <a:lstStyle/>
          <a:p>
            <a:r>
              <a:rPr lang="it-IT" u="sng" dirty="0" err="1" smtClean="0"/>
              <a:t>Fairbairn</a:t>
            </a:r>
            <a:r>
              <a:rPr lang="it-IT" u="sng" dirty="0" smtClean="0"/>
              <a:t> (1954):</a:t>
            </a:r>
          </a:p>
          <a:p>
            <a:endParaRPr lang="it-IT" u="sng" dirty="0" smtClean="0"/>
          </a:p>
          <a:p>
            <a:pPr marL="285750" indent="-285750">
              <a:buFont typeface="Arial" panose="020B0604020202020204" pitchFamily="34" charset="0"/>
              <a:buChar char="•"/>
            </a:pPr>
            <a:r>
              <a:rPr lang="it-IT" dirty="0" smtClean="0"/>
              <a:t>Nella schizofrenia: precoce ritiro materno con conseguente profonda deprivazione che porta il bambino a un ritiro emotivo rispetto al mondo esterno e a un’alterazione nella percezione della realtà</a:t>
            </a:r>
          </a:p>
          <a:p>
            <a:pPr marL="285750" indent="-285750">
              <a:buFont typeface="Arial" panose="020B0604020202020204" pitchFamily="34" charset="0"/>
              <a:buChar char="•"/>
            </a:pPr>
            <a:endParaRPr lang="it-IT" dirty="0"/>
          </a:p>
          <a:p>
            <a:r>
              <a:rPr lang="it-IT" u="sng" dirty="0" err="1" smtClean="0"/>
              <a:t>Searles</a:t>
            </a:r>
            <a:r>
              <a:rPr lang="it-IT" u="sng" dirty="0" smtClean="0"/>
              <a:t> (1965):</a:t>
            </a:r>
          </a:p>
          <a:p>
            <a:endParaRPr lang="it-IT" u="sng" dirty="0" smtClean="0"/>
          </a:p>
          <a:p>
            <a:pPr marL="285750" indent="-285750">
              <a:buFont typeface="Arial" panose="020B0604020202020204" pitchFamily="34" charset="0"/>
              <a:buChar char="•"/>
            </a:pPr>
            <a:r>
              <a:rPr lang="it-IT" dirty="0" smtClean="0"/>
              <a:t>L’analisi del controtransfert è indispensabile per capire le esperienze e i conflitti dei pazienti</a:t>
            </a:r>
          </a:p>
          <a:p>
            <a:pPr marL="285750" indent="-285750">
              <a:buFont typeface="Arial" panose="020B0604020202020204" pitchFamily="34" charset="0"/>
              <a:buChar char="•"/>
            </a:pPr>
            <a:endParaRPr lang="it-IT" dirty="0"/>
          </a:p>
          <a:p>
            <a:r>
              <a:rPr lang="it-IT" u="sng" dirty="0" smtClean="0"/>
              <a:t>Benedetti (1987):</a:t>
            </a:r>
          </a:p>
          <a:p>
            <a:endParaRPr lang="it-IT" u="sng" dirty="0" smtClean="0"/>
          </a:p>
          <a:p>
            <a:pPr marL="285750" indent="-285750">
              <a:buFont typeface="Arial" panose="020B0604020202020204" pitchFamily="34" charset="0"/>
              <a:buChar char="•"/>
            </a:pPr>
            <a:r>
              <a:rPr lang="it-IT" dirty="0" smtClean="0"/>
              <a:t>Rivalutazione in positivo delle esperienze psicotiche</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Psicopatologia progressiva (identificazione del terapeuta col paziente per un comune lavoro di modifica dei sintomi psicotici)</a:t>
            </a:r>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92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95736" y="901044"/>
            <a:ext cx="6654779" cy="3662541"/>
          </a:xfrm>
          <a:prstGeom prst="rect">
            <a:avLst/>
          </a:prstGeom>
          <a:noFill/>
        </p:spPr>
        <p:txBody>
          <a:bodyPr wrap="square" rtlCol="0">
            <a:spAutoFit/>
          </a:bodyPr>
          <a:lstStyle/>
          <a:p>
            <a:r>
              <a:rPr lang="it-IT" sz="1800" dirty="0" smtClean="0">
                <a:solidFill>
                  <a:schemeClr val="bg2">
                    <a:lumMod val="60000"/>
                    <a:lumOff val="40000"/>
                  </a:schemeClr>
                </a:solidFill>
              </a:rPr>
              <a:t>gli </a:t>
            </a:r>
            <a:r>
              <a:rPr lang="it-IT" sz="1800" dirty="0">
                <a:solidFill>
                  <a:schemeClr val="bg2">
                    <a:lumMod val="60000"/>
                    <a:lumOff val="40000"/>
                  </a:schemeClr>
                </a:solidFill>
              </a:rPr>
              <a:t>elementi comuni</a:t>
            </a:r>
          </a:p>
          <a:p>
            <a:endParaRPr lang="it-IT" dirty="0"/>
          </a:p>
          <a:p>
            <a:pPr marL="285750" indent="-285750">
              <a:buFont typeface="Arial" panose="020B0604020202020204" pitchFamily="34" charset="0"/>
              <a:buChar char="•"/>
            </a:pPr>
            <a:r>
              <a:rPr lang="it-IT" dirty="0"/>
              <a:t>Grave inadeguatezza materna in una fase precocissima dello sviluppo del bambino, segnatamente, nella fase preverbale, inadeguatezza che porterebbe ad un disturbo nelle relazioni oggettuali precoci, nello sviluppo delle strutture dell’Io e delle funzioni basiche dell’Io.</a:t>
            </a:r>
          </a:p>
          <a:p>
            <a:endParaRPr lang="it-IT" dirty="0"/>
          </a:p>
          <a:p>
            <a:pPr marL="285750" indent="-285750">
              <a:buFont typeface="Arial" panose="020B0604020202020204" pitchFamily="34" charset="0"/>
              <a:buChar char="•"/>
            </a:pPr>
            <a:r>
              <a:rPr lang="it-IT" dirty="0"/>
              <a:t>Su queste basi si possono distinguere tre modelli fondamentali</a:t>
            </a:r>
            <a:r>
              <a:rPr lang="it-IT" dirty="0" smtClean="0"/>
              <a:t>:</a:t>
            </a:r>
          </a:p>
          <a:p>
            <a:pPr marL="285750" indent="-285750">
              <a:buFont typeface="Arial" panose="020B0604020202020204" pitchFamily="34" charset="0"/>
              <a:buChar char="•"/>
            </a:pPr>
            <a:endParaRPr lang="it-IT" dirty="0"/>
          </a:p>
          <a:p>
            <a:pPr marL="400050" lvl="8" indent="-400050">
              <a:buFont typeface="+mj-lt"/>
              <a:buAutoNum type="alphaLcPeriod"/>
            </a:pPr>
            <a:r>
              <a:rPr lang="it-IT" dirty="0"/>
              <a:t>Il modello del </a:t>
            </a:r>
            <a:r>
              <a:rPr lang="it-IT" dirty="0" smtClean="0"/>
              <a:t>Conflitto-difesa</a:t>
            </a:r>
          </a:p>
          <a:p>
            <a:pPr marL="400050" lvl="8" indent="-400050">
              <a:buFont typeface="+mj-lt"/>
              <a:buAutoNum type="alphaLcPeriod"/>
            </a:pPr>
            <a:endParaRPr lang="it-IT" dirty="0"/>
          </a:p>
          <a:p>
            <a:pPr marL="400050" lvl="8" indent="-400050">
              <a:buFont typeface="+mj-lt"/>
              <a:buAutoNum type="alphaLcPeriod"/>
            </a:pPr>
            <a:r>
              <a:rPr lang="it-IT" dirty="0"/>
              <a:t>Il modello del deficit </a:t>
            </a:r>
            <a:r>
              <a:rPr lang="it-IT" dirty="0" smtClean="0"/>
              <a:t>dell’Io</a:t>
            </a:r>
          </a:p>
          <a:p>
            <a:pPr marL="400050" lvl="8" indent="-400050">
              <a:buFont typeface="+mj-lt"/>
              <a:buAutoNum type="alphaLcPeriod"/>
            </a:pPr>
            <a:endParaRPr lang="it-IT" dirty="0"/>
          </a:p>
          <a:p>
            <a:pPr marL="400050" lvl="8" indent="-400050">
              <a:buFont typeface="+mj-lt"/>
              <a:buAutoNum type="alphaLcPeriod"/>
            </a:pPr>
            <a:r>
              <a:rPr lang="it-IT" dirty="0"/>
              <a:t>Il modello transazionale della rappresentazione del Sé e dell’oggetto</a:t>
            </a:r>
          </a:p>
          <a:p>
            <a:pPr marL="342900" lvl="3" indent="-342900">
              <a:buFont typeface="+mj-lt"/>
              <a:buAutoNum type="alphaLcPeriod"/>
            </a:pPr>
            <a:endParaRPr lang="it-IT" sz="1600" dirty="0" smtClean="0"/>
          </a:p>
          <a:p>
            <a:pPr marL="285750" lvl="1" indent="-285750" algn="ctr">
              <a:buFont typeface="Arial" panose="020B0604020202020204" pitchFamily="34" charset="0"/>
              <a:buChar char="•"/>
            </a:pPr>
            <a:endParaRPr lang="it-IT" sz="1600" dirty="0" smtClean="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21566913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3685" y="339502"/>
            <a:ext cx="6654779" cy="4739759"/>
          </a:xfrm>
          <a:prstGeom prst="rect">
            <a:avLst/>
          </a:prstGeom>
          <a:noFill/>
        </p:spPr>
        <p:txBody>
          <a:bodyPr wrap="square" rtlCol="0">
            <a:spAutoFit/>
          </a:bodyPr>
          <a:lstStyle/>
          <a:p>
            <a:pPr lvl="2"/>
            <a:r>
              <a:rPr lang="it-IT" sz="1800" dirty="0" smtClean="0">
                <a:solidFill>
                  <a:schemeClr val="bg2">
                    <a:lumMod val="60000"/>
                    <a:lumOff val="40000"/>
                  </a:schemeClr>
                </a:solidFill>
              </a:rPr>
              <a:t>vi </a:t>
            </a:r>
            <a:r>
              <a:rPr lang="it-IT" sz="1800" dirty="0">
                <a:solidFill>
                  <a:schemeClr val="bg2">
                    <a:lumMod val="60000"/>
                    <a:lumOff val="40000"/>
                  </a:schemeClr>
                </a:solidFill>
              </a:rPr>
              <a:t>è un accordo condiviso sui seguenti aspetti</a:t>
            </a:r>
            <a:r>
              <a:rPr lang="it-IT" sz="1800" dirty="0"/>
              <a:t>:</a:t>
            </a:r>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a:t>Il </a:t>
            </a:r>
            <a:r>
              <a:rPr lang="it-IT" dirty="0" err="1"/>
              <a:t>setting</a:t>
            </a:r>
            <a:r>
              <a:rPr lang="it-IT" dirty="0"/>
              <a:t> psicanalitico classico è </a:t>
            </a:r>
            <a:r>
              <a:rPr lang="it-IT" dirty="0" smtClean="0"/>
              <a:t>controindicato</a:t>
            </a:r>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a:t>Si deve dare più importanza al presente rispetto al </a:t>
            </a:r>
            <a:r>
              <a:rPr lang="it-IT" dirty="0" smtClean="0"/>
              <a:t>passato</a:t>
            </a:r>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a:t>Le interpretazioni devono essere usate con estrema </a:t>
            </a:r>
            <a:r>
              <a:rPr lang="it-IT" dirty="0" smtClean="0"/>
              <a:t>cautela</a:t>
            </a:r>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a:t>La frequenza delle sedute non deve superare il numero di 3 a settimana, durata minima 3 </a:t>
            </a:r>
            <a:r>
              <a:rPr lang="it-IT" dirty="0" smtClean="0"/>
              <a:t>anni</a:t>
            </a:r>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a:t>Il terapeuta deve saper sopportare un alto livello di frustrazione e non deve essere sensibile alle soddisfazioni narcisistiche</a:t>
            </a:r>
          </a:p>
          <a:p>
            <a:pPr marL="285750" lvl="2" indent="-285750">
              <a:buFont typeface="Arial" panose="020B0604020202020204" pitchFamily="34" charset="0"/>
              <a:buChar char="•"/>
            </a:pPr>
            <a:endParaRPr lang="it-IT" dirty="0"/>
          </a:p>
          <a:p>
            <a:pPr lvl="2"/>
            <a:r>
              <a:rPr lang="it-IT" sz="1800" dirty="0" smtClean="0">
                <a:solidFill>
                  <a:schemeClr val="tx2">
                    <a:lumMod val="50000"/>
                  </a:schemeClr>
                </a:solidFill>
              </a:rPr>
              <a:t>gli obiettivi </a:t>
            </a:r>
            <a:r>
              <a:rPr lang="it-IT" sz="1800" dirty="0">
                <a:solidFill>
                  <a:schemeClr val="tx2">
                    <a:lumMod val="50000"/>
                  </a:schemeClr>
                </a:solidFill>
              </a:rPr>
              <a:t>sono</a:t>
            </a:r>
            <a:r>
              <a:rPr lang="it-IT" sz="1800" dirty="0" smtClean="0">
                <a:solidFill>
                  <a:schemeClr val="tx2">
                    <a:lumMod val="50000"/>
                  </a:schemeClr>
                </a:solidFill>
              </a:rPr>
              <a:t>:</a:t>
            </a:r>
          </a:p>
          <a:p>
            <a:pPr lvl="2"/>
            <a:endParaRPr lang="it-IT" dirty="0"/>
          </a:p>
          <a:p>
            <a:pPr marL="285750" lvl="2" indent="-285750">
              <a:buFont typeface="Arial" panose="020B0604020202020204" pitchFamily="34" charset="0"/>
              <a:buChar char="•"/>
            </a:pPr>
            <a:r>
              <a:rPr lang="it-IT" dirty="0"/>
              <a:t>L’esperienza del Sé e dell’oggetto come due entità separate e indipendenti ma correlate l’una </a:t>
            </a:r>
            <a:r>
              <a:rPr lang="it-IT" dirty="0" smtClean="0"/>
              <a:t>all’altra</a:t>
            </a:r>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a:t>La stabilizzazione dei confini dell’Io e </a:t>
            </a:r>
            <a:r>
              <a:rPr lang="it-IT" dirty="0" smtClean="0"/>
              <a:t>dell’identità e l’</a:t>
            </a:r>
            <a:r>
              <a:rPr lang="it-IT" dirty="0"/>
              <a:t> integrazione delle esperienze </a:t>
            </a:r>
            <a:r>
              <a:rPr lang="it-IT" dirty="0" smtClean="0"/>
              <a:t>psicotiche</a:t>
            </a:r>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29414811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Interventi psicoterapeutici</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2" name="Sottotitolo 1"/>
          <p:cNvSpPr>
            <a:spLocks noGrp="1"/>
          </p:cNvSpPr>
          <p:nvPr>
            <p:ph type="subTitle" idx="1"/>
          </p:nvPr>
        </p:nvSpPr>
        <p:spPr>
          <a:xfrm>
            <a:off x="5508104" y="2859782"/>
            <a:ext cx="3528392" cy="745737"/>
          </a:xfrm>
        </p:spPr>
        <p:txBody>
          <a:bodyPr/>
          <a:lstStyle/>
          <a:p>
            <a:r>
              <a:rPr lang="it-IT" dirty="0" smtClean="0"/>
              <a:t>La prospettiva fenomenologica</a:t>
            </a:r>
            <a:endParaRPr lang="it-IT" dirty="0"/>
          </a:p>
        </p:txBody>
      </p:sp>
    </p:spTree>
    <p:extLst>
      <p:ext uri="{BB962C8B-B14F-4D97-AF65-F5344CB8AC3E}">
        <p14:creationId xmlns:p14="http://schemas.microsoft.com/office/powerpoint/2010/main" val="40396499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00251" y="267494"/>
            <a:ext cx="4680520" cy="5663089"/>
          </a:xfrm>
          <a:prstGeom prst="rect">
            <a:avLst/>
          </a:prstGeom>
          <a:noFill/>
        </p:spPr>
        <p:txBody>
          <a:bodyPr wrap="square" rtlCol="0">
            <a:spAutoFit/>
          </a:bodyPr>
          <a:lstStyle/>
          <a:p>
            <a:r>
              <a:rPr lang="it-IT" sz="1800" dirty="0" smtClean="0">
                <a:solidFill>
                  <a:schemeClr val="bg2">
                    <a:lumMod val="60000"/>
                    <a:lumOff val="40000"/>
                  </a:schemeClr>
                </a:solidFill>
              </a:rPr>
              <a:t>La scissione diagnostica del Sé </a:t>
            </a:r>
          </a:p>
          <a:p>
            <a:r>
              <a:rPr lang="it-IT" sz="1800" dirty="0" smtClean="0">
                <a:solidFill>
                  <a:schemeClr val="bg2">
                    <a:lumMod val="60000"/>
                    <a:lumOff val="40000"/>
                  </a:schemeClr>
                </a:solidFill>
              </a:rPr>
              <a:t>(Josef </a:t>
            </a:r>
            <a:r>
              <a:rPr lang="it-IT" sz="1800" dirty="0" err="1" smtClean="0">
                <a:solidFill>
                  <a:schemeClr val="bg2">
                    <a:lumMod val="60000"/>
                    <a:lumOff val="40000"/>
                  </a:schemeClr>
                </a:solidFill>
              </a:rPr>
              <a:t>Parnas</a:t>
            </a:r>
            <a:r>
              <a:rPr lang="it-IT" sz="1800" dirty="0" smtClean="0">
                <a:solidFill>
                  <a:schemeClr val="bg2">
                    <a:lumMod val="60000"/>
                    <a:lumOff val="40000"/>
                  </a:schemeClr>
                </a:solidFill>
              </a:rPr>
              <a:t>)</a:t>
            </a:r>
            <a:endParaRPr lang="it-IT" sz="1800" dirty="0">
              <a:solidFill>
                <a:schemeClr val="bg2">
                  <a:lumMod val="60000"/>
                  <a:lumOff val="40000"/>
                </a:schemeClr>
              </a:solidFill>
            </a:endParaRPr>
          </a:p>
          <a:p>
            <a:endParaRPr lang="it-IT" dirty="0"/>
          </a:p>
          <a:p>
            <a:pPr marL="285750" indent="-285750">
              <a:buFont typeface="Arial" panose="020B0604020202020204" pitchFamily="34" charset="0"/>
              <a:buChar char="•"/>
            </a:pPr>
            <a:r>
              <a:rPr lang="it-IT" dirty="0" smtClean="0"/>
              <a:t>La fenomenologia riafferma la raffinatezza dell’accesso al mondo soggettivo dei sintomi dell’esperienza del Sé di cui beneficiano sia i pazienti che i terapeuti</a:t>
            </a:r>
            <a:endParaRPr lang="it-IT" dirty="0"/>
          </a:p>
          <a:p>
            <a:endParaRPr lang="it-IT" dirty="0"/>
          </a:p>
          <a:p>
            <a:pPr marL="285750" indent="-285750">
              <a:buFont typeface="Arial" panose="020B0604020202020204" pitchFamily="34" charset="0"/>
              <a:buChar char="•"/>
            </a:pPr>
            <a:r>
              <a:rPr lang="it-IT" dirty="0" smtClean="0"/>
              <a:t>I pazienti necessitano di consapevolezza per percepire e verbalizzare le proprie esperienze abnormi</a:t>
            </a:r>
          </a:p>
          <a:p>
            <a:endParaRPr lang="it-IT" dirty="0" smtClean="0"/>
          </a:p>
          <a:p>
            <a:pPr marL="285750" indent="-285750">
              <a:buFont typeface="Arial" panose="020B0604020202020204" pitchFamily="34" charset="0"/>
              <a:buChar char="•"/>
            </a:pPr>
            <a:r>
              <a:rPr lang="it-IT" dirty="0"/>
              <a:t>M</a:t>
            </a:r>
            <a:r>
              <a:rPr lang="it-IT" dirty="0" smtClean="0"/>
              <a:t>ettere a disposizione del paziente un linguaggio che consenta di esprimersi richiede da parte del terapeuta l’apertura verso esperienze insolite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Il terapeuta deve supporre che nel paziente vi sia un </a:t>
            </a:r>
            <a:r>
              <a:rPr lang="it-IT" u="sng" dirty="0" smtClean="0"/>
              <a:t>alter-ego residuo capace </a:t>
            </a:r>
            <a:r>
              <a:rPr lang="it-IT" u="sng" smtClean="0"/>
              <a:t>di responsabilità</a:t>
            </a:r>
            <a:endParaRPr lang="it-IT" u="sng" dirty="0" smtClean="0"/>
          </a:p>
          <a:p>
            <a:pPr marL="285750" indent="-285750">
              <a:buFont typeface="Arial" panose="020B0604020202020204" pitchFamily="34" charset="0"/>
              <a:buChar char="•"/>
            </a:pPr>
            <a:endParaRPr lang="it-IT" u="sng" dirty="0"/>
          </a:p>
          <a:p>
            <a:pPr marL="285750" indent="-285750">
              <a:buFont typeface="Arial" panose="020B0604020202020204" pitchFamily="34" charset="0"/>
              <a:buChar char="•"/>
            </a:pPr>
            <a:r>
              <a:rPr lang="it-IT" dirty="0" smtClean="0"/>
              <a:t>La EASE si propone come strumento guida per l’esplorazione delle esperienze nella prospettiva in prima persona</a:t>
            </a:r>
          </a:p>
          <a:p>
            <a:pPr marL="285750" indent="-285750">
              <a:buFont typeface="Arial" panose="020B0604020202020204" pitchFamily="34" charset="0"/>
              <a:buChar char="•"/>
            </a:pPr>
            <a:endParaRPr lang="it-IT" dirty="0"/>
          </a:p>
          <a:p>
            <a:pPr marL="342900" lvl="3" indent="-342900">
              <a:buFont typeface="+mj-lt"/>
              <a:buAutoNum type="alphaLcPeriod"/>
            </a:pPr>
            <a:endParaRPr lang="it-IT" sz="1600" dirty="0" smtClean="0"/>
          </a:p>
          <a:p>
            <a:pPr marL="285750" lvl="1" indent="-285750" algn="ctr">
              <a:buFont typeface="Arial" panose="020B0604020202020204" pitchFamily="34" charset="0"/>
              <a:buChar char="•"/>
            </a:pPr>
            <a:endParaRPr lang="it-IT" sz="1600" dirty="0" smtClean="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prospettiva fenomenologica</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570" y="1059582"/>
            <a:ext cx="2816430" cy="3770934"/>
          </a:xfrm>
          <a:prstGeom prst="rect">
            <a:avLst/>
          </a:prstGeom>
        </p:spPr>
      </p:pic>
      <p:sp>
        <p:nvSpPr>
          <p:cNvPr id="3" name="Rettangolo 2"/>
          <p:cNvSpPr/>
          <p:nvPr/>
        </p:nvSpPr>
        <p:spPr>
          <a:xfrm>
            <a:off x="6430237" y="4830516"/>
            <a:ext cx="2664296" cy="230832"/>
          </a:xfrm>
          <a:prstGeom prst="rect">
            <a:avLst/>
          </a:prstGeom>
        </p:spPr>
        <p:txBody>
          <a:bodyPr wrap="square">
            <a:spAutoFit/>
          </a:bodyPr>
          <a:lstStyle/>
          <a:p>
            <a:r>
              <a:rPr lang="it-IT" sz="900" dirty="0"/>
              <a:t>Alberto Burri, Sacco 5P, 1953, Fondazione </a:t>
            </a:r>
            <a:r>
              <a:rPr lang="it-IT" sz="900" dirty="0" smtClean="0"/>
              <a:t>Burri</a:t>
            </a:r>
            <a:r>
              <a:rPr lang="it-IT" sz="900" dirty="0"/>
              <a:t>.</a:t>
            </a:r>
          </a:p>
        </p:txBody>
      </p:sp>
    </p:spTree>
    <p:extLst>
      <p:ext uri="{BB962C8B-B14F-4D97-AF65-F5344CB8AC3E}">
        <p14:creationId xmlns:p14="http://schemas.microsoft.com/office/powerpoint/2010/main" val="1562132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Interventi psicoterapeutici</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2" name="Sottotitolo 1"/>
          <p:cNvSpPr>
            <a:spLocks noGrp="1"/>
          </p:cNvSpPr>
          <p:nvPr>
            <p:ph type="subTitle" idx="1"/>
          </p:nvPr>
        </p:nvSpPr>
        <p:spPr>
          <a:xfrm>
            <a:off x="5508104" y="2859782"/>
            <a:ext cx="3528392" cy="745737"/>
          </a:xfrm>
        </p:spPr>
        <p:txBody>
          <a:bodyPr/>
          <a:lstStyle/>
          <a:p>
            <a:r>
              <a:rPr lang="it-IT" dirty="0" smtClean="0"/>
              <a:t>L’approccio psicodinamico</a:t>
            </a:r>
            <a:endParaRPr lang="it-IT" dirty="0"/>
          </a:p>
        </p:txBody>
      </p:sp>
    </p:spTree>
    <p:extLst>
      <p:ext uri="{BB962C8B-B14F-4D97-AF65-F5344CB8AC3E}">
        <p14:creationId xmlns:p14="http://schemas.microsoft.com/office/powerpoint/2010/main" val="32106272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Interventi psicoterapeutici</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2" name="Sottotitolo 1"/>
          <p:cNvSpPr>
            <a:spLocks noGrp="1"/>
          </p:cNvSpPr>
          <p:nvPr>
            <p:ph type="subTitle" idx="1"/>
          </p:nvPr>
        </p:nvSpPr>
        <p:spPr>
          <a:xfrm>
            <a:off x="5508104" y="2859782"/>
            <a:ext cx="3528392" cy="745737"/>
          </a:xfrm>
        </p:spPr>
        <p:txBody>
          <a:bodyPr/>
          <a:lstStyle/>
          <a:p>
            <a:r>
              <a:rPr lang="it-IT" dirty="0" smtClean="0"/>
              <a:t>La terapia Sistemico-Familiare</a:t>
            </a:r>
            <a:endParaRPr lang="it-IT" dirty="0"/>
          </a:p>
        </p:txBody>
      </p:sp>
    </p:spTree>
    <p:extLst>
      <p:ext uri="{BB962C8B-B14F-4D97-AF65-F5344CB8AC3E}">
        <p14:creationId xmlns:p14="http://schemas.microsoft.com/office/powerpoint/2010/main" val="31899349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3685" y="267494"/>
            <a:ext cx="6654779" cy="4924425"/>
          </a:xfrm>
          <a:prstGeom prst="rect">
            <a:avLst/>
          </a:prstGeom>
          <a:noFill/>
        </p:spPr>
        <p:txBody>
          <a:bodyPr wrap="square" rtlCol="0">
            <a:spAutoFit/>
          </a:bodyPr>
          <a:lstStyle/>
          <a:p>
            <a:pPr lvl="2"/>
            <a:r>
              <a:rPr lang="it-IT" sz="1800" dirty="0" smtClean="0">
                <a:solidFill>
                  <a:schemeClr val="bg2">
                    <a:lumMod val="60000"/>
                    <a:lumOff val="40000"/>
                  </a:schemeClr>
                </a:solidFill>
              </a:rPr>
              <a:t>La scuola di </a:t>
            </a:r>
            <a:r>
              <a:rPr lang="it-IT" sz="1800" dirty="0" err="1" smtClean="0">
                <a:solidFill>
                  <a:schemeClr val="bg2">
                    <a:lumMod val="60000"/>
                    <a:lumOff val="40000"/>
                  </a:schemeClr>
                </a:solidFill>
              </a:rPr>
              <a:t>Bateson</a:t>
            </a:r>
            <a:r>
              <a:rPr lang="it-IT" sz="1800" dirty="0" smtClean="0">
                <a:solidFill>
                  <a:schemeClr val="bg2">
                    <a:lumMod val="60000"/>
                    <a:lumOff val="40000"/>
                  </a:schemeClr>
                </a:solidFill>
              </a:rPr>
              <a:t> a Palo Alto (1956)</a:t>
            </a:r>
            <a:r>
              <a:rPr lang="it-IT" sz="1800" dirty="0" smtClean="0"/>
              <a:t>:</a:t>
            </a:r>
            <a:endParaRPr lang="it-IT" sz="1800" dirty="0"/>
          </a:p>
          <a:p>
            <a:pPr marL="285750" lvl="2" indent="-285750">
              <a:buFont typeface="Arial" panose="020B0604020202020204" pitchFamily="34" charset="0"/>
              <a:buChar char="•"/>
            </a:pPr>
            <a:endParaRPr lang="it-IT" dirty="0"/>
          </a:p>
          <a:p>
            <a:pPr lvl="2"/>
            <a:r>
              <a:rPr lang="it-IT" dirty="0" smtClean="0"/>
              <a:t>Tali studi integravano elementi provenienti dalla psicanalisi, dalla cibernetica, dalla teoria dei sistemi, dalla teoria dell’informazione e della comunicazione, dalla teoria dei giochi e dal costruttivismo.</a:t>
            </a:r>
          </a:p>
          <a:p>
            <a:pPr lvl="2"/>
            <a:endParaRPr lang="it-IT" dirty="0"/>
          </a:p>
          <a:p>
            <a:pPr lvl="2"/>
            <a:r>
              <a:rPr lang="it-IT" dirty="0" smtClean="0"/>
              <a:t>La Schizofrenia è un sintomo di interazioni familiari deviate, gli stadi sono:</a:t>
            </a:r>
          </a:p>
          <a:p>
            <a:pPr lvl="2"/>
            <a:endParaRPr lang="it-IT" dirty="0"/>
          </a:p>
          <a:p>
            <a:pPr marL="342900" lvl="2" indent="-342900">
              <a:lnSpc>
                <a:spcPct val="150000"/>
              </a:lnSpc>
              <a:buFont typeface="+mj-lt"/>
              <a:buAutoNum type="arabicPeriod"/>
            </a:pPr>
            <a:r>
              <a:rPr lang="it-IT" sz="1200" dirty="0" smtClean="0"/>
              <a:t>Conflitto tra i genitori non conclamato (può durare anni)</a:t>
            </a:r>
          </a:p>
          <a:p>
            <a:pPr marL="342900" lvl="2" indent="-342900">
              <a:lnSpc>
                <a:spcPct val="150000"/>
              </a:lnSpc>
              <a:buFont typeface="+mj-lt"/>
              <a:buAutoNum type="arabicPeriod"/>
            </a:pPr>
            <a:r>
              <a:rPr lang="it-IT" sz="1200" dirty="0" smtClean="0"/>
              <a:t>Il bambino viene coinvolto emotivamente dal genitore percepito come il più debole. Tra i due si crea alleanza segreta e il bambino si sente privilegiato</a:t>
            </a:r>
          </a:p>
          <a:p>
            <a:pPr marL="342900" lvl="2" indent="-342900">
              <a:lnSpc>
                <a:spcPct val="150000"/>
              </a:lnSpc>
              <a:buFont typeface="+mj-lt"/>
              <a:buAutoNum type="arabicPeriod"/>
            </a:pPr>
            <a:r>
              <a:rPr lang="it-IT" sz="1200" dirty="0" smtClean="0"/>
              <a:t>Il bambino inizia a comportarsi in maniera anormale</a:t>
            </a:r>
          </a:p>
          <a:p>
            <a:pPr marL="342900" lvl="2" indent="-342900">
              <a:lnSpc>
                <a:spcPct val="150000"/>
              </a:lnSpc>
              <a:buFont typeface="+mj-lt"/>
              <a:buAutoNum type="arabicPeriod"/>
            </a:pPr>
            <a:r>
              <a:rPr lang="it-IT" sz="1200" dirty="0" smtClean="0"/>
              <a:t>Il genitore più debole si allea col più forte e attacca il bambino, rifiutandolo o punendolo </a:t>
            </a:r>
            <a:r>
              <a:rPr lang="it-IT" sz="1200" dirty="0" smtClean="0">
                <a:sym typeface="Wingdings" panose="05000000000000000000" pitchFamily="2" charset="2"/>
              </a:rPr>
              <a:t>L’alleanza viene tradita</a:t>
            </a:r>
          </a:p>
          <a:p>
            <a:pPr marL="342900" lvl="2" indent="-342900">
              <a:lnSpc>
                <a:spcPct val="150000"/>
              </a:lnSpc>
              <a:buFont typeface="+mj-lt"/>
              <a:buAutoNum type="arabicPeriod"/>
            </a:pPr>
            <a:r>
              <a:rPr lang="it-IT" sz="1200" dirty="0" smtClean="0">
                <a:sym typeface="Wingdings" panose="05000000000000000000" pitchFamily="2" charset="2"/>
              </a:rPr>
              <a:t>Rottura psicotica i sentimenti prevalenti sono rabbia, confusione, senso di tradimento. Il comportamento psicotico diventa un’arma per ottenere ciò che non può essere ottenuto in altro modo</a:t>
            </a:r>
          </a:p>
          <a:p>
            <a:pPr marL="342900" lvl="2" indent="-342900">
              <a:lnSpc>
                <a:spcPct val="150000"/>
              </a:lnSpc>
              <a:buFont typeface="+mj-lt"/>
              <a:buAutoNum type="arabicPeriod"/>
            </a:pPr>
            <a:r>
              <a:rPr lang="it-IT" sz="1200" dirty="0" smtClean="0">
                <a:sym typeface="Wingdings" panose="05000000000000000000" pitchFamily="2" charset="2"/>
              </a:rPr>
              <a:t>L’intera famiglia da per scontato che i sintomi psicotici perdureranno e ognuno sviluppa una strategia personale per affrontare la situazione</a:t>
            </a:r>
            <a:endParaRPr lang="it-IT" sz="1200"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terapia Sistemico-Familiare</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1551131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3685" y="267494"/>
            <a:ext cx="6654779" cy="4139595"/>
          </a:xfrm>
          <a:prstGeom prst="rect">
            <a:avLst/>
          </a:prstGeom>
          <a:noFill/>
        </p:spPr>
        <p:txBody>
          <a:bodyPr wrap="square" rtlCol="0">
            <a:spAutoFit/>
          </a:bodyPr>
          <a:lstStyle/>
          <a:p>
            <a:pPr lvl="2"/>
            <a:r>
              <a:rPr lang="it-IT" sz="1800" dirty="0" smtClean="0">
                <a:solidFill>
                  <a:schemeClr val="bg2">
                    <a:lumMod val="60000"/>
                    <a:lumOff val="40000"/>
                  </a:schemeClr>
                </a:solidFill>
              </a:rPr>
              <a:t>La scuola di </a:t>
            </a:r>
            <a:r>
              <a:rPr lang="it-IT" sz="1800" dirty="0" err="1" smtClean="0">
                <a:solidFill>
                  <a:schemeClr val="bg2">
                    <a:lumMod val="60000"/>
                    <a:lumOff val="40000"/>
                  </a:schemeClr>
                </a:solidFill>
              </a:rPr>
              <a:t>Bateson</a:t>
            </a:r>
            <a:r>
              <a:rPr lang="it-IT" sz="1800" dirty="0" smtClean="0">
                <a:solidFill>
                  <a:schemeClr val="bg2">
                    <a:lumMod val="60000"/>
                    <a:lumOff val="40000"/>
                  </a:schemeClr>
                </a:solidFill>
              </a:rPr>
              <a:t> a Palo Alto (1956)</a:t>
            </a:r>
            <a:r>
              <a:rPr lang="it-IT" sz="1800" dirty="0" smtClean="0"/>
              <a:t>:</a:t>
            </a:r>
            <a:endParaRPr lang="it-IT" sz="1800" dirty="0"/>
          </a:p>
          <a:p>
            <a:pPr marL="285750" lvl="2" indent="-285750">
              <a:buFont typeface="Arial" panose="020B0604020202020204" pitchFamily="34" charset="0"/>
              <a:buChar char="•"/>
            </a:pPr>
            <a:endParaRPr lang="it-IT" dirty="0"/>
          </a:p>
          <a:p>
            <a:pPr lvl="2"/>
            <a:r>
              <a:rPr lang="it-IT" dirty="0" smtClean="0"/>
              <a:t>La famiglia inizia un nuovo gioco con nuove regole, che si traducono in moduli interattivi congelati e ripetitivi.</a:t>
            </a:r>
          </a:p>
          <a:p>
            <a:pPr lvl="2"/>
            <a:endParaRPr lang="it-IT" dirty="0"/>
          </a:p>
          <a:p>
            <a:pPr lvl="2"/>
            <a:r>
              <a:rPr lang="it-IT" dirty="0" smtClean="0"/>
              <a:t>Il compito del terapeuta consiste nel superamento di questo punto morto, entrerà nel sistema familiare partecipando al gioco familiare:</a:t>
            </a:r>
          </a:p>
          <a:p>
            <a:pPr lvl="2"/>
            <a:endParaRPr lang="it-IT" dirty="0"/>
          </a:p>
          <a:p>
            <a:pPr marL="342900" lvl="2" indent="-342900">
              <a:lnSpc>
                <a:spcPct val="150000"/>
              </a:lnSpc>
              <a:buFont typeface="Arial" panose="020B0604020202020204" pitchFamily="34" charset="0"/>
              <a:buChar char="•"/>
            </a:pPr>
            <a:r>
              <a:rPr lang="it-IT" dirty="0" smtClean="0"/>
              <a:t>Attenzione al primo incontro</a:t>
            </a:r>
          </a:p>
          <a:p>
            <a:pPr marL="342900" lvl="2" indent="-342900">
              <a:lnSpc>
                <a:spcPct val="150000"/>
              </a:lnSpc>
              <a:buFont typeface="Arial" panose="020B0604020202020204" pitchFamily="34" charset="0"/>
              <a:buChar char="•"/>
            </a:pPr>
            <a:r>
              <a:rPr lang="it-IT" dirty="0" smtClean="0"/>
              <a:t>Neutralità del terapeuta (bilanciare tra coinvolgimento e distanza), eventuale introduzione di un co-terapeuta (</a:t>
            </a:r>
            <a:r>
              <a:rPr lang="it-IT" i="1" dirty="0" err="1" smtClean="0"/>
              <a:t>splitting</a:t>
            </a:r>
            <a:r>
              <a:rPr lang="it-IT" i="1" dirty="0" smtClean="0"/>
              <a:t> terapeutico</a:t>
            </a:r>
            <a:r>
              <a:rPr lang="it-IT" dirty="0" smtClean="0"/>
              <a:t>)</a:t>
            </a:r>
          </a:p>
          <a:p>
            <a:pPr marL="342900" lvl="2" indent="-342900">
              <a:lnSpc>
                <a:spcPct val="150000"/>
              </a:lnSpc>
              <a:buFont typeface="Arial" panose="020B0604020202020204" pitchFamily="34" charset="0"/>
              <a:buChar char="•"/>
            </a:pPr>
            <a:r>
              <a:rPr lang="it-IT" dirty="0" smtClean="0"/>
              <a:t>Attivazione delle risorse familiari</a:t>
            </a:r>
          </a:p>
          <a:p>
            <a:pPr marL="342900" lvl="2" indent="-342900">
              <a:lnSpc>
                <a:spcPct val="150000"/>
              </a:lnSpc>
              <a:buFont typeface="Arial" panose="020B0604020202020204" pitchFamily="34" charset="0"/>
              <a:buChar char="•"/>
            </a:pPr>
            <a:r>
              <a:rPr lang="it-IT" dirty="0" smtClean="0"/>
              <a:t>Enfasi sugli aspetti positivi delle interazioni e delle comunicazioni familiari</a:t>
            </a:r>
          </a:p>
          <a:p>
            <a:pPr marL="342900" lvl="2" indent="-342900">
              <a:lnSpc>
                <a:spcPct val="150000"/>
              </a:lnSpc>
              <a:buFont typeface="Arial" panose="020B0604020202020204" pitchFamily="34" charset="0"/>
              <a:buChar char="•"/>
            </a:pPr>
            <a:r>
              <a:rPr lang="it-IT" dirty="0" smtClean="0"/>
              <a:t>Reinterpretazioni delle stesse in nuova chiave esplicativa</a:t>
            </a:r>
            <a:endParaRPr lang="it-IT" dirty="0" smtClean="0">
              <a:sym typeface="Wingdings" panose="05000000000000000000" pitchFamily="2" charset="2"/>
            </a:endParaRPr>
          </a:p>
          <a:p>
            <a:pPr marL="342900" lvl="2" indent="-342900">
              <a:lnSpc>
                <a:spcPct val="150000"/>
              </a:lnSpc>
              <a:buFont typeface="Arial" panose="020B0604020202020204" pitchFamily="34" charset="0"/>
              <a:buChar char="•"/>
            </a:pPr>
            <a:r>
              <a:rPr lang="it-IT" dirty="0" smtClean="0">
                <a:sym typeface="Wingdings" panose="05000000000000000000" pitchFamily="2" charset="2"/>
              </a:rPr>
              <a:t>Esortazione all’azione</a:t>
            </a:r>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terapia Sistemico-Familiare</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16886441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3685" y="267494"/>
            <a:ext cx="6654779" cy="4678204"/>
          </a:xfrm>
          <a:prstGeom prst="rect">
            <a:avLst/>
          </a:prstGeom>
          <a:noFill/>
        </p:spPr>
        <p:txBody>
          <a:bodyPr wrap="square" rtlCol="0">
            <a:spAutoFit/>
          </a:bodyPr>
          <a:lstStyle/>
          <a:p>
            <a:pPr lvl="2"/>
            <a:r>
              <a:rPr lang="it-IT" sz="1800" dirty="0" smtClean="0">
                <a:solidFill>
                  <a:schemeClr val="bg2">
                    <a:lumMod val="60000"/>
                    <a:lumOff val="40000"/>
                  </a:schemeClr>
                </a:solidFill>
              </a:rPr>
              <a:t>La scuola di </a:t>
            </a:r>
            <a:r>
              <a:rPr lang="it-IT" sz="1800" dirty="0" err="1" smtClean="0">
                <a:solidFill>
                  <a:schemeClr val="bg2">
                    <a:lumMod val="60000"/>
                    <a:lumOff val="40000"/>
                  </a:schemeClr>
                </a:solidFill>
              </a:rPr>
              <a:t>Bateson</a:t>
            </a:r>
            <a:r>
              <a:rPr lang="it-IT" sz="1800" dirty="0" smtClean="0">
                <a:solidFill>
                  <a:schemeClr val="bg2">
                    <a:lumMod val="60000"/>
                    <a:lumOff val="40000"/>
                  </a:schemeClr>
                </a:solidFill>
              </a:rPr>
              <a:t> a Palo Alto (1956)</a:t>
            </a:r>
            <a:r>
              <a:rPr lang="it-IT" sz="1800" dirty="0" smtClean="0"/>
              <a:t>:</a:t>
            </a:r>
            <a:endParaRPr lang="it-IT" sz="1800" dirty="0"/>
          </a:p>
          <a:p>
            <a:pPr lvl="2"/>
            <a:endParaRPr lang="it-IT" dirty="0" smtClean="0"/>
          </a:p>
          <a:p>
            <a:pPr lvl="2"/>
            <a:r>
              <a:rPr lang="it-IT" dirty="0" smtClean="0"/>
              <a:t>Il comportamento attivo del terapeuta: </a:t>
            </a:r>
            <a:r>
              <a:rPr lang="it-IT" i="1" dirty="0" smtClean="0"/>
              <a:t>Tecniche di Disturbo del Sistema</a:t>
            </a:r>
          </a:p>
          <a:p>
            <a:pPr lvl="2"/>
            <a:endParaRPr lang="it-IT" dirty="0"/>
          </a:p>
          <a:p>
            <a:pPr lvl="2"/>
            <a:endParaRPr lang="it-IT" dirty="0" smtClean="0"/>
          </a:p>
          <a:p>
            <a:pPr lvl="2"/>
            <a:r>
              <a:rPr lang="it-IT" dirty="0" smtClean="0"/>
              <a:t>Si iniziano a liberare le idee circolanti in ambito familiare, da sensi di colpa, vergogna e ansia; questo consente di arrivare ai punti più critici, di toccare i segreti familiari, vecchie recriminazioni e rivendicazioni apparentemente dimenticate da tempo, conti inevasi, accuse di opportunismo:</a:t>
            </a:r>
          </a:p>
          <a:p>
            <a:pPr lvl="2"/>
            <a:endParaRPr lang="it-IT" dirty="0" smtClean="0"/>
          </a:p>
          <a:p>
            <a:pPr lvl="2"/>
            <a:endParaRPr lang="it-IT" dirty="0" smtClean="0"/>
          </a:p>
          <a:p>
            <a:pPr lvl="2"/>
            <a:endParaRPr lang="it-IT" dirty="0"/>
          </a:p>
          <a:p>
            <a:pPr lvl="2"/>
            <a:endParaRPr lang="it-IT" dirty="0" smtClean="0"/>
          </a:p>
          <a:p>
            <a:pPr lvl="2"/>
            <a:r>
              <a:rPr lang="it-IT" dirty="0" smtClean="0"/>
              <a:t>Fluidità nel nuovo sistema familiare</a:t>
            </a:r>
          </a:p>
          <a:p>
            <a:pPr lvl="2"/>
            <a:r>
              <a:rPr lang="it-IT" dirty="0" smtClean="0"/>
              <a:t>Attivare processi di disvelamento, dolore e, infine, riconciliazione</a:t>
            </a:r>
          </a:p>
          <a:p>
            <a:pPr lvl="2"/>
            <a:endParaRPr lang="it-IT" dirty="0"/>
          </a:p>
          <a:p>
            <a:pPr lvl="2"/>
            <a:endParaRPr lang="it-IT" dirty="0" smtClean="0"/>
          </a:p>
          <a:p>
            <a:pPr lvl="2"/>
            <a:endParaRPr lang="it-IT" dirty="0"/>
          </a:p>
          <a:p>
            <a:pPr lvl="2"/>
            <a:endParaRPr lang="it-IT" dirty="0" smtClean="0"/>
          </a:p>
          <a:p>
            <a:pPr lvl="2"/>
            <a:r>
              <a:rPr lang="it-IT" dirty="0" smtClean="0"/>
              <a:t>Questo creerà nuove modalità di interazione, aumento dell’iniziativa, della responsabilità e dell’autonomia di ciascun membro</a:t>
            </a:r>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terapia Sistemico-Familiare</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2" name="Freccia in giù 1"/>
          <p:cNvSpPr/>
          <p:nvPr/>
        </p:nvSpPr>
        <p:spPr>
          <a:xfrm>
            <a:off x="4499992" y="1002426"/>
            <a:ext cx="360040" cy="4892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4499992" y="2427734"/>
            <a:ext cx="360040" cy="5760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4463988" y="3698942"/>
            <a:ext cx="432048" cy="63322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766911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74905" y="915566"/>
            <a:ext cx="6654779" cy="2846933"/>
          </a:xfrm>
          <a:prstGeom prst="rect">
            <a:avLst/>
          </a:prstGeom>
          <a:noFill/>
        </p:spPr>
        <p:txBody>
          <a:bodyPr wrap="square" rtlCol="0">
            <a:spAutoFit/>
          </a:bodyPr>
          <a:lstStyle/>
          <a:p>
            <a:pPr lvl="2"/>
            <a:r>
              <a:rPr lang="it-IT" sz="1800" dirty="0" smtClean="0">
                <a:solidFill>
                  <a:schemeClr val="bg2">
                    <a:lumMod val="60000"/>
                    <a:lumOff val="40000"/>
                  </a:schemeClr>
                </a:solidFill>
              </a:rPr>
              <a:t>La scuola di </a:t>
            </a:r>
            <a:r>
              <a:rPr lang="it-IT" sz="1800" dirty="0" err="1" smtClean="0">
                <a:solidFill>
                  <a:schemeClr val="bg2">
                    <a:lumMod val="60000"/>
                    <a:lumOff val="40000"/>
                  </a:schemeClr>
                </a:solidFill>
              </a:rPr>
              <a:t>Stierlin</a:t>
            </a:r>
            <a:r>
              <a:rPr lang="it-IT" sz="1800" dirty="0" smtClean="0">
                <a:solidFill>
                  <a:schemeClr val="bg2">
                    <a:lumMod val="60000"/>
                    <a:lumOff val="40000"/>
                  </a:schemeClr>
                </a:solidFill>
              </a:rPr>
              <a:t> ad Heidelberg (1975)</a:t>
            </a:r>
            <a:r>
              <a:rPr lang="it-IT" sz="1800" dirty="0" smtClean="0"/>
              <a:t>:</a:t>
            </a:r>
            <a:endParaRPr lang="it-IT" sz="1800" dirty="0"/>
          </a:p>
          <a:p>
            <a:pPr marL="285750" lvl="2" indent="-285750">
              <a:buFont typeface="Arial" panose="020B0604020202020204" pitchFamily="34" charset="0"/>
              <a:buChar char="•"/>
            </a:pPr>
            <a:endParaRPr lang="it-IT" dirty="0"/>
          </a:p>
          <a:p>
            <a:pPr lvl="2"/>
            <a:r>
              <a:rPr lang="it-IT" dirty="0" smtClean="0"/>
              <a:t>I sintomi della schizofrenia sono una deviazione dal comportamento atteso:</a:t>
            </a:r>
          </a:p>
          <a:p>
            <a:pPr lvl="2"/>
            <a:endParaRPr lang="it-IT" dirty="0"/>
          </a:p>
          <a:p>
            <a:pPr lvl="2"/>
            <a:endParaRPr lang="it-IT" dirty="0" smtClean="0"/>
          </a:p>
          <a:p>
            <a:pPr marL="285750" lvl="2" indent="-285750">
              <a:buFont typeface="Arial" panose="020B0604020202020204" pitchFamily="34" charset="0"/>
              <a:buChar char="•"/>
            </a:pPr>
            <a:r>
              <a:rPr lang="it-IT" dirty="0" smtClean="0"/>
              <a:t>Sintomi positivi                          esibizione di comportamenti inattesi</a:t>
            </a:r>
            <a:endParaRPr lang="it-IT" dirty="0"/>
          </a:p>
          <a:p>
            <a:pPr lvl="2"/>
            <a:endParaRPr lang="it-IT" dirty="0" smtClean="0"/>
          </a:p>
          <a:p>
            <a:pPr lvl="2"/>
            <a:endParaRPr lang="it-IT" dirty="0"/>
          </a:p>
          <a:p>
            <a:pPr lvl="2"/>
            <a:endParaRPr lang="it-IT" dirty="0" smtClean="0"/>
          </a:p>
          <a:p>
            <a:pPr lvl="2"/>
            <a:endParaRPr lang="it-IT" dirty="0"/>
          </a:p>
          <a:p>
            <a:pPr lvl="2"/>
            <a:endParaRPr lang="it-IT" dirty="0"/>
          </a:p>
          <a:p>
            <a:pPr marL="342900" lvl="2" indent="-342900">
              <a:lnSpc>
                <a:spcPct val="150000"/>
              </a:lnSpc>
              <a:buFont typeface="Arial" panose="020B0604020202020204" pitchFamily="34" charset="0"/>
              <a:buChar char="•"/>
            </a:pPr>
            <a:r>
              <a:rPr lang="it-IT" dirty="0" smtClean="0"/>
              <a:t>Sintomi negativi                        omissioni di comportamenti attesi</a:t>
            </a:r>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terapia Sistemico-Familiare</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2" name="Freccia a destra 1"/>
          <p:cNvSpPr/>
          <p:nvPr/>
        </p:nvSpPr>
        <p:spPr>
          <a:xfrm>
            <a:off x="3779912" y="1923678"/>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3876154" y="3279695"/>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39238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Interventi psicoterapeutici</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2" name="Sottotitolo 1"/>
          <p:cNvSpPr>
            <a:spLocks noGrp="1"/>
          </p:cNvSpPr>
          <p:nvPr>
            <p:ph type="subTitle" idx="1"/>
          </p:nvPr>
        </p:nvSpPr>
        <p:spPr>
          <a:xfrm>
            <a:off x="5508104" y="2859782"/>
            <a:ext cx="3528392" cy="745737"/>
          </a:xfrm>
        </p:spPr>
        <p:txBody>
          <a:bodyPr/>
          <a:lstStyle/>
          <a:p>
            <a:r>
              <a:rPr lang="it-IT" dirty="0" smtClean="0"/>
              <a:t>La terapia Cognitivo-Comportamentale</a:t>
            </a:r>
            <a:endParaRPr lang="it-IT" dirty="0"/>
          </a:p>
        </p:txBody>
      </p:sp>
    </p:spTree>
    <p:extLst>
      <p:ext uri="{BB962C8B-B14F-4D97-AF65-F5344CB8AC3E}">
        <p14:creationId xmlns:p14="http://schemas.microsoft.com/office/powerpoint/2010/main" val="29513145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66929" y="339502"/>
            <a:ext cx="6654779" cy="5078313"/>
          </a:xfrm>
          <a:prstGeom prst="rect">
            <a:avLst/>
          </a:prstGeom>
          <a:noFill/>
        </p:spPr>
        <p:txBody>
          <a:bodyPr wrap="square" rtlCol="0">
            <a:spAutoFit/>
          </a:bodyPr>
          <a:lstStyle/>
          <a:p>
            <a:pPr lvl="2"/>
            <a:r>
              <a:rPr lang="it-IT" sz="1800" dirty="0" smtClean="0">
                <a:solidFill>
                  <a:schemeClr val="bg2">
                    <a:lumMod val="60000"/>
                    <a:lumOff val="40000"/>
                  </a:schemeClr>
                </a:solidFill>
              </a:rPr>
              <a:t>Comprende diverse forme di psicoterapia che condividono</a:t>
            </a:r>
            <a:r>
              <a:rPr lang="it-IT" sz="1800" dirty="0" smtClean="0"/>
              <a:t>:</a:t>
            </a:r>
            <a:endParaRPr lang="it-IT" sz="1800" dirty="0"/>
          </a:p>
          <a:p>
            <a:pPr marL="285750" lvl="2" indent="-285750">
              <a:buFont typeface="Arial" panose="020B0604020202020204" pitchFamily="34" charset="0"/>
              <a:buChar char="•"/>
            </a:pPr>
            <a:endParaRPr lang="it-IT" dirty="0"/>
          </a:p>
          <a:p>
            <a:pPr marL="285750" lvl="2" indent="-285750">
              <a:buFont typeface="Arial" panose="020B0604020202020204" pitchFamily="34" charset="0"/>
              <a:buChar char="•"/>
            </a:pPr>
            <a:r>
              <a:rPr lang="it-IT" dirty="0" smtClean="0"/>
              <a:t>Psicoterapie strutturate</a:t>
            </a:r>
          </a:p>
          <a:p>
            <a:pPr marL="285750" lvl="2" indent="-285750">
              <a:buFont typeface="Arial" panose="020B0604020202020204" pitchFamily="34" charset="0"/>
              <a:buChar char="•"/>
            </a:pPr>
            <a:r>
              <a:rPr lang="it-IT" dirty="0" smtClean="0"/>
              <a:t>Durata tendenzialmente breve (6 mesi)</a:t>
            </a:r>
          </a:p>
          <a:p>
            <a:pPr marL="285750" lvl="2" indent="-285750">
              <a:buFont typeface="Arial" panose="020B0604020202020204" pitchFamily="34" charset="0"/>
              <a:buChar char="•"/>
            </a:pPr>
            <a:r>
              <a:rPr lang="it-IT" dirty="0" smtClean="0"/>
              <a:t>Direttive (il terapeuta fa prescrizioni e propone consigli)</a:t>
            </a:r>
          </a:p>
          <a:p>
            <a:pPr marL="285750" lvl="2" indent="-285750">
              <a:buFont typeface="Arial" panose="020B0604020202020204" pitchFamily="34" charset="0"/>
              <a:buChar char="•"/>
            </a:pPr>
            <a:r>
              <a:rPr lang="it-IT" dirty="0" smtClean="0"/>
              <a:t>Orientate all’Hic et </a:t>
            </a:r>
            <a:r>
              <a:rPr lang="it-IT" dirty="0" err="1" smtClean="0"/>
              <a:t>Nunc</a:t>
            </a:r>
            <a:endParaRPr lang="it-IT" dirty="0" smtClean="0"/>
          </a:p>
          <a:p>
            <a:pPr marL="285750" lvl="2" indent="-285750">
              <a:buFont typeface="Arial" panose="020B0604020202020204" pitchFamily="34" charset="0"/>
              <a:buChar char="•"/>
            </a:pPr>
            <a:r>
              <a:rPr lang="it-IT" dirty="0" smtClean="0"/>
              <a:t>Trattamenti specifici per tipologia sintomatologica:</a:t>
            </a:r>
          </a:p>
          <a:p>
            <a:pPr marL="285750" lvl="2" indent="-285750">
              <a:buFont typeface="Arial" panose="020B0604020202020204" pitchFamily="34" charset="0"/>
              <a:buChar char="•"/>
            </a:pPr>
            <a:endParaRPr lang="it-IT" sz="1800" dirty="0">
              <a:solidFill>
                <a:schemeClr val="bg2">
                  <a:lumMod val="60000"/>
                  <a:lumOff val="40000"/>
                </a:schemeClr>
              </a:solidFill>
            </a:endParaRPr>
          </a:p>
          <a:p>
            <a:pPr lvl="2"/>
            <a:r>
              <a:rPr lang="it-IT" sz="1800" dirty="0" smtClean="0">
                <a:solidFill>
                  <a:schemeClr val="bg2">
                    <a:lumMod val="60000"/>
                    <a:lumOff val="40000"/>
                  </a:schemeClr>
                </a:solidFill>
              </a:rPr>
              <a:t>Gli Obiettivi</a:t>
            </a:r>
            <a:endParaRPr lang="it-IT" sz="1800" dirty="0">
              <a:solidFill>
                <a:schemeClr val="bg2">
                  <a:lumMod val="60000"/>
                  <a:lumOff val="40000"/>
                </a:schemeClr>
              </a:solidFill>
            </a:endParaRPr>
          </a:p>
          <a:p>
            <a:pPr lvl="2"/>
            <a:endParaRPr lang="it-IT" dirty="0" smtClean="0"/>
          </a:p>
          <a:p>
            <a:pPr marL="285750" lvl="2" indent="-285750">
              <a:buFont typeface="Arial" panose="020B0604020202020204" pitchFamily="34" charset="0"/>
              <a:buChar char="•"/>
            </a:pPr>
            <a:r>
              <a:rPr lang="it-IT" dirty="0" smtClean="0"/>
              <a:t>Promuovere un cambiamento in pensieri, credenze, pattern emotivi di tipo disfunzionale e diseducativo</a:t>
            </a:r>
          </a:p>
          <a:p>
            <a:pPr marL="285750" lvl="2" indent="-285750">
              <a:buFont typeface="Arial" panose="020B0604020202020204" pitchFamily="34" charset="0"/>
              <a:buChar char="•"/>
            </a:pPr>
            <a:r>
              <a:rPr lang="it-IT" dirty="0" smtClean="0"/>
              <a:t>Rendere i paziente un «esperto» del proprio disturbo</a:t>
            </a:r>
          </a:p>
          <a:p>
            <a:pPr marL="285750" lvl="2" indent="-285750">
              <a:buFont typeface="Arial" panose="020B0604020202020204" pitchFamily="34" charset="0"/>
              <a:buChar char="•"/>
            </a:pPr>
            <a:r>
              <a:rPr lang="it-IT" dirty="0" smtClean="0"/>
              <a:t>Tolleranza allo stress (Modello di vulnerabilità allo stress, Zubin, Spring, 1977)</a:t>
            </a:r>
            <a:endParaRPr lang="it-IT" dirty="0"/>
          </a:p>
          <a:p>
            <a:pPr lvl="2"/>
            <a:endParaRPr lang="it-IT" dirty="0" smtClean="0"/>
          </a:p>
          <a:p>
            <a:pPr lvl="2"/>
            <a:r>
              <a:rPr lang="it-IT" sz="1800" dirty="0" smtClean="0">
                <a:solidFill>
                  <a:schemeClr val="bg2">
                    <a:lumMod val="60000"/>
                    <a:lumOff val="40000"/>
                  </a:schemeClr>
                </a:solidFill>
              </a:rPr>
              <a:t>Le fasi</a:t>
            </a:r>
            <a:endParaRPr lang="it-IT" sz="1800" dirty="0">
              <a:solidFill>
                <a:schemeClr val="bg2">
                  <a:lumMod val="60000"/>
                  <a:lumOff val="40000"/>
                </a:schemeClr>
              </a:solidFill>
            </a:endParaRPr>
          </a:p>
          <a:p>
            <a:pPr marL="285750" lvl="2" indent="-285750">
              <a:buFont typeface="Arial" panose="020B0604020202020204" pitchFamily="34" charset="0"/>
              <a:buChar char="•"/>
            </a:pPr>
            <a:r>
              <a:rPr lang="it-IT" dirty="0" smtClean="0"/>
              <a:t>Valutazione</a:t>
            </a:r>
          </a:p>
          <a:p>
            <a:pPr marL="285750" lvl="2" indent="-285750">
              <a:buFont typeface="Arial" panose="020B0604020202020204" pitchFamily="34" charset="0"/>
              <a:buChar char="•"/>
            </a:pPr>
            <a:r>
              <a:rPr lang="it-IT" dirty="0" smtClean="0"/>
              <a:t>Identificazione dei problemi chiave</a:t>
            </a:r>
          </a:p>
          <a:p>
            <a:pPr marL="285750" lvl="2" indent="-285750">
              <a:buFont typeface="Arial" panose="020B0604020202020204" pitchFamily="34" charset="0"/>
              <a:buChar char="•"/>
            </a:pPr>
            <a:r>
              <a:rPr lang="it-IT" dirty="0" smtClean="0"/>
              <a:t>Intervento</a:t>
            </a:r>
          </a:p>
          <a:p>
            <a:pPr marL="285750" lvl="2" indent="-285750">
              <a:buFont typeface="Arial" panose="020B0604020202020204" pitchFamily="34" charset="0"/>
              <a:buChar char="•"/>
            </a:pPr>
            <a:r>
              <a:rPr lang="it-IT" dirty="0" smtClean="0"/>
              <a:t>Prevenzione delle ricadute</a:t>
            </a:r>
            <a:endParaRPr lang="it-IT" dirty="0"/>
          </a:p>
          <a:p>
            <a:pPr lvl="2"/>
            <a:endParaRPr lang="it-IT"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terapia Cognitivo-Comportamentale</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23265275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Interventi psicoterapeutici</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2" name="Sottotitolo 1"/>
          <p:cNvSpPr>
            <a:spLocks noGrp="1"/>
          </p:cNvSpPr>
          <p:nvPr>
            <p:ph type="subTitle" idx="1"/>
          </p:nvPr>
        </p:nvSpPr>
        <p:spPr>
          <a:xfrm>
            <a:off x="5508104" y="2859782"/>
            <a:ext cx="3528392" cy="745737"/>
          </a:xfrm>
        </p:spPr>
        <p:txBody>
          <a:bodyPr/>
          <a:lstStyle/>
          <a:p>
            <a:r>
              <a:rPr lang="it-IT" dirty="0" smtClean="0"/>
              <a:t>La Psicoterapia </a:t>
            </a:r>
            <a:r>
              <a:rPr lang="it-IT" dirty="0" err="1" smtClean="0"/>
              <a:t>Supportiva</a:t>
            </a:r>
            <a:endParaRPr lang="it-IT" dirty="0"/>
          </a:p>
        </p:txBody>
      </p:sp>
    </p:spTree>
    <p:extLst>
      <p:ext uri="{BB962C8B-B14F-4D97-AF65-F5344CB8AC3E}">
        <p14:creationId xmlns:p14="http://schemas.microsoft.com/office/powerpoint/2010/main" val="28262523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74905" y="915566"/>
            <a:ext cx="6654779" cy="3600986"/>
          </a:xfrm>
          <a:prstGeom prst="rect">
            <a:avLst/>
          </a:prstGeom>
          <a:noFill/>
        </p:spPr>
        <p:txBody>
          <a:bodyPr wrap="square" rtlCol="0">
            <a:spAutoFit/>
          </a:bodyPr>
          <a:lstStyle/>
          <a:p>
            <a:pPr lvl="2"/>
            <a:r>
              <a:rPr lang="it-IT" sz="1800" dirty="0" smtClean="0">
                <a:solidFill>
                  <a:schemeClr val="bg2">
                    <a:lumMod val="60000"/>
                    <a:lumOff val="40000"/>
                  </a:schemeClr>
                </a:solidFill>
              </a:rPr>
              <a:t>Terapia centrata sul cliente di </a:t>
            </a:r>
            <a:r>
              <a:rPr lang="it-IT" sz="1800" dirty="0" err="1" smtClean="0">
                <a:solidFill>
                  <a:schemeClr val="bg2">
                    <a:lumMod val="60000"/>
                    <a:lumOff val="40000"/>
                  </a:schemeClr>
                </a:solidFill>
              </a:rPr>
              <a:t>Rogers</a:t>
            </a:r>
            <a:r>
              <a:rPr lang="it-IT" sz="1800" dirty="0" smtClean="0">
                <a:solidFill>
                  <a:schemeClr val="bg2">
                    <a:lumMod val="60000"/>
                    <a:lumOff val="40000"/>
                  </a:schemeClr>
                </a:solidFill>
              </a:rPr>
              <a:t> (1942)</a:t>
            </a:r>
            <a:r>
              <a:rPr lang="it-IT" sz="1800" dirty="0" smtClean="0"/>
              <a:t>:</a:t>
            </a:r>
            <a:endParaRPr lang="it-IT" sz="1800" dirty="0"/>
          </a:p>
          <a:p>
            <a:pPr marL="285750" lvl="2" indent="-285750">
              <a:buFont typeface="Arial" panose="020B0604020202020204" pitchFamily="34" charset="0"/>
              <a:buChar char="•"/>
            </a:pPr>
            <a:endParaRPr lang="it-IT" dirty="0"/>
          </a:p>
          <a:p>
            <a:pPr lvl="2"/>
            <a:r>
              <a:rPr lang="it-IT" dirty="0" smtClean="0"/>
              <a:t>L’efficacia dipende da specifiche variabili del terapeuta</a:t>
            </a:r>
          </a:p>
          <a:p>
            <a:pPr marL="285750" lvl="2" indent="-285750">
              <a:buFont typeface="Arial" panose="020B0604020202020204" pitchFamily="34" charset="0"/>
              <a:buChar char="•"/>
            </a:pPr>
            <a:r>
              <a:rPr lang="it-IT" dirty="0" smtClean="0"/>
              <a:t>Empatia</a:t>
            </a:r>
          </a:p>
          <a:p>
            <a:pPr marL="285750" lvl="2" indent="-285750">
              <a:buFont typeface="Arial" panose="020B0604020202020204" pitchFamily="34" charset="0"/>
              <a:buChar char="•"/>
            </a:pPr>
            <a:r>
              <a:rPr lang="it-IT" dirty="0" smtClean="0"/>
              <a:t>Autenticità</a:t>
            </a:r>
          </a:p>
          <a:p>
            <a:pPr marL="285750" lvl="2" indent="-285750">
              <a:buFont typeface="Arial" panose="020B0604020202020204" pitchFamily="34" charset="0"/>
              <a:buChar char="•"/>
            </a:pPr>
            <a:r>
              <a:rPr lang="it-IT" dirty="0" smtClean="0"/>
              <a:t>Trasparenza</a:t>
            </a:r>
          </a:p>
          <a:p>
            <a:pPr marL="285750" lvl="2" indent="-285750">
              <a:buFont typeface="Arial" panose="020B0604020202020204" pitchFamily="34" charset="0"/>
              <a:buChar char="•"/>
            </a:pPr>
            <a:r>
              <a:rPr lang="it-IT" dirty="0" smtClean="0"/>
              <a:t>Affidabilità</a:t>
            </a:r>
          </a:p>
          <a:p>
            <a:pPr marL="285750" lvl="2" indent="-285750">
              <a:buFont typeface="Arial" panose="020B0604020202020204" pitchFamily="34" charset="0"/>
              <a:buChar char="•"/>
            </a:pPr>
            <a:r>
              <a:rPr lang="it-IT" dirty="0" smtClean="0"/>
              <a:t>Capacità di adeguata distanza emotiva</a:t>
            </a:r>
          </a:p>
          <a:p>
            <a:pPr marL="285750" lvl="2" indent="-285750">
              <a:buFont typeface="Arial" panose="020B0604020202020204" pitchFamily="34" charset="0"/>
              <a:buChar char="•"/>
            </a:pPr>
            <a:r>
              <a:rPr lang="it-IT" dirty="0" smtClean="0"/>
              <a:t>Flessibilità</a:t>
            </a:r>
          </a:p>
          <a:p>
            <a:pPr marL="285750" lvl="2" indent="-285750">
              <a:buFont typeface="Arial" panose="020B0604020202020204" pitchFamily="34" charset="0"/>
              <a:buChar char="•"/>
            </a:pPr>
            <a:r>
              <a:rPr lang="it-IT" dirty="0" smtClean="0"/>
              <a:t>pazienza:</a:t>
            </a:r>
          </a:p>
          <a:p>
            <a:pPr lvl="2"/>
            <a:endParaRPr lang="it-IT" dirty="0"/>
          </a:p>
          <a:p>
            <a:pPr lvl="2"/>
            <a:endParaRPr lang="it-IT" dirty="0" smtClean="0"/>
          </a:p>
          <a:p>
            <a:pPr lvl="2"/>
            <a:endParaRPr lang="it-IT" dirty="0"/>
          </a:p>
          <a:p>
            <a:pPr lvl="2"/>
            <a:endParaRPr lang="it-IT" dirty="0" smtClean="0"/>
          </a:p>
          <a:p>
            <a:pPr lvl="2"/>
            <a:endParaRPr lang="it-IT"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psicoterapia </a:t>
            </a:r>
            <a:r>
              <a:rPr lang="it-IT" sz="2400" dirty="0" err="1" smtClean="0">
                <a:solidFill>
                  <a:srgbClr val="C00000"/>
                </a:solidFill>
                <a:latin typeface="Bauhaus 93" panose="04030905020B02020C02" pitchFamily="82" charset="0"/>
                <a:cs typeface="Times New Roman" panose="02020603050405020304" pitchFamily="18" charset="0"/>
              </a:rPr>
              <a:t>Supportiva</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graphicFrame>
        <p:nvGraphicFramePr>
          <p:cNvPr id="8" name="Diagramma 7"/>
          <p:cNvGraphicFramePr/>
          <p:nvPr>
            <p:extLst>
              <p:ext uri="{D42A27DB-BD31-4B8C-83A1-F6EECF244321}">
                <p14:modId xmlns:p14="http://schemas.microsoft.com/office/powerpoint/2010/main" val="1989397148"/>
              </p:ext>
            </p:extLst>
          </p:nvPr>
        </p:nvGraphicFramePr>
        <p:xfrm>
          <a:off x="3995936" y="2679452"/>
          <a:ext cx="4248472" cy="2464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48250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Interventi psicosociali</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89619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08104" y="-3861"/>
            <a:ext cx="3635896" cy="771548"/>
          </a:xfrm>
        </p:spPr>
        <p:txBody>
          <a:bodyPr/>
          <a:lstStyle/>
          <a:p>
            <a:r>
              <a:rPr lang="it-IT" sz="2400" dirty="0">
                <a:solidFill>
                  <a:srgbClr val="C00000"/>
                </a:solidFill>
                <a:latin typeface="Bauhaus 93" panose="04030905020B02020C02" pitchFamily="82" charset="0"/>
                <a:cs typeface="Times New Roman" panose="02020603050405020304" pitchFamily="18" charset="0"/>
              </a:rPr>
              <a:t>Eugene </a:t>
            </a:r>
            <a:r>
              <a:rPr lang="it-IT" sz="2400" dirty="0" err="1">
                <a:solidFill>
                  <a:srgbClr val="C00000"/>
                </a:solidFill>
                <a:latin typeface="Bauhaus 93" panose="04030905020B02020C02" pitchFamily="82" charset="0"/>
                <a:cs typeface="Times New Roman" panose="02020603050405020304" pitchFamily="18" charset="0"/>
              </a:rPr>
              <a:t>Bleuler</a:t>
            </a:r>
            <a:endParaRPr lang="it-IT" sz="2400" dirty="0">
              <a:solidFill>
                <a:srgbClr val="C00000"/>
              </a:solidFill>
              <a:latin typeface="Bauhaus 93" panose="04030905020B02020C02" pitchFamily="82" charset="0"/>
              <a:cs typeface="Times New Roman" panose="02020603050405020304" pitchFamily="18" charset="0"/>
            </a:endParaRPr>
          </a:p>
        </p:txBody>
      </p:sp>
      <p:sp>
        <p:nvSpPr>
          <p:cNvPr id="3" name="Sottotitolo 2"/>
          <p:cNvSpPr>
            <a:spLocks noGrp="1"/>
          </p:cNvSpPr>
          <p:nvPr>
            <p:ph type="subTitle" idx="1"/>
          </p:nvPr>
        </p:nvSpPr>
        <p:spPr>
          <a:xfrm>
            <a:off x="1835696" y="915566"/>
            <a:ext cx="4813369" cy="3447550"/>
          </a:xfrm>
        </p:spPr>
        <p:txBody>
          <a:bodyPr/>
          <a:lstStyle/>
          <a:p>
            <a:pPr marL="457200" indent="-457200" algn="just">
              <a:buFont typeface="Arial" panose="020B0604020202020204" pitchFamily="34" charset="0"/>
              <a:buChar char="•"/>
            </a:pPr>
            <a:r>
              <a:rPr lang="it-IT" sz="1600" dirty="0" smtClean="0">
                <a:solidFill>
                  <a:schemeClr val="tx1"/>
                </a:solidFill>
              </a:rPr>
              <a:t>Costruzione di una relazione stabile</a:t>
            </a:r>
          </a:p>
          <a:p>
            <a:pPr marL="457200" indent="-457200" algn="just">
              <a:buFont typeface="Arial" panose="020B0604020202020204" pitchFamily="34" charset="0"/>
              <a:buChar char="•"/>
            </a:pPr>
            <a:endParaRPr lang="it-IT" sz="1600" dirty="0" smtClean="0">
              <a:solidFill>
                <a:schemeClr val="tx1"/>
              </a:solidFill>
            </a:endParaRPr>
          </a:p>
          <a:p>
            <a:pPr marL="457200" indent="-457200" algn="just">
              <a:buFont typeface="Arial" panose="020B0604020202020204" pitchFamily="34" charset="0"/>
              <a:buChar char="•"/>
            </a:pPr>
            <a:r>
              <a:rPr lang="it-IT" sz="1600" dirty="0" smtClean="0">
                <a:solidFill>
                  <a:schemeClr val="tx1"/>
                </a:solidFill>
              </a:rPr>
              <a:t>Attenzione specifica alle tensioni interne</a:t>
            </a:r>
          </a:p>
          <a:p>
            <a:pPr marL="457200" indent="-457200" algn="just">
              <a:buFont typeface="Arial" panose="020B0604020202020204" pitchFamily="34" charset="0"/>
              <a:buChar char="•"/>
            </a:pPr>
            <a:endParaRPr lang="it-IT" sz="1600" dirty="0" smtClean="0">
              <a:solidFill>
                <a:schemeClr val="tx1"/>
              </a:solidFill>
            </a:endParaRPr>
          </a:p>
          <a:p>
            <a:pPr marL="457200" indent="-457200" algn="just">
              <a:buFont typeface="Arial" panose="020B0604020202020204" pitchFamily="34" charset="0"/>
              <a:buChar char="•"/>
            </a:pPr>
            <a:r>
              <a:rPr lang="it-IT" sz="1600" dirty="0" smtClean="0">
                <a:solidFill>
                  <a:schemeClr val="tx1"/>
                </a:solidFill>
              </a:rPr>
              <a:t>Catarsi</a:t>
            </a:r>
          </a:p>
          <a:p>
            <a:pPr marL="457200" indent="-457200" algn="just">
              <a:buFont typeface="Arial" panose="020B0604020202020204" pitchFamily="34" charset="0"/>
              <a:buChar char="•"/>
            </a:pPr>
            <a:endParaRPr lang="it-IT" sz="1600" dirty="0" smtClean="0">
              <a:solidFill>
                <a:schemeClr val="tx1"/>
              </a:solidFill>
            </a:endParaRPr>
          </a:p>
          <a:p>
            <a:pPr marL="457200" indent="-457200" algn="just">
              <a:buFont typeface="Arial" panose="020B0604020202020204" pitchFamily="34" charset="0"/>
              <a:buChar char="•"/>
            </a:pPr>
            <a:r>
              <a:rPr lang="it-IT" sz="1600" dirty="0" smtClean="0">
                <a:solidFill>
                  <a:schemeClr val="tx1"/>
                </a:solidFill>
              </a:rPr>
              <a:t>Spinta alla riflessione e agli adattamenti comportamentali</a:t>
            </a:r>
          </a:p>
          <a:p>
            <a:pPr marL="457200" indent="-457200" algn="just">
              <a:buFont typeface="Arial" panose="020B0604020202020204" pitchFamily="34" charset="0"/>
              <a:buChar char="•"/>
            </a:pPr>
            <a:endParaRPr lang="it-IT" sz="1600" dirty="0" smtClean="0">
              <a:solidFill>
                <a:schemeClr val="tx1"/>
              </a:solidFill>
            </a:endParaRPr>
          </a:p>
          <a:p>
            <a:pPr marL="457200" indent="-457200" algn="just">
              <a:buFont typeface="Arial" panose="020B0604020202020204" pitchFamily="34" charset="0"/>
              <a:buChar char="•"/>
            </a:pPr>
            <a:r>
              <a:rPr lang="it-IT" sz="1600" dirty="0" smtClean="0">
                <a:solidFill>
                  <a:schemeClr val="tx1"/>
                </a:solidFill>
              </a:rPr>
              <a:t>Interventi psico-pedagogici</a:t>
            </a:r>
          </a:p>
          <a:p>
            <a:pPr marL="457200" indent="-457200">
              <a:buFont typeface="Arial" panose="020B0604020202020204" pitchFamily="34" charset="0"/>
              <a:buChar char="•"/>
            </a:pPr>
            <a:endParaRPr lang="it-IT" sz="1600" dirty="0"/>
          </a:p>
        </p:txBody>
      </p:sp>
      <p:pic>
        <p:nvPicPr>
          <p:cNvPr id="1028" name="Picture 4" descr="Risultati immagini per bleu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715766"/>
            <a:ext cx="1567842" cy="2154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magine correlata">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01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Risultati immagini per arteterapi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195486"/>
            <a:ext cx="3206110" cy="2265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sultati immagini per danz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1875673"/>
            <a:ext cx="2952328" cy="19682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isultato immagine per ippoterap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3075806"/>
            <a:ext cx="28575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3105" y="51470"/>
            <a:ext cx="2211710" cy="2211710"/>
          </a:xfrm>
          <a:prstGeom prst="rect">
            <a:avLst/>
          </a:prstGeom>
        </p:spPr>
      </p:pic>
      <p:pic>
        <p:nvPicPr>
          <p:cNvPr id="3" name="Immagin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82217" y="3228206"/>
            <a:ext cx="1228725" cy="1724025"/>
          </a:xfrm>
          <a:prstGeom prst="rect">
            <a:avLst/>
          </a:prstGeom>
        </p:spPr>
      </p:pic>
      <p:sp>
        <p:nvSpPr>
          <p:cNvPr id="4" name="CasellaDiTesto 3"/>
          <p:cNvSpPr txBox="1"/>
          <p:nvPr/>
        </p:nvSpPr>
        <p:spPr>
          <a:xfrm>
            <a:off x="1835696" y="2460787"/>
            <a:ext cx="2232248" cy="307777"/>
          </a:xfrm>
          <a:prstGeom prst="rect">
            <a:avLst/>
          </a:prstGeom>
          <a:noFill/>
        </p:spPr>
        <p:txBody>
          <a:bodyPr wrap="square" rtlCol="0">
            <a:spAutoFit/>
          </a:bodyPr>
          <a:lstStyle/>
          <a:p>
            <a:r>
              <a:rPr lang="it-IT" dirty="0" err="1" smtClean="0"/>
              <a:t>Arteterapia</a:t>
            </a:r>
            <a:endParaRPr lang="it-IT" dirty="0"/>
          </a:p>
        </p:txBody>
      </p:sp>
      <p:sp>
        <p:nvSpPr>
          <p:cNvPr id="5" name="CasellaDiTesto 4"/>
          <p:cNvSpPr txBox="1"/>
          <p:nvPr/>
        </p:nvSpPr>
        <p:spPr>
          <a:xfrm>
            <a:off x="4909220" y="4803998"/>
            <a:ext cx="1895028" cy="307777"/>
          </a:xfrm>
          <a:prstGeom prst="rect">
            <a:avLst/>
          </a:prstGeom>
          <a:noFill/>
        </p:spPr>
        <p:txBody>
          <a:bodyPr wrap="square" rtlCol="0">
            <a:spAutoFit/>
          </a:bodyPr>
          <a:lstStyle/>
          <a:p>
            <a:r>
              <a:rPr lang="it-IT" dirty="0" smtClean="0"/>
              <a:t>Ippoterapia </a:t>
            </a:r>
            <a:endParaRPr lang="it-IT" dirty="0"/>
          </a:p>
        </p:txBody>
      </p:sp>
      <p:sp>
        <p:nvSpPr>
          <p:cNvPr id="6" name="CasellaDiTesto 5"/>
          <p:cNvSpPr txBox="1"/>
          <p:nvPr/>
        </p:nvSpPr>
        <p:spPr>
          <a:xfrm>
            <a:off x="5148064" y="3843892"/>
            <a:ext cx="2088232" cy="307777"/>
          </a:xfrm>
          <a:prstGeom prst="rect">
            <a:avLst/>
          </a:prstGeom>
          <a:noFill/>
        </p:spPr>
        <p:txBody>
          <a:bodyPr wrap="square" rtlCol="0">
            <a:spAutoFit/>
          </a:bodyPr>
          <a:lstStyle/>
          <a:p>
            <a:r>
              <a:rPr lang="it-IT" dirty="0" err="1" smtClean="0"/>
              <a:t>Danzaterapia</a:t>
            </a:r>
            <a:r>
              <a:rPr lang="it-IT" dirty="0" smtClean="0"/>
              <a:t> </a:t>
            </a:r>
            <a:endParaRPr lang="it-IT" dirty="0"/>
          </a:p>
        </p:txBody>
      </p:sp>
      <p:sp>
        <p:nvSpPr>
          <p:cNvPr id="7" name="CasellaDiTesto 6"/>
          <p:cNvSpPr txBox="1"/>
          <p:nvPr/>
        </p:nvSpPr>
        <p:spPr>
          <a:xfrm>
            <a:off x="5940152" y="195486"/>
            <a:ext cx="1512168" cy="523220"/>
          </a:xfrm>
          <a:prstGeom prst="rect">
            <a:avLst/>
          </a:prstGeom>
          <a:noFill/>
        </p:spPr>
        <p:txBody>
          <a:bodyPr wrap="square" rtlCol="0">
            <a:spAutoFit/>
          </a:bodyPr>
          <a:lstStyle/>
          <a:p>
            <a:r>
              <a:rPr lang="it-IT" dirty="0" smtClean="0"/>
              <a:t>Terapia occupazionale</a:t>
            </a:r>
            <a:endParaRPr lang="it-IT" dirty="0"/>
          </a:p>
        </p:txBody>
      </p:sp>
      <p:sp>
        <p:nvSpPr>
          <p:cNvPr id="8" name="CasellaDiTesto 7"/>
          <p:cNvSpPr txBox="1"/>
          <p:nvPr/>
        </p:nvSpPr>
        <p:spPr>
          <a:xfrm>
            <a:off x="6804248" y="4498329"/>
            <a:ext cx="1224136" cy="523220"/>
          </a:xfrm>
          <a:prstGeom prst="rect">
            <a:avLst/>
          </a:prstGeom>
          <a:noFill/>
        </p:spPr>
        <p:txBody>
          <a:bodyPr wrap="square" rtlCol="0">
            <a:spAutoFit/>
          </a:bodyPr>
          <a:lstStyle/>
          <a:p>
            <a:r>
              <a:rPr lang="it-IT" dirty="0" smtClean="0"/>
              <a:t>Social </a:t>
            </a:r>
            <a:r>
              <a:rPr lang="it-IT" dirty="0" err="1" smtClean="0"/>
              <a:t>skills</a:t>
            </a:r>
            <a:r>
              <a:rPr lang="it-IT" dirty="0" smtClean="0"/>
              <a:t> training</a:t>
            </a:r>
            <a:endParaRPr lang="it-IT" dirty="0"/>
          </a:p>
        </p:txBody>
      </p:sp>
    </p:spTree>
    <p:extLst>
      <p:ext uri="{BB962C8B-B14F-4D97-AF65-F5344CB8AC3E}">
        <p14:creationId xmlns:p14="http://schemas.microsoft.com/office/powerpoint/2010/main" val="9277227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20072" y="123478"/>
            <a:ext cx="3684244" cy="2052600"/>
          </a:xfrm>
        </p:spPr>
        <p:txBody>
          <a:bodyPr/>
          <a:lstStyle/>
          <a:p>
            <a:r>
              <a:rPr lang="it-IT" sz="3200" dirty="0" smtClean="0">
                <a:solidFill>
                  <a:srgbClr val="C00000"/>
                </a:solidFill>
              </a:rPr>
              <a:t>Comunità terapeutiche</a:t>
            </a:r>
            <a:r>
              <a:rPr lang="it-IT" sz="3200" dirty="0" smtClean="0"/>
              <a:t/>
            </a:r>
            <a:br>
              <a:rPr lang="it-IT" sz="3200" dirty="0" smtClean="0"/>
            </a:b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488437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66929" y="339502"/>
            <a:ext cx="6654779" cy="5570756"/>
          </a:xfrm>
          <a:prstGeom prst="rect">
            <a:avLst/>
          </a:prstGeom>
          <a:noFill/>
        </p:spPr>
        <p:txBody>
          <a:bodyPr wrap="square" rtlCol="0">
            <a:spAutoFit/>
          </a:bodyPr>
          <a:lstStyle/>
          <a:p>
            <a:pPr lvl="2"/>
            <a:endParaRPr lang="it-IT" dirty="0"/>
          </a:p>
          <a:p>
            <a:pPr lvl="2"/>
            <a:r>
              <a:rPr lang="it-IT" dirty="0" smtClean="0"/>
              <a:t>La strategia terapeutica di </a:t>
            </a:r>
            <a:r>
              <a:rPr lang="it-IT" dirty="0" err="1" smtClean="0"/>
              <a:t>Bion</a:t>
            </a:r>
            <a:r>
              <a:rPr lang="it-IT" dirty="0" smtClean="0"/>
              <a:t> (1961) prevede uno spazio in cui i pazienti possano parlare delle difficoltà che incontrano all’interno di un gruppo.</a:t>
            </a:r>
            <a:endParaRPr lang="it-IT" dirty="0"/>
          </a:p>
          <a:p>
            <a:pPr lvl="2"/>
            <a:endParaRPr lang="it-IT" dirty="0" smtClean="0"/>
          </a:p>
          <a:p>
            <a:pPr marL="285750" lvl="2" indent="-285750">
              <a:buFont typeface="Arial" panose="020B0604020202020204" pitchFamily="34" charset="0"/>
              <a:buChar char="•"/>
            </a:pPr>
            <a:endParaRPr lang="it-IT" sz="1800" dirty="0">
              <a:solidFill>
                <a:schemeClr val="bg2">
                  <a:lumMod val="60000"/>
                  <a:lumOff val="40000"/>
                </a:schemeClr>
              </a:solidFill>
            </a:endParaRPr>
          </a:p>
          <a:p>
            <a:pPr lvl="2"/>
            <a:endParaRPr lang="it-IT" sz="1800" dirty="0">
              <a:solidFill>
                <a:schemeClr val="bg2">
                  <a:lumMod val="60000"/>
                  <a:lumOff val="40000"/>
                </a:schemeClr>
              </a:solidFill>
            </a:endParaRPr>
          </a:p>
          <a:p>
            <a:pPr lvl="2"/>
            <a:endParaRPr lang="it-IT" sz="1800" dirty="0" smtClean="0">
              <a:solidFill>
                <a:schemeClr val="bg2">
                  <a:lumMod val="60000"/>
                  <a:lumOff val="40000"/>
                </a:schemeClr>
              </a:solidFill>
            </a:endParaRPr>
          </a:p>
          <a:p>
            <a:pPr lvl="2"/>
            <a:endParaRPr lang="it-IT" sz="1800" dirty="0">
              <a:solidFill>
                <a:schemeClr val="bg2">
                  <a:lumMod val="60000"/>
                  <a:lumOff val="40000"/>
                </a:schemeClr>
              </a:solidFill>
            </a:endParaRPr>
          </a:p>
          <a:p>
            <a:pPr lvl="2"/>
            <a:endParaRPr lang="it-IT" sz="1800" dirty="0" smtClean="0">
              <a:solidFill>
                <a:schemeClr val="bg2">
                  <a:lumMod val="60000"/>
                  <a:lumOff val="40000"/>
                </a:schemeClr>
              </a:solidFill>
            </a:endParaRPr>
          </a:p>
          <a:p>
            <a:pPr lvl="2"/>
            <a:endParaRPr lang="it-IT" dirty="0" smtClean="0"/>
          </a:p>
          <a:p>
            <a:pPr marL="285750" lvl="2" indent="-285750">
              <a:buFont typeface="Arial" panose="020B0604020202020204" pitchFamily="34" charset="0"/>
              <a:buChar char="•"/>
            </a:pPr>
            <a:endParaRPr lang="it-IT" dirty="0" smtClean="0"/>
          </a:p>
          <a:p>
            <a:pPr lvl="2"/>
            <a:r>
              <a:rPr lang="it-IT" dirty="0" smtClean="0"/>
              <a:t>Comunità terapeutica intesa come </a:t>
            </a:r>
            <a:r>
              <a:rPr lang="it-IT" dirty="0"/>
              <a:t>un luogo atto ad integrare psicoanalisi, psichiatria sociale e psicologia di gruppo</a:t>
            </a:r>
            <a:r>
              <a:rPr lang="it-IT" dirty="0" smtClean="0"/>
              <a:t>.</a:t>
            </a:r>
          </a:p>
          <a:p>
            <a:pPr lvl="2"/>
            <a:endParaRPr lang="it-IT" dirty="0"/>
          </a:p>
          <a:p>
            <a:pPr lvl="2"/>
            <a:r>
              <a:rPr lang="it-IT" dirty="0" smtClean="0"/>
              <a:t>Secondo </a:t>
            </a:r>
            <a:r>
              <a:rPr lang="it-IT" dirty="0" err="1" smtClean="0"/>
              <a:t>Rapaport</a:t>
            </a:r>
            <a:r>
              <a:rPr lang="it-IT" dirty="0" smtClean="0"/>
              <a:t> (1960) gli elementi distintivi del modello comunitario sono:</a:t>
            </a:r>
          </a:p>
          <a:p>
            <a:pPr marL="285750" lvl="2" indent="-285750">
              <a:lnSpc>
                <a:spcPct val="150000"/>
              </a:lnSpc>
              <a:buFont typeface="Arial" panose="020B0604020202020204" pitchFamily="34" charset="0"/>
              <a:buChar char="•"/>
            </a:pPr>
            <a:r>
              <a:rPr lang="it-IT" dirty="0" smtClean="0"/>
              <a:t>Democratizzazione</a:t>
            </a:r>
          </a:p>
          <a:p>
            <a:pPr marL="285750" lvl="2" indent="-285750">
              <a:lnSpc>
                <a:spcPct val="150000"/>
              </a:lnSpc>
              <a:buFont typeface="Arial" panose="020B0604020202020204" pitchFamily="34" charset="0"/>
              <a:buChar char="•"/>
            </a:pPr>
            <a:r>
              <a:rPr lang="it-IT" dirty="0" smtClean="0"/>
              <a:t>Collettivismo</a:t>
            </a:r>
          </a:p>
          <a:p>
            <a:pPr marL="285750" lvl="2" indent="-285750">
              <a:lnSpc>
                <a:spcPct val="150000"/>
              </a:lnSpc>
              <a:buFont typeface="Arial" panose="020B0604020202020204" pitchFamily="34" charset="0"/>
              <a:buChar char="•"/>
            </a:pPr>
            <a:r>
              <a:rPr lang="it-IT" dirty="0" smtClean="0"/>
              <a:t>Permissività</a:t>
            </a:r>
          </a:p>
          <a:p>
            <a:pPr marL="285750" lvl="2" indent="-285750">
              <a:lnSpc>
                <a:spcPct val="150000"/>
              </a:lnSpc>
              <a:buFont typeface="Arial" panose="020B0604020202020204" pitchFamily="34" charset="0"/>
              <a:buChar char="•"/>
            </a:pPr>
            <a:r>
              <a:rPr lang="it-IT" dirty="0" smtClean="0"/>
              <a:t>Confronto con la realtà</a:t>
            </a:r>
            <a:endParaRPr lang="it-IT" dirty="0"/>
          </a:p>
          <a:p>
            <a:pPr marL="285750" lvl="2" indent="-285750">
              <a:buFont typeface="Arial" panose="020B0604020202020204" pitchFamily="34" charset="0"/>
              <a:buChar char="•"/>
            </a:pPr>
            <a:endParaRPr lang="it-IT" dirty="0"/>
          </a:p>
          <a:p>
            <a:pPr lvl="2"/>
            <a:endParaRPr lang="it-IT"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comunità terapeutica</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2" name="Freccia in giù 1"/>
          <p:cNvSpPr/>
          <p:nvPr/>
        </p:nvSpPr>
        <p:spPr>
          <a:xfrm>
            <a:off x="4716016" y="1131590"/>
            <a:ext cx="288032" cy="54451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699792" y="1895856"/>
            <a:ext cx="1728192" cy="72008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292080" y="1895856"/>
            <a:ext cx="1728192" cy="720080"/>
          </a:xfrm>
          <a:prstGeom prst="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771800" y="2039872"/>
            <a:ext cx="1584176" cy="523220"/>
          </a:xfrm>
          <a:prstGeom prst="rect">
            <a:avLst/>
          </a:prstGeom>
          <a:noFill/>
        </p:spPr>
        <p:txBody>
          <a:bodyPr wrap="square" rtlCol="0">
            <a:spAutoFit/>
          </a:bodyPr>
          <a:lstStyle/>
          <a:p>
            <a:pPr algn="ctr"/>
            <a:r>
              <a:rPr lang="it-IT" dirty="0" smtClean="0"/>
              <a:t>Psicoterapia di gruppo</a:t>
            </a:r>
            <a:endParaRPr lang="it-IT" dirty="0"/>
          </a:p>
        </p:txBody>
      </p:sp>
      <p:sp>
        <p:nvSpPr>
          <p:cNvPr id="9" name="CasellaDiTesto 8"/>
          <p:cNvSpPr txBox="1"/>
          <p:nvPr/>
        </p:nvSpPr>
        <p:spPr>
          <a:xfrm>
            <a:off x="5364088" y="1967864"/>
            <a:ext cx="1584176" cy="523220"/>
          </a:xfrm>
          <a:prstGeom prst="rect">
            <a:avLst/>
          </a:prstGeom>
          <a:noFill/>
        </p:spPr>
        <p:txBody>
          <a:bodyPr wrap="square" rtlCol="0">
            <a:spAutoFit/>
          </a:bodyPr>
          <a:lstStyle/>
          <a:p>
            <a:pPr algn="ctr"/>
            <a:r>
              <a:rPr lang="it-IT" dirty="0" smtClean="0"/>
              <a:t>Comunità terapeutica</a:t>
            </a:r>
            <a:endParaRPr lang="it-IT" dirty="0"/>
          </a:p>
        </p:txBody>
      </p:sp>
    </p:spTree>
    <p:extLst>
      <p:ext uri="{BB962C8B-B14F-4D97-AF65-F5344CB8AC3E}">
        <p14:creationId xmlns:p14="http://schemas.microsoft.com/office/powerpoint/2010/main" val="16206896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66929" y="339502"/>
            <a:ext cx="6654779" cy="3631763"/>
          </a:xfrm>
          <a:prstGeom prst="rect">
            <a:avLst/>
          </a:prstGeom>
          <a:noFill/>
        </p:spPr>
        <p:txBody>
          <a:bodyPr wrap="square" rtlCol="0">
            <a:spAutoFit/>
          </a:bodyPr>
          <a:lstStyle/>
          <a:p>
            <a:pPr lvl="2"/>
            <a:endParaRPr lang="it-IT" dirty="0"/>
          </a:p>
          <a:p>
            <a:pPr lvl="2"/>
            <a:r>
              <a:rPr lang="it-IT" dirty="0" smtClean="0"/>
              <a:t>In Italia la nascita delle comunità terapeutiche coincide con la riforma delle istituzioni psichiatriche (legge n. 833/78).</a:t>
            </a:r>
          </a:p>
          <a:p>
            <a:pPr lvl="2"/>
            <a:endParaRPr lang="it-IT" dirty="0"/>
          </a:p>
          <a:p>
            <a:pPr lvl="2"/>
            <a:r>
              <a:rPr lang="it-IT" dirty="0" smtClean="0"/>
              <a:t>Il modello delle CT italiane ha sostanzialmente due matrici</a:t>
            </a:r>
            <a:endParaRPr lang="it-IT" dirty="0"/>
          </a:p>
          <a:p>
            <a:pPr lvl="2"/>
            <a:endParaRPr lang="it-IT" dirty="0" smtClean="0"/>
          </a:p>
          <a:p>
            <a:pPr marL="285750" lvl="2" indent="-285750">
              <a:buFont typeface="Arial" panose="020B0604020202020204" pitchFamily="34" charset="0"/>
              <a:buChar char="•"/>
            </a:pPr>
            <a:endParaRPr lang="it-IT" sz="1800" dirty="0">
              <a:solidFill>
                <a:schemeClr val="bg2">
                  <a:lumMod val="60000"/>
                  <a:lumOff val="40000"/>
                </a:schemeClr>
              </a:solidFill>
            </a:endParaRPr>
          </a:p>
          <a:p>
            <a:pPr lvl="2"/>
            <a:endParaRPr lang="it-IT" sz="1800" dirty="0">
              <a:solidFill>
                <a:schemeClr val="bg2">
                  <a:lumMod val="60000"/>
                  <a:lumOff val="40000"/>
                </a:schemeClr>
              </a:solidFill>
            </a:endParaRPr>
          </a:p>
          <a:p>
            <a:pPr lvl="2"/>
            <a:endParaRPr lang="it-IT" sz="1800" dirty="0" smtClean="0">
              <a:solidFill>
                <a:schemeClr val="bg2">
                  <a:lumMod val="60000"/>
                  <a:lumOff val="40000"/>
                </a:schemeClr>
              </a:solidFill>
            </a:endParaRPr>
          </a:p>
          <a:p>
            <a:pPr lvl="2"/>
            <a:endParaRPr lang="it-IT" sz="1800" dirty="0">
              <a:solidFill>
                <a:schemeClr val="bg2">
                  <a:lumMod val="60000"/>
                  <a:lumOff val="40000"/>
                </a:schemeClr>
              </a:solidFill>
            </a:endParaRPr>
          </a:p>
          <a:p>
            <a:pPr lvl="2"/>
            <a:endParaRPr lang="it-IT" sz="1800" dirty="0" smtClean="0">
              <a:solidFill>
                <a:schemeClr val="bg2">
                  <a:lumMod val="60000"/>
                  <a:lumOff val="40000"/>
                </a:schemeClr>
              </a:solidFill>
            </a:endParaRPr>
          </a:p>
          <a:p>
            <a:pPr lvl="2"/>
            <a:endParaRPr lang="it-IT" dirty="0" smtClean="0"/>
          </a:p>
          <a:p>
            <a:pPr marL="285750" lvl="2" indent="-285750">
              <a:buFont typeface="Arial" panose="020B0604020202020204" pitchFamily="34" charset="0"/>
              <a:buChar char="•"/>
            </a:pPr>
            <a:endParaRPr lang="it-IT" dirty="0"/>
          </a:p>
          <a:p>
            <a:pPr lvl="2"/>
            <a:endParaRPr lang="it-IT"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comunità terapeutica</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2" name="Freccia in giù 1"/>
          <p:cNvSpPr/>
          <p:nvPr/>
        </p:nvSpPr>
        <p:spPr>
          <a:xfrm>
            <a:off x="5106286" y="1473596"/>
            <a:ext cx="288032" cy="54451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085613" y="2148611"/>
            <a:ext cx="3020673" cy="290814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348878" y="2148612"/>
            <a:ext cx="3111554" cy="2908141"/>
          </a:xfrm>
          <a:prstGeom prst="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315029" y="2355726"/>
            <a:ext cx="2304256" cy="2031325"/>
          </a:xfrm>
          <a:prstGeom prst="rect">
            <a:avLst/>
          </a:prstGeom>
          <a:noFill/>
        </p:spPr>
        <p:txBody>
          <a:bodyPr wrap="square" rtlCol="0">
            <a:spAutoFit/>
          </a:bodyPr>
          <a:lstStyle/>
          <a:p>
            <a:pPr algn="ctr"/>
            <a:r>
              <a:rPr lang="it-IT" dirty="0" smtClean="0"/>
              <a:t>Modello inglese:</a:t>
            </a:r>
          </a:p>
          <a:p>
            <a:pPr algn="ctr"/>
            <a:endParaRPr lang="it-IT" dirty="0" smtClean="0"/>
          </a:p>
          <a:p>
            <a:pPr algn="ctr"/>
            <a:r>
              <a:rPr lang="it-IT" dirty="0" err="1" smtClean="0"/>
              <a:t>Marxwell</a:t>
            </a:r>
            <a:r>
              <a:rPr lang="it-IT" dirty="0" smtClean="0"/>
              <a:t> Jones</a:t>
            </a:r>
          </a:p>
          <a:p>
            <a:pPr algn="ctr">
              <a:lnSpc>
                <a:spcPct val="150000"/>
              </a:lnSpc>
            </a:pPr>
            <a:r>
              <a:rPr lang="it-IT" dirty="0" smtClean="0"/>
              <a:t>Tom </a:t>
            </a:r>
            <a:r>
              <a:rPr lang="it-IT" dirty="0" err="1" smtClean="0"/>
              <a:t>Main</a:t>
            </a:r>
            <a:endParaRPr lang="it-IT" dirty="0" smtClean="0"/>
          </a:p>
          <a:p>
            <a:pPr algn="ctr">
              <a:lnSpc>
                <a:spcPct val="150000"/>
              </a:lnSpc>
            </a:pPr>
            <a:r>
              <a:rPr lang="it-IT" dirty="0" smtClean="0"/>
              <a:t>Stuart </a:t>
            </a:r>
            <a:r>
              <a:rPr lang="it-IT" dirty="0" err="1" smtClean="0"/>
              <a:t>Whiteley</a:t>
            </a:r>
            <a:endParaRPr lang="it-IT" dirty="0" smtClean="0"/>
          </a:p>
          <a:p>
            <a:pPr algn="ctr">
              <a:lnSpc>
                <a:spcPct val="150000"/>
              </a:lnSpc>
            </a:pPr>
            <a:r>
              <a:rPr lang="it-IT" dirty="0" smtClean="0"/>
              <a:t>Robert D. </a:t>
            </a:r>
            <a:r>
              <a:rPr lang="it-IT" dirty="0" err="1" smtClean="0"/>
              <a:t>Hinselwood</a:t>
            </a:r>
            <a:endParaRPr lang="it-IT" dirty="0" smtClean="0"/>
          </a:p>
          <a:p>
            <a:pPr algn="ctr">
              <a:lnSpc>
                <a:spcPct val="150000"/>
              </a:lnSpc>
            </a:pPr>
            <a:r>
              <a:rPr lang="it-IT" dirty="0" smtClean="0"/>
              <a:t>Kingsley Norton</a:t>
            </a:r>
            <a:endParaRPr lang="it-IT" dirty="0"/>
          </a:p>
        </p:txBody>
      </p:sp>
      <p:sp>
        <p:nvSpPr>
          <p:cNvPr id="9" name="CasellaDiTesto 8"/>
          <p:cNvSpPr txBox="1"/>
          <p:nvPr/>
        </p:nvSpPr>
        <p:spPr>
          <a:xfrm>
            <a:off x="5671391" y="2355726"/>
            <a:ext cx="2466528" cy="2569934"/>
          </a:xfrm>
          <a:prstGeom prst="rect">
            <a:avLst/>
          </a:prstGeom>
          <a:noFill/>
        </p:spPr>
        <p:txBody>
          <a:bodyPr wrap="square" rtlCol="0">
            <a:spAutoFit/>
          </a:bodyPr>
          <a:lstStyle/>
          <a:p>
            <a:pPr algn="ctr"/>
            <a:r>
              <a:rPr lang="it-IT" dirty="0" smtClean="0"/>
              <a:t>La psichiatria di settore e la psicoterapia istituzionale francese:</a:t>
            </a:r>
          </a:p>
          <a:p>
            <a:pPr algn="ctr"/>
            <a:endParaRPr lang="it-IT" dirty="0" smtClean="0"/>
          </a:p>
          <a:p>
            <a:pPr algn="ctr">
              <a:lnSpc>
                <a:spcPct val="150000"/>
              </a:lnSpc>
            </a:pPr>
            <a:r>
              <a:rPr lang="it-IT" dirty="0" smtClean="0"/>
              <a:t>François </a:t>
            </a:r>
            <a:r>
              <a:rPr lang="it-IT" dirty="0" err="1" smtClean="0"/>
              <a:t>Tosquelles</a:t>
            </a:r>
            <a:endParaRPr lang="it-IT" dirty="0" smtClean="0"/>
          </a:p>
          <a:p>
            <a:pPr algn="ctr">
              <a:lnSpc>
                <a:spcPct val="150000"/>
              </a:lnSpc>
            </a:pPr>
            <a:r>
              <a:rPr lang="it-IT" dirty="0" smtClean="0"/>
              <a:t>Henri </a:t>
            </a:r>
            <a:r>
              <a:rPr lang="it-IT" dirty="0" err="1" smtClean="0"/>
              <a:t>Vermorel</a:t>
            </a:r>
            <a:endParaRPr lang="it-IT" dirty="0" smtClean="0"/>
          </a:p>
          <a:p>
            <a:pPr algn="ctr">
              <a:lnSpc>
                <a:spcPct val="150000"/>
              </a:lnSpc>
            </a:pPr>
            <a:r>
              <a:rPr lang="it-IT" dirty="0" smtClean="0"/>
              <a:t>Philippe </a:t>
            </a:r>
            <a:r>
              <a:rPr lang="it-IT" dirty="0" err="1" smtClean="0"/>
              <a:t>Paumelle</a:t>
            </a:r>
            <a:endParaRPr lang="it-IT" dirty="0" smtClean="0"/>
          </a:p>
          <a:p>
            <a:pPr algn="ctr">
              <a:lnSpc>
                <a:spcPct val="150000"/>
              </a:lnSpc>
            </a:pPr>
            <a:r>
              <a:rPr lang="it-IT" dirty="0" smtClean="0"/>
              <a:t>Paul-Claude </a:t>
            </a:r>
            <a:r>
              <a:rPr lang="it-IT" dirty="0" err="1" smtClean="0"/>
              <a:t>Racamier</a:t>
            </a:r>
            <a:endParaRPr lang="it-IT" dirty="0" smtClean="0"/>
          </a:p>
          <a:p>
            <a:pPr algn="ctr">
              <a:lnSpc>
                <a:spcPct val="150000"/>
              </a:lnSpc>
            </a:pPr>
            <a:r>
              <a:rPr lang="it-IT" dirty="0" smtClean="0"/>
              <a:t>Marcel </a:t>
            </a:r>
            <a:r>
              <a:rPr lang="it-IT" dirty="0" err="1" smtClean="0"/>
              <a:t>Sassolas</a:t>
            </a:r>
            <a:endParaRPr lang="it-IT" dirty="0"/>
          </a:p>
        </p:txBody>
      </p:sp>
    </p:spTree>
    <p:extLst>
      <p:ext uri="{BB962C8B-B14F-4D97-AF65-F5344CB8AC3E}">
        <p14:creationId xmlns:p14="http://schemas.microsoft.com/office/powerpoint/2010/main" val="20895158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66929" y="339502"/>
            <a:ext cx="6654779" cy="4955203"/>
          </a:xfrm>
          <a:prstGeom prst="rect">
            <a:avLst/>
          </a:prstGeom>
          <a:noFill/>
        </p:spPr>
        <p:txBody>
          <a:bodyPr wrap="square" rtlCol="0">
            <a:spAutoFit/>
          </a:bodyPr>
          <a:lstStyle/>
          <a:p>
            <a:pPr lvl="2"/>
            <a:r>
              <a:rPr lang="it-IT" sz="1800" dirty="0" smtClean="0">
                <a:solidFill>
                  <a:schemeClr val="bg2">
                    <a:lumMod val="60000"/>
                    <a:lumOff val="40000"/>
                  </a:schemeClr>
                </a:solidFill>
              </a:rPr>
              <a:t>Le funzioni terapeutiche:</a:t>
            </a:r>
            <a:endParaRPr lang="it-IT" sz="1800" dirty="0"/>
          </a:p>
          <a:p>
            <a:pPr lvl="2"/>
            <a:endParaRPr lang="it-IT" dirty="0" smtClean="0"/>
          </a:p>
          <a:p>
            <a:pPr lvl="2"/>
            <a:r>
              <a:rPr lang="it-IT" dirty="0" err="1" smtClean="0"/>
              <a:t>Gunderson</a:t>
            </a:r>
            <a:r>
              <a:rPr lang="it-IT" dirty="0" smtClean="0"/>
              <a:t> identifica cinque funzioni chiave:</a:t>
            </a:r>
          </a:p>
          <a:p>
            <a:pPr marL="285750" lvl="2" indent="-285750">
              <a:lnSpc>
                <a:spcPct val="150000"/>
              </a:lnSpc>
              <a:buFont typeface="Arial" panose="020B0604020202020204" pitchFamily="34" charset="0"/>
              <a:buChar char="•"/>
            </a:pPr>
            <a:r>
              <a:rPr lang="it-IT" dirty="0" smtClean="0"/>
              <a:t>Il contenimento</a:t>
            </a:r>
          </a:p>
          <a:p>
            <a:pPr marL="285750" lvl="2" indent="-285750">
              <a:lnSpc>
                <a:spcPct val="150000"/>
              </a:lnSpc>
              <a:buFont typeface="Arial" panose="020B0604020202020204" pitchFamily="34" charset="0"/>
              <a:buChar char="•"/>
            </a:pPr>
            <a:r>
              <a:rPr lang="it-IT" dirty="0" smtClean="0"/>
              <a:t>Il supporto</a:t>
            </a:r>
          </a:p>
          <a:p>
            <a:pPr marL="285750" lvl="2" indent="-285750">
              <a:lnSpc>
                <a:spcPct val="150000"/>
              </a:lnSpc>
              <a:buFont typeface="Arial" panose="020B0604020202020204" pitchFamily="34" charset="0"/>
              <a:buChar char="•"/>
            </a:pPr>
            <a:r>
              <a:rPr lang="it-IT" dirty="0" smtClean="0"/>
              <a:t>La struttura</a:t>
            </a:r>
          </a:p>
          <a:p>
            <a:pPr marL="285750" lvl="2" indent="-285750">
              <a:lnSpc>
                <a:spcPct val="150000"/>
              </a:lnSpc>
              <a:buFont typeface="Arial" panose="020B0604020202020204" pitchFamily="34" charset="0"/>
              <a:buChar char="•"/>
            </a:pPr>
            <a:r>
              <a:rPr lang="it-IT" dirty="0" smtClean="0"/>
              <a:t>Il coinvolgimento</a:t>
            </a:r>
          </a:p>
          <a:p>
            <a:pPr marL="285750" lvl="2" indent="-285750">
              <a:lnSpc>
                <a:spcPct val="150000"/>
              </a:lnSpc>
              <a:buFont typeface="Arial" panose="020B0604020202020204" pitchFamily="34" charset="0"/>
              <a:buChar char="•"/>
            </a:pPr>
            <a:r>
              <a:rPr lang="it-IT" dirty="0" smtClean="0"/>
              <a:t>La validazione</a:t>
            </a:r>
          </a:p>
          <a:p>
            <a:pPr lvl="2"/>
            <a:endParaRPr lang="it-IT" dirty="0"/>
          </a:p>
          <a:p>
            <a:pPr lvl="2"/>
            <a:r>
              <a:rPr lang="it-IT" sz="1800" dirty="0" smtClean="0">
                <a:solidFill>
                  <a:srgbClr val="595959">
                    <a:lumMod val="60000"/>
                    <a:lumOff val="40000"/>
                  </a:srgbClr>
                </a:solidFill>
              </a:rPr>
              <a:t>L’ organizzazione:</a:t>
            </a:r>
            <a:endParaRPr lang="it-IT" sz="1800" dirty="0"/>
          </a:p>
          <a:p>
            <a:pPr lvl="2"/>
            <a:endParaRPr lang="it-IT" dirty="0" smtClean="0"/>
          </a:p>
          <a:p>
            <a:pPr marL="285750" lvl="2" indent="-285750">
              <a:lnSpc>
                <a:spcPct val="150000"/>
              </a:lnSpc>
              <a:buFont typeface="Arial" panose="020B0604020202020204" pitchFamily="34" charset="0"/>
              <a:buChar char="•"/>
            </a:pPr>
            <a:r>
              <a:rPr lang="it-IT" dirty="0" smtClean="0"/>
              <a:t>Un’area duale</a:t>
            </a:r>
            <a:endParaRPr lang="it-IT" dirty="0"/>
          </a:p>
          <a:p>
            <a:pPr marL="285750" lvl="2" indent="-285750">
              <a:lnSpc>
                <a:spcPct val="150000"/>
              </a:lnSpc>
              <a:buFont typeface="Arial" panose="020B0604020202020204" pitchFamily="34" charset="0"/>
              <a:buChar char="•"/>
            </a:pPr>
            <a:r>
              <a:rPr lang="it-IT" dirty="0" smtClean="0"/>
              <a:t>Un’area di piccolo gruppo</a:t>
            </a:r>
            <a:endParaRPr lang="it-IT" dirty="0"/>
          </a:p>
          <a:p>
            <a:pPr marL="285750" lvl="2" indent="-285750">
              <a:lnSpc>
                <a:spcPct val="150000"/>
              </a:lnSpc>
              <a:buFont typeface="Arial" panose="020B0604020202020204" pitchFamily="34" charset="0"/>
              <a:buChar char="•"/>
            </a:pPr>
            <a:r>
              <a:rPr lang="it-IT" dirty="0" smtClean="0"/>
              <a:t>Un’area di gruppo allargato o mediano (secondo De Marè </a:t>
            </a:r>
            <a:r>
              <a:rPr lang="it-IT" i="1" dirty="0" smtClean="0"/>
              <a:t>«struttura antropologica intermedia tra la famiglia e la società»</a:t>
            </a:r>
            <a:r>
              <a:rPr lang="it-IT" dirty="0" smtClean="0"/>
              <a:t>)</a:t>
            </a:r>
            <a:endParaRPr lang="it-IT" dirty="0"/>
          </a:p>
          <a:p>
            <a:pPr marL="285750" lvl="2" indent="-285750">
              <a:lnSpc>
                <a:spcPct val="150000"/>
              </a:lnSpc>
              <a:buFont typeface="Arial" panose="020B0604020202020204" pitchFamily="34" charset="0"/>
              <a:buChar char="•"/>
            </a:pPr>
            <a:r>
              <a:rPr lang="it-IT" dirty="0" smtClean="0"/>
              <a:t>Un’area sociale</a:t>
            </a:r>
            <a:endParaRPr lang="it-IT"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comunità terapeutica</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14623810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66929" y="339502"/>
            <a:ext cx="6654779" cy="5539978"/>
          </a:xfrm>
          <a:prstGeom prst="rect">
            <a:avLst/>
          </a:prstGeom>
          <a:noFill/>
        </p:spPr>
        <p:txBody>
          <a:bodyPr wrap="square" rtlCol="0">
            <a:spAutoFit/>
          </a:bodyPr>
          <a:lstStyle/>
          <a:p>
            <a:pPr lvl="2"/>
            <a:r>
              <a:rPr lang="it-IT" sz="1800" dirty="0" smtClean="0">
                <a:solidFill>
                  <a:schemeClr val="bg2">
                    <a:lumMod val="60000"/>
                    <a:lumOff val="40000"/>
                  </a:schemeClr>
                </a:solidFill>
              </a:rPr>
              <a:t>Conclusioni:</a:t>
            </a:r>
            <a:endParaRPr lang="it-IT" sz="1800" dirty="0"/>
          </a:p>
          <a:p>
            <a:pPr lvl="2"/>
            <a:endParaRPr lang="it-IT" dirty="0" smtClean="0"/>
          </a:p>
          <a:p>
            <a:pPr marL="285750" lvl="2" indent="-285750">
              <a:lnSpc>
                <a:spcPct val="150000"/>
              </a:lnSpc>
              <a:buFont typeface="Arial" panose="020B0604020202020204" pitchFamily="34" charset="0"/>
              <a:buChar char="•"/>
            </a:pPr>
            <a:r>
              <a:rPr lang="it-IT" dirty="0" smtClean="0"/>
              <a:t>La comunità terapeutica rappresenta per molti pazienti un luogo alternativo al gruppo di origine, dotato di regole in grado di mettere ordine nella vita del paziente stesso</a:t>
            </a:r>
          </a:p>
          <a:p>
            <a:pPr marL="285750" lvl="2" indent="-285750">
              <a:lnSpc>
                <a:spcPct val="150000"/>
              </a:lnSpc>
              <a:buFont typeface="Arial" panose="020B0604020202020204" pitchFamily="34" charset="0"/>
              <a:buChar char="•"/>
            </a:pPr>
            <a:r>
              <a:rPr lang="it-IT" dirty="0" smtClean="0"/>
              <a:t>Il trattamento riabilitativo è svolto in piena cooperazione tra curanti e ospite</a:t>
            </a:r>
          </a:p>
          <a:p>
            <a:pPr marL="285750" lvl="2" indent="-285750">
              <a:lnSpc>
                <a:spcPct val="150000"/>
              </a:lnSpc>
              <a:buFont typeface="Arial" panose="020B0604020202020204" pitchFamily="34" charset="0"/>
              <a:buChar char="•"/>
            </a:pPr>
            <a:r>
              <a:rPr lang="it-IT" dirty="0" smtClean="0"/>
              <a:t>L’ingresso in struttura è libero e volontario</a:t>
            </a:r>
          </a:p>
          <a:p>
            <a:pPr marL="285750" lvl="2" indent="-285750">
              <a:lnSpc>
                <a:spcPct val="150000"/>
              </a:lnSpc>
              <a:buFont typeface="Arial" panose="020B0604020202020204" pitchFamily="34" charset="0"/>
              <a:buChar char="•"/>
            </a:pPr>
            <a:r>
              <a:rPr lang="it-IT" dirty="0" smtClean="0"/>
              <a:t>L’ospite ha necessità di introiettare la comunità: deve potersi sentire parte integrante del gruppo ed entrare a far parte in maniera attiva delle attività quotidiane</a:t>
            </a:r>
          </a:p>
          <a:p>
            <a:pPr marL="285750" lvl="2" indent="-285750">
              <a:lnSpc>
                <a:spcPct val="150000"/>
              </a:lnSpc>
              <a:buFont typeface="Arial" panose="020B0604020202020204" pitchFamily="34" charset="0"/>
              <a:buChar char="•"/>
            </a:pPr>
            <a:r>
              <a:rPr lang="it-IT" dirty="0" smtClean="0"/>
              <a:t>La comunità è il luogo ideale per la riabilitazione del paziente psicotico il quale, per definizione, subisce una rottura con il mondo esterno tale da impedirgli di vivere e funzionare adeguatamente nella società</a:t>
            </a:r>
          </a:p>
          <a:p>
            <a:pPr marL="285750" lvl="2" indent="-285750">
              <a:lnSpc>
                <a:spcPct val="150000"/>
              </a:lnSpc>
              <a:buFont typeface="Arial" panose="020B0604020202020204" pitchFamily="34" charset="0"/>
              <a:buChar char="•"/>
            </a:pPr>
            <a:r>
              <a:rPr lang="it-IT" dirty="0" smtClean="0"/>
              <a:t>La comunità rappresenta un microcosmo simulante la realtà esterna con il compito di rieducare il paziente alla vita relazionale e sociale</a:t>
            </a:r>
          </a:p>
          <a:p>
            <a:pPr lvl="2"/>
            <a:endParaRPr lang="it-IT" dirty="0" smtClean="0"/>
          </a:p>
          <a:p>
            <a:pPr lvl="2">
              <a:lnSpc>
                <a:spcPct val="150000"/>
              </a:lnSpc>
            </a:pPr>
            <a:endParaRPr lang="it-IT"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 comunità terapeutica</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26347016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91680" y="339502"/>
            <a:ext cx="4233263" cy="5370701"/>
          </a:xfrm>
          <a:prstGeom prst="rect">
            <a:avLst/>
          </a:prstGeom>
          <a:noFill/>
        </p:spPr>
        <p:txBody>
          <a:bodyPr wrap="square" rtlCol="0">
            <a:spAutoFit/>
          </a:bodyPr>
          <a:lstStyle/>
          <a:p>
            <a:pPr lvl="2"/>
            <a:r>
              <a:rPr lang="it-IT" sz="1800" dirty="0" smtClean="0">
                <a:solidFill>
                  <a:schemeClr val="bg2">
                    <a:lumMod val="60000"/>
                    <a:lumOff val="40000"/>
                  </a:schemeClr>
                </a:solidFill>
              </a:rPr>
              <a:t>Il caso del «Signor imperatore»:</a:t>
            </a:r>
            <a:endParaRPr lang="it-IT" sz="1800" dirty="0"/>
          </a:p>
          <a:p>
            <a:pPr lvl="2"/>
            <a:endParaRPr lang="it-IT" dirty="0" smtClean="0"/>
          </a:p>
          <a:p>
            <a:pPr lvl="2">
              <a:lnSpc>
                <a:spcPct val="150000"/>
              </a:lnSpc>
            </a:pPr>
            <a:r>
              <a:rPr lang="it-IT" sz="1100" i="1" dirty="0"/>
              <a:t>A</a:t>
            </a:r>
            <a:r>
              <a:rPr lang="it-IT" sz="1100" i="1" dirty="0" smtClean="0"/>
              <a:t>lcuni anni fa Marc, un bambino di dieci anni, è venuto in ospedale per un colloquio. Il suo comportamento preoccupava molto i suoi genitori e le persone che lo circondavano (…). Marc aveva infatti spiegato di essere l’imperatore di un pianeta chiamato </a:t>
            </a:r>
            <a:r>
              <a:rPr lang="it-IT" sz="1100" i="1" dirty="0" err="1" smtClean="0"/>
              <a:t>Orbuania</a:t>
            </a:r>
            <a:r>
              <a:rPr lang="it-IT" sz="1100" i="1" dirty="0" smtClean="0"/>
              <a:t> e che, come imperatore di questo pianeta, veniva ogni giorno sulla Terra in osservazione. Ma ogni notte lasciava il suo corpo e tornava nel suo pianeta dove riprendeva la sua normale vita di imperatore (…). È necessario precisare che Marc aveva rivelato, nei vari test a cui era stato sottoposto in ospedale, un’intelligenza di molto superiore alla media. E agli psicologi che gli avevano sottoposto i test aveva dichiarato di voler parlare del suo impero con qualcuno, ma che non voleva essere trattato «psicologicamente». Gli ho chiesto perché. Dall’alto dei suoi dieci anni, mi ha risposto che gli psicologi sono persone che non capiscono nulla delle cose, che interpretano tutto e che lui invece desiderava parlare, ma in modo più complesso e profondo, con un adulto che non lo catalogasse. (…)</a:t>
            </a:r>
            <a:endParaRPr lang="it-IT" sz="1100" i="1" dirty="0"/>
          </a:p>
          <a:p>
            <a:pPr lvl="2"/>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olo 1"/>
          <p:cNvSpPr>
            <a:spLocks noGrp="1"/>
          </p:cNvSpPr>
          <p:nvPr>
            <p:ph type="title"/>
          </p:nvPr>
        </p:nvSpPr>
        <p:spPr>
          <a:xfrm>
            <a:off x="3563888" y="4713"/>
            <a:ext cx="5580112" cy="435216"/>
          </a:xfrm>
        </p:spPr>
        <p:txBody>
          <a:bodyPr/>
          <a:lstStyle/>
          <a:p>
            <a:pPr algn="r"/>
            <a:r>
              <a:rPr lang="it-IT" sz="2400" dirty="0">
                <a:solidFill>
                  <a:srgbClr val="C00000"/>
                </a:solidFill>
                <a:latin typeface="Bauhaus 93" panose="04030905020B02020C02" pitchFamily="82" charset="0"/>
                <a:cs typeface="Times New Roman" panose="02020603050405020304" pitchFamily="18" charset="0"/>
              </a:rPr>
              <a:t>La relazione che cura</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039" y="771549"/>
            <a:ext cx="2937481" cy="4371951"/>
          </a:xfrm>
          <a:prstGeom prst="rect">
            <a:avLst/>
          </a:prstGeom>
        </p:spPr>
      </p:pic>
    </p:spTree>
    <p:extLst>
      <p:ext uri="{BB962C8B-B14F-4D97-AF65-F5344CB8AC3E}">
        <p14:creationId xmlns:p14="http://schemas.microsoft.com/office/powerpoint/2010/main" val="32307347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17789"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1691680" y="14789"/>
            <a:ext cx="4369561" cy="5139292"/>
          </a:xfrm>
          <a:prstGeom prst="rect">
            <a:avLst/>
          </a:prstGeom>
        </p:spPr>
        <p:txBody>
          <a:bodyPr wrap="square">
            <a:spAutoFit/>
          </a:bodyPr>
          <a:lstStyle/>
          <a:p>
            <a:pPr lvl="2">
              <a:lnSpc>
                <a:spcPct val="150000"/>
              </a:lnSpc>
            </a:pPr>
            <a:r>
              <a:rPr lang="it-IT" sz="1100" i="1" dirty="0"/>
              <a:t>Quel bambino mi stava dicendo che non voleva essere trattato come un sintomo. Mi diceva chiaramente che voleva parlare, ma non dovevo cadere in un riduzionismo tecnico. Gli dissi immediatamente che io ero uno psicologo, ma che ero anche un filosofo, che la sua teoria mi interessava molto e che desideravo parlare con lui. (…) Qualche anno dopo, quando Marc cominciava ad avere il profilo del matematico che è oggi (</a:t>
            </a:r>
            <a:r>
              <a:rPr lang="it-IT" sz="1100" i="1" dirty="0" smtClean="0"/>
              <a:t>diplomato </a:t>
            </a:r>
            <a:r>
              <a:rPr lang="it-IT" sz="1100" i="1" dirty="0"/>
              <a:t>in Matematica </a:t>
            </a:r>
            <a:r>
              <a:rPr lang="it-IT" sz="1100" i="1" dirty="0" smtClean="0"/>
              <a:t>all’</a:t>
            </a:r>
            <a:r>
              <a:rPr lang="it-IT" sz="1100" i="1" dirty="0" err="1" smtClean="0"/>
              <a:t>Ecole</a:t>
            </a:r>
            <a:r>
              <a:rPr lang="it-IT" sz="1100" i="1" dirty="0" smtClean="0"/>
              <a:t> Normale </a:t>
            </a:r>
            <a:r>
              <a:rPr lang="it-IT" sz="1100" i="1" dirty="0" err="1" smtClean="0"/>
              <a:t>Supérieure</a:t>
            </a:r>
            <a:r>
              <a:rPr lang="it-IT" sz="1100" i="1" dirty="0"/>
              <a:t>), ha partecipato come uditore ad alcune riunioni, da me coordinate, con due ricercatori (un matematico e un fisico), in vista della stesura di un libro di logica matematica. Tra i soggetti che affrontavamo c’era il problema ontologico dello statuto di esistenza dell’oggetto della scienza. L’imperatore offriva il suo parere sui teoremi fondamentali di </a:t>
            </a:r>
            <a:r>
              <a:rPr lang="it-IT" sz="1100" i="1" dirty="0" err="1"/>
              <a:t>Godel</a:t>
            </a:r>
            <a:r>
              <a:rPr lang="it-IT" sz="1100" i="1" dirty="0"/>
              <a:t> e di Cohen, tra gli altri. E appena poteva ci dava notizie di </a:t>
            </a:r>
            <a:r>
              <a:rPr lang="it-IT" sz="1100" i="1" dirty="0" err="1"/>
              <a:t>Orbuania</a:t>
            </a:r>
            <a:r>
              <a:rPr lang="it-IT" sz="1100" i="1" dirty="0"/>
              <a:t>, cosa che incuriosiva al massimo gli scienziati, assolutamente incapaci di definire ciò che «esiste» o meno, e perfino di saper dire più o meno cosa questa parola significhi. </a:t>
            </a:r>
            <a:endParaRPr lang="it-IT" sz="1100" i="1" dirty="0" smtClean="0"/>
          </a:p>
          <a:p>
            <a:pPr lvl="2">
              <a:lnSpc>
                <a:spcPct val="150000"/>
              </a:lnSpc>
            </a:pPr>
            <a:endParaRPr lang="it-IT" sz="1100" i="1" dirty="0"/>
          </a:p>
          <a:p>
            <a:pPr lvl="2">
              <a:lnSpc>
                <a:spcPct val="150000"/>
              </a:lnSpc>
            </a:pPr>
            <a:r>
              <a:rPr lang="it-IT" sz="1100" i="1" dirty="0" smtClean="0"/>
              <a:t>Miguel </a:t>
            </a:r>
            <a:r>
              <a:rPr lang="it-IT" sz="1100" i="1" dirty="0" err="1" smtClean="0"/>
              <a:t>Benasayag</a:t>
            </a:r>
            <a:r>
              <a:rPr lang="it-IT" sz="1100" i="1" dirty="0" smtClean="0"/>
              <a:t>, Gérard </a:t>
            </a:r>
            <a:r>
              <a:rPr lang="it-IT" sz="1100" i="1" dirty="0" err="1" smtClean="0"/>
              <a:t>Schmit</a:t>
            </a:r>
            <a:r>
              <a:rPr lang="it-IT" sz="1100" i="1" dirty="0" smtClean="0"/>
              <a:t>, L’epoca delle passioni tristi, Giangiacomo Feltrinelli Editore Milano, 2004.</a:t>
            </a:r>
            <a:endParaRPr lang="it-IT" sz="1100" i="1" dirty="0"/>
          </a:p>
        </p:txBody>
      </p:sp>
      <p:sp>
        <p:nvSpPr>
          <p:cNvPr id="4" name="Rettangolo 3"/>
          <p:cNvSpPr/>
          <p:nvPr/>
        </p:nvSpPr>
        <p:spPr>
          <a:xfrm>
            <a:off x="6061241" y="0"/>
            <a:ext cx="3114955" cy="461665"/>
          </a:xfrm>
          <a:prstGeom prst="rect">
            <a:avLst/>
          </a:prstGeom>
        </p:spPr>
        <p:txBody>
          <a:bodyPr wrap="none">
            <a:spAutoFit/>
          </a:bodyPr>
          <a:lstStyle/>
          <a:p>
            <a:r>
              <a:rPr lang="it-IT" sz="2400" dirty="0">
                <a:solidFill>
                  <a:srgbClr val="C00000"/>
                </a:solidFill>
                <a:latin typeface="Bauhaus 93" panose="04030905020B02020C02" pitchFamily="82" charset="0"/>
                <a:cs typeface="Times New Roman" panose="02020603050405020304" pitchFamily="18" charset="0"/>
              </a:rPr>
              <a:t>La relazione che cura</a:t>
            </a:r>
            <a:endParaRPr lang="it-IT" dirty="0"/>
          </a:p>
        </p:txBody>
      </p:sp>
    </p:spTree>
    <p:extLst>
      <p:ext uri="{BB962C8B-B14F-4D97-AF65-F5344CB8AC3E}">
        <p14:creationId xmlns:p14="http://schemas.microsoft.com/office/powerpoint/2010/main" val="26501523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292080" y="627534"/>
            <a:ext cx="3684244" cy="684448"/>
          </a:xfrm>
        </p:spPr>
        <p:txBody>
          <a:bodyPr/>
          <a:lstStyle/>
          <a:p>
            <a:r>
              <a:rPr lang="it-IT" sz="3200" dirty="0" smtClean="0">
                <a:solidFill>
                  <a:srgbClr val="C00000"/>
                </a:solidFill>
              </a:rPr>
              <a:t>Bibliografia</a:t>
            </a:r>
            <a:endParaRPr lang="it-IT" sz="32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5220072" cy="51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a:xfrm>
            <a:off x="5220072" y="3795886"/>
            <a:ext cx="3923928" cy="0"/>
          </a:xfrm>
          <a:prstGeom prst="line">
            <a:avLst/>
          </a:prstGeom>
          <a:ln w="127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619217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17789"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1547664" y="813978"/>
            <a:ext cx="2664296" cy="4154984"/>
          </a:xfrm>
          <a:prstGeom prst="rect">
            <a:avLst/>
          </a:prstGeom>
        </p:spPr>
        <p:txBody>
          <a:bodyPr wrap="square">
            <a:spAutoFit/>
          </a:bodyPr>
          <a:lstStyle/>
          <a:p>
            <a:pPr lvl="2">
              <a:lnSpc>
                <a:spcPct val="150000"/>
              </a:lnSpc>
            </a:pPr>
            <a:endParaRPr lang="it-IT" sz="1100" i="1" dirty="0" smtClean="0"/>
          </a:p>
          <a:p>
            <a:pPr marL="171450" lvl="2" indent="-171450">
              <a:lnSpc>
                <a:spcPct val="150000"/>
              </a:lnSpc>
              <a:buFont typeface="Arial" panose="020B0604020202020204" pitchFamily="34" charset="0"/>
              <a:buChar char="•"/>
            </a:pPr>
            <a:r>
              <a:rPr lang="it-IT" sz="1100" i="1" dirty="0" smtClean="0"/>
              <a:t>Arieti S., </a:t>
            </a:r>
            <a:r>
              <a:rPr lang="it-IT" sz="1100" i="1" dirty="0" err="1" smtClean="0"/>
              <a:t>Interpretation</a:t>
            </a:r>
            <a:r>
              <a:rPr lang="it-IT" sz="1100" i="1" dirty="0" smtClean="0"/>
              <a:t> of Schizofrenia, Basic Books Inc.,1974</a:t>
            </a:r>
          </a:p>
          <a:p>
            <a:pPr marL="171450" lvl="2" indent="-171450">
              <a:lnSpc>
                <a:spcPct val="150000"/>
              </a:lnSpc>
              <a:buFont typeface="Arial" panose="020B0604020202020204" pitchFamily="34" charset="0"/>
              <a:buChar char="•"/>
            </a:pPr>
            <a:r>
              <a:rPr lang="it-IT" sz="1100" i="1" dirty="0" err="1" smtClean="0"/>
              <a:t>Benasayag</a:t>
            </a:r>
            <a:r>
              <a:rPr lang="it-IT" sz="1100" i="1" dirty="0" smtClean="0"/>
              <a:t> M., </a:t>
            </a:r>
            <a:r>
              <a:rPr lang="it-IT" sz="1100" i="1" dirty="0" err="1" smtClean="0"/>
              <a:t>Schmit</a:t>
            </a:r>
            <a:r>
              <a:rPr lang="it-IT" sz="1100" i="1" dirty="0" smtClean="0"/>
              <a:t> G., L’epoca delle passioni tristi, Giacomo Feltrinelli Editore Milano, 2003.</a:t>
            </a:r>
          </a:p>
          <a:p>
            <a:pPr marL="171450" lvl="2" indent="-171450">
              <a:lnSpc>
                <a:spcPct val="150000"/>
              </a:lnSpc>
              <a:buFont typeface="Arial" panose="020B0604020202020204" pitchFamily="34" charset="0"/>
              <a:buChar char="•"/>
            </a:pPr>
            <a:r>
              <a:rPr lang="it-IT" sz="1100" i="1" dirty="0" err="1" smtClean="0"/>
              <a:t>Grinberg</a:t>
            </a:r>
            <a:r>
              <a:rPr lang="it-IT" sz="1100" i="1" dirty="0" smtClean="0"/>
              <a:t> L., Sor D., </a:t>
            </a:r>
            <a:r>
              <a:rPr lang="it-IT" sz="1100" i="1" dirty="0" err="1" smtClean="0"/>
              <a:t>Tabak</a:t>
            </a:r>
            <a:r>
              <a:rPr lang="it-IT" sz="1100" i="1" dirty="0" smtClean="0"/>
              <a:t> De </a:t>
            </a:r>
            <a:r>
              <a:rPr lang="it-IT" sz="1100" i="1" dirty="0" err="1" smtClean="0"/>
              <a:t>Bankedi</a:t>
            </a:r>
            <a:r>
              <a:rPr lang="it-IT" sz="1100" i="1" dirty="0" smtClean="0"/>
              <a:t> E., Introduzione al pensiero di </a:t>
            </a:r>
            <a:r>
              <a:rPr lang="it-IT" sz="1100" i="1" dirty="0" err="1" smtClean="0"/>
              <a:t>Bion</a:t>
            </a:r>
            <a:r>
              <a:rPr lang="it-IT" sz="1100" i="1" dirty="0" smtClean="0"/>
              <a:t>, Raffaello Cortina Editore, 1993.</a:t>
            </a:r>
          </a:p>
          <a:p>
            <a:pPr marL="171450" lvl="2" indent="-171450">
              <a:lnSpc>
                <a:spcPct val="150000"/>
              </a:lnSpc>
              <a:buFont typeface="Arial" panose="020B0604020202020204" pitchFamily="34" charset="0"/>
              <a:buChar char="•"/>
            </a:pPr>
            <a:r>
              <a:rPr lang="it-IT" sz="1100" i="1" dirty="0" err="1" smtClean="0"/>
              <a:t>Parnas</a:t>
            </a:r>
            <a:r>
              <a:rPr lang="it-IT" sz="1100" i="1" dirty="0" smtClean="0"/>
              <a:t> J., Esame dell’Abnorme Esperienza Del Sé (EASE), Giovanni Fioriti Editore, 2008.</a:t>
            </a:r>
          </a:p>
          <a:p>
            <a:pPr marL="171450" lvl="2" indent="-171450">
              <a:lnSpc>
                <a:spcPct val="150000"/>
              </a:lnSpc>
              <a:buFont typeface="Arial" panose="020B0604020202020204" pitchFamily="34" charset="0"/>
              <a:buChar char="•"/>
            </a:pPr>
            <a:r>
              <a:rPr lang="it-IT" sz="1100" i="1" dirty="0" smtClean="0"/>
              <a:t>Siracusano A., Manuale di psichiatria, Il Pensiero Scientifico editore, 2007.</a:t>
            </a:r>
            <a:endParaRPr lang="it-IT" sz="1100" i="1" dirty="0"/>
          </a:p>
        </p:txBody>
      </p:sp>
      <p:sp>
        <p:nvSpPr>
          <p:cNvPr id="4" name="Rettangolo 3"/>
          <p:cNvSpPr/>
          <p:nvPr/>
        </p:nvSpPr>
        <p:spPr>
          <a:xfrm>
            <a:off x="7329080" y="0"/>
            <a:ext cx="1814920" cy="461665"/>
          </a:xfrm>
          <a:prstGeom prst="rect">
            <a:avLst/>
          </a:prstGeom>
        </p:spPr>
        <p:txBody>
          <a:bodyPr wrap="none">
            <a:spAutoFit/>
          </a:bodyPr>
          <a:lstStyle/>
          <a:p>
            <a:r>
              <a:rPr lang="it-IT" sz="2400" dirty="0" smtClean="0">
                <a:solidFill>
                  <a:srgbClr val="C00000"/>
                </a:solidFill>
                <a:latin typeface="Bauhaus 93" panose="04030905020B02020C02" pitchFamily="82" charset="0"/>
                <a:cs typeface="Times New Roman" panose="02020603050405020304" pitchFamily="18" charset="0"/>
              </a:rPr>
              <a:t>Bibliografia</a:t>
            </a:r>
            <a:endParaRPr lang="it-IT"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978" y="936284"/>
            <a:ext cx="4906396" cy="3270931"/>
          </a:xfrm>
          <a:prstGeom prst="rect">
            <a:avLst/>
          </a:prstGeom>
        </p:spPr>
      </p:pic>
      <p:sp>
        <p:nvSpPr>
          <p:cNvPr id="6" name="CasellaDiTesto 5"/>
          <p:cNvSpPr txBox="1"/>
          <p:nvPr/>
        </p:nvSpPr>
        <p:spPr>
          <a:xfrm>
            <a:off x="4225707" y="4295400"/>
            <a:ext cx="4906396" cy="369332"/>
          </a:xfrm>
          <a:prstGeom prst="rect">
            <a:avLst/>
          </a:prstGeom>
          <a:noFill/>
        </p:spPr>
        <p:txBody>
          <a:bodyPr wrap="square" rtlCol="0">
            <a:spAutoFit/>
          </a:bodyPr>
          <a:lstStyle/>
          <a:p>
            <a:r>
              <a:rPr lang="it-IT" sz="900" i="1" dirty="0" smtClean="0"/>
              <a:t>Manfredi </a:t>
            </a:r>
            <a:r>
              <a:rPr lang="it-IT" sz="900" i="1" dirty="0" err="1" smtClean="0"/>
              <a:t>Beninati</a:t>
            </a:r>
            <a:r>
              <a:rPr lang="it-IT" sz="900" i="1" dirty="0" smtClean="0"/>
              <a:t>, Le voci di dentro, Galleria Francesco Pantaleone Arte Contemporanea, Palermo, 2011</a:t>
            </a:r>
            <a:endParaRPr lang="it-IT" sz="900" i="1" dirty="0"/>
          </a:p>
        </p:txBody>
      </p:sp>
    </p:spTree>
    <p:extLst>
      <p:ext uri="{BB962C8B-B14F-4D97-AF65-F5344CB8AC3E}">
        <p14:creationId xmlns:p14="http://schemas.microsoft.com/office/powerpoint/2010/main" val="25385392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064916" y="898708"/>
            <a:ext cx="4739332" cy="2031325"/>
          </a:xfrm>
          <a:prstGeom prst="rect">
            <a:avLst/>
          </a:prstGeom>
          <a:noFill/>
        </p:spPr>
        <p:txBody>
          <a:bodyPr wrap="square" rtlCol="0">
            <a:spAutoFit/>
          </a:bodyPr>
          <a:lstStyle/>
          <a:p>
            <a:r>
              <a:rPr lang="it-IT" u="sng" dirty="0" smtClean="0"/>
              <a:t>Freud e la scuola freudiana:</a:t>
            </a:r>
          </a:p>
          <a:p>
            <a:endParaRPr lang="it-IT" u="sng" dirty="0" smtClean="0"/>
          </a:p>
          <a:p>
            <a:pPr marL="285750" indent="-285750">
              <a:buFont typeface="Arial" panose="020B0604020202020204" pitchFamily="34" charset="0"/>
              <a:buChar char="•"/>
            </a:pPr>
            <a:r>
              <a:rPr lang="it-IT" dirty="0" smtClean="0"/>
              <a:t>Schizofrenia come ritiro della libido dagli oggetti al sé (narcisismo primario): impossibilità dell’instaurarsi del transfert</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Tale ritiro libidico produce la perdita del senso di realtà e quindi i deliri</a:t>
            </a:r>
          </a:p>
          <a:p>
            <a:endParaRPr lang="it-IT" dirty="0"/>
          </a:p>
        </p:txBody>
      </p:sp>
      <p:pic>
        <p:nvPicPr>
          <p:cNvPr id="2052" name="Picture 4" descr="Risultati immagini per Osservazioni psicoanalitiche sul resoconto autobiografico di un caso di paranoia (dementia paranoides), in Compendio di psicoanalisi e altri scritt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826" y="4038005"/>
            <a:ext cx="785974" cy="91000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795792" y="4011910"/>
            <a:ext cx="5544616" cy="461665"/>
          </a:xfrm>
          <a:prstGeom prst="rect">
            <a:avLst/>
          </a:prstGeom>
        </p:spPr>
        <p:txBody>
          <a:bodyPr wrap="square">
            <a:spAutoFit/>
          </a:bodyPr>
          <a:lstStyle/>
          <a:p>
            <a:r>
              <a:rPr lang="it-IT" sz="1200" dirty="0">
                <a:solidFill>
                  <a:schemeClr val="tx2">
                    <a:lumMod val="50000"/>
                  </a:schemeClr>
                </a:solidFill>
              </a:rPr>
              <a:t>Osservazioni psicoanalitiche sul resoconto autobiografico di un caso di paranoia (</a:t>
            </a:r>
            <a:r>
              <a:rPr lang="it-IT" sz="1200" dirty="0" err="1">
                <a:solidFill>
                  <a:schemeClr val="tx2">
                    <a:lumMod val="50000"/>
                  </a:schemeClr>
                </a:solidFill>
              </a:rPr>
              <a:t>dementia</a:t>
            </a:r>
            <a:r>
              <a:rPr lang="it-IT" sz="1200" dirty="0">
                <a:solidFill>
                  <a:schemeClr val="tx2">
                    <a:lumMod val="50000"/>
                  </a:schemeClr>
                </a:solidFill>
              </a:rPr>
              <a:t> </a:t>
            </a:r>
            <a:r>
              <a:rPr lang="it-IT" sz="1200" dirty="0" err="1">
                <a:solidFill>
                  <a:schemeClr val="tx2">
                    <a:lumMod val="50000"/>
                  </a:schemeClr>
                </a:solidFill>
              </a:rPr>
              <a:t>paranoides</a:t>
            </a:r>
            <a:r>
              <a:rPr lang="it-IT" sz="1200" dirty="0">
                <a:solidFill>
                  <a:schemeClr val="tx2">
                    <a:lumMod val="50000"/>
                  </a:schemeClr>
                </a:solidFill>
              </a:rPr>
              <a:t>), in Compendio di psicoanalisi e altri </a:t>
            </a:r>
            <a:r>
              <a:rPr lang="it-IT" sz="1200" dirty="0" smtClean="0">
                <a:solidFill>
                  <a:schemeClr val="tx2">
                    <a:lumMod val="50000"/>
                  </a:schemeClr>
                </a:solidFill>
              </a:rPr>
              <a:t>scritti.</a:t>
            </a:r>
            <a:endParaRPr lang="it-IT" sz="1200" dirty="0">
              <a:solidFill>
                <a:schemeClr val="tx2">
                  <a:lumMod val="50000"/>
                </a:schemeClr>
              </a:solidFill>
            </a:endParaRPr>
          </a:p>
        </p:txBody>
      </p:sp>
      <p:sp>
        <p:nvSpPr>
          <p:cNvPr id="5" name="Rettangolo 4"/>
          <p:cNvSpPr/>
          <p:nvPr/>
        </p:nvSpPr>
        <p:spPr>
          <a:xfrm>
            <a:off x="2915816" y="4578682"/>
            <a:ext cx="4608512" cy="369332"/>
          </a:xfrm>
          <a:prstGeom prst="rect">
            <a:avLst/>
          </a:prstGeom>
        </p:spPr>
        <p:txBody>
          <a:bodyPr wrap="square">
            <a:spAutoFit/>
          </a:bodyPr>
          <a:lstStyle/>
          <a:p>
            <a:r>
              <a:rPr lang="it-IT" sz="900" i="1" dirty="0" smtClean="0"/>
              <a:t>Daniel </a:t>
            </a:r>
            <a:r>
              <a:rPr lang="it-IT" sz="900" i="1" dirty="0"/>
              <a:t>Paul </a:t>
            </a:r>
            <a:r>
              <a:rPr lang="it-IT" sz="900" i="1" dirty="0" err="1"/>
              <a:t>Schreber</a:t>
            </a:r>
            <a:r>
              <a:rPr lang="it-IT" sz="900" i="1" dirty="0"/>
              <a:t> (Lipsia, 25 luglio </a:t>
            </a:r>
            <a:r>
              <a:rPr lang="it-IT" sz="800" i="1" dirty="0"/>
              <a:t>1842</a:t>
            </a:r>
            <a:r>
              <a:rPr lang="it-IT" sz="900" i="1" dirty="0"/>
              <a:t> – Lipsia, 14 aprile 1911</a:t>
            </a:r>
            <a:r>
              <a:rPr lang="it-IT" sz="900" i="1" dirty="0" smtClean="0"/>
              <a:t>), </a:t>
            </a:r>
          </a:p>
          <a:p>
            <a:r>
              <a:rPr lang="it-IT" sz="900" i="1" dirty="0" smtClean="0"/>
              <a:t>«Memorie di un malato di nervi», 1903 </a:t>
            </a:r>
            <a:endParaRPr lang="it-IT" sz="900" i="1" dirty="0"/>
          </a:p>
        </p:txBody>
      </p:sp>
      <p:pic>
        <p:nvPicPr>
          <p:cNvPr id="2054" name="Picture 6" descr="Risultati immagini per freu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898708"/>
            <a:ext cx="1887860" cy="2543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magine correlata">
            <a:hlinkClick r:id="rId6"/>
          </p:cNvPr>
          <p:cNvPicPr>
            <a:picLocks noChangeAspect="1" noChangeArrowheads="1"/>
          </p:cNvPicPr>
          <p:nvPr/>
        </p:nvPicPr>
        <p:blipFill rotWithShape="1">
          <a:blip r:embed="rId7">
            <a:extLst>
              <a:ext uri="{BEBA8EAE-BF5A-486C-A8C5-ECC9F3942E4B}">
                <a14:imgProps xmlns:a14="http://schemas.microsoft.com/office/drawing/2010/main">
                  <a14:imgLayer r:embed="rId8"/>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9422375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07704" y="843558"/>
            <a:ext cx="4630882" cy="4185761"/>
          </a:xfrm>
          <a:prstGeom prst="rect">
            <a:avLst/>
          </a:prstGeom>
          <a:noFill/>
        </p:spPr>
        <p:txBody>
          <a:bodyPr wrap="square" rtlCol="0">
            <a:spAutoFit/>
          </a:bodyPr>
          <a:lstStyle/>
          <a:p>
            <a:r>
              <a:rPr lang="it-IT" u="sng" dirty="0" smtClean="0"/>
              <a:t>Paul </a:t>
            </a:r>
            <a:r>
              <a:rPr lang="it-IT" u="sng" dirty="0" err="1" smtClean="0"/>
              <a:t>Federn</a:t>
            </a:r>
            <a:r>
              <a:rPr lang="it-IT" u="sng" dirty="0" smtClean="0"/>
              <a:t> (1947):</a:t>
            </a:r>
          </a:p>
          <a:p>
            <a:endParaRPr lang="it-IT" u="sng" dirty="0" smtClean="0"/>
          </a:p>
          <a:p>
            <a:pPr marL="285750" indent="-285750">
              <a:buFont typeface="Arial" panose="020B0604020202020204" pitchFamily="34" charset="0"/>
              <a:buChar char="•"/>
            </a:pPr>
            <a:r>
              <a:rPr lang="it-IT" dirty="0" smtClean="0"/>
              <a:t>L’io difetta di sufficiente energia narcisistica per occupare completamente i propri confini, per cui viene soverchiato dall’inconscio</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I confini che separano le aree della psiche (ES/IO/mondo esterno) sono difettosi al punto che materiali provenienti dall’es possono invadere l’io o proiettati nel mondo esterno</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Scopo della psicoterapia: «Rendere all’Es quel che è dell’Es»: riportarlo quindi ad uno stato di inconscio, di repressione e di controllo non consentendogli di confondersi con l’Io.</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Getta le basi della psicoterapia familiare nel paziente psicotico</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987573"/>
            <a:ext cx="2448272" cy="2669106"/>
          </a:xfrm>
          <a:prstGeom prst="rect">
            <a:avLst/>
          </a:prstGeom>
        </p:spPr>
      </p:pic>
      <p:pic>
        <p:nvPicPr>
          <p:cNvPr id="5" name="Picture 4" descr="Immagine correlata">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6" name="CasellaDiTesto 5"/>
          <p:cNvSpPr txBox="1"/>
          <p:nvPr/>
        </p:nvSpPr>
        <p:spPr>
          <a:xfrm>
            <a:off x="6588224" y="3723878"/>
            <a:ext cx="2555776" cy="430887"/>
          </a:xfrm>
          <a:prstGeom prst="rect">
            <a:avLst/>
          </a:prstGeom>
          <a:noFill/>
        </p:spPr>
        <p:txBody>
          <a:bodyPr wrap="square" rtlCol="0">
            <a:spAutoFit/>
          </a:bodyPr>
          <a:lstStyle/>
          <a:p>
            <a:r>
              <a:rPr lang="it-IT" sz="1050" dirty="0" smtClean="0"/>
              <a:t>Wassily Kandinsky, </a:t>
            </a:r>
            <a:r>
              <a:rPr lang="it-IT" sz="1050" dirty="0" err="1" smtClean="0"/>
              <a:t>Several</a:t>
            </a:r>
            <a:r>
              <a:rPr lang="it-IT" sz="1050" dirty="0" smtClean="0"/>
              <a:t> </a:t>
            </a:r>
            <a:r>
              <a:rPr lang="it-IT" sz="1050" dirty="0" err="1" smtClean="0"/>
              <a:t>Circles</a:t>
            </a:r>
            <a:r>
              <a:rPr lang="it-IT" sz="1050" dirty="0" smtClean="0"/>
              <a:t>, (1926)</a:t>
            </a:r>
            <a:endParaRPr lang="it-IT" sz="1050" dirty="0"/>
          </a:p>
        </p:txBody>
      </p:sp>
    </p:spTree>
    <p:extLst>
      <p:ext uri="{BB962C8B-B14F-4D97-AF65-F5344CB8AC3E}">
        <p14:creationId xmlns:p14="http://schemas.microsoft.com/office/powerpoint/2010/main" val="35625814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5052" y="915566"/>
            <a:ext cx="6111404" cy="1384995"/>
          </a:xfrm>
          <a:prstGeom prst="rect">
            <a:avLst/>
          </a:prstGeom>
          <a:noFill/>
        </p:spPr>
        <p:txBody>
          <a:bodyPr wrap="square" rtlCol="0">
            <a:spAutoFit/>
          </a:bodyPr>
          <a:lstStyle/>
          <a:p>
            <a:r>
              <a:rPr lang="it-IT" u="sng" dirty="0" smtClean="0"/>
              <a:t>Carl Gustav </a:t>
            </a:r>
            <a:r>
              <a:rPr lang="it-IT" u="sng" dirty="0" err="1" smtClean="0"/>
              <a:t>Jung</a:t>
            </a:r>
            <a:r>
              <a:rPr lang="it-IT" u="sng" dirty="0" smtClean="0"/>
              <a:t> (1952)</a:t>
            </a:r>
          </a:p>
          <a:p>
            <a:endParaRPr lang="it-IT" u="sng" dirty="0" smtClean="0"/>
          </a:p>
          <a:p>
            <a:pPr marL="285750" indent="-285750">
              <a:buFont typeface="Arial" panose="020B0604020202020204" pitchFamily="34" charset="0"/>
              <a:buChar char="•"/>
            </a:pPr>
            <a:r>
              <a:rPr lang="it-IT" dirty="0" smtClean="0"/>
              <a:t>Il paziente schizofrenico non assimila gli archetipi: l’Io va incontro al pericolo della frammentazione.</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La psicoterapia ha il compito di confrontare e integrare gli archetipi</a:t>
            </a:r>
            <a:endParaRPr lang="it-IT" dirty="0"/>
          </a:p>
        </p:txBody>
      </p:sp>
      <p:pic>
        <p:nvPicPr>
          <p:cNvPr id="5"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0"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cxnSp>
        <p:nvCxnSpPr>
          <p:cNvPr id="9" name="Connettore 1 8"/>
          <p:cNvCxnSpPr/>
          <p:nvPr/>
        </p:nvCxnSpPr>
        <p:spPr>
          <a:xfrm>
            <a:off x="2627784" y="4083918"/>
            <a:ext cx="576064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4283968" y="3291830"/>
            <a:ext cx="2088232" cy="1584176"/>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2859782"/>
            <a:ext cx="3606160" cy="1152128"/>
          </a:xfrm>
          <a:prstGeom prst="rect">
            <a:avLst/>
          </a:prstGeom>
        </p:spPr>
      </p:pic>
      <p:cxnSp>
        <p:nvCxnSpPr>
          <p:cNvPr id="13" name="Connettore 1 12"/>
          <p:cNvCxnSpPr/>
          <p:nvPr/>
        </p:nvCxnSpPr>
        <p:spPr>
          <a:xfrm>
            <a:off x="2627784" y="4011910"/>
            <a:ext cx="576064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416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95736" y="555526"/>
            <a:ext cx="6768752" cy="1600438"/>
          </a:xfrm>
          <a:prstGeom prst="rect">
            <a:avLst/>
          </a:prstGeom>
          <a:noFill/>
        </p:spPr>
        <p:txBody>
          <a:bodyPr wrap="square" rtlCol="0">
            <a:spAutoFit/>
          </a:bodyPr>
          <a:lstStyle/>
          <a:p>
            <a:r>
              <a:rPr lang="it-IT" u="sng" dirty="0" smtClean="0"/>
              <a:t>Melanie Klein (1930)</a:t>
            </a:r>
          </a:p>
          <a:p>
            <a:endParaRPr lang="it-IT" u="sng" dirty="0" smtClean="0"/>
          </a:p>
          <a:p>
            <a:pPr marL="285750" indent="-285750">
              <a:buFont typeface="Arial" panose="020B0604020202020204" pitchFamily="34" charset="0"/>
              <a:buChar char="•"/>
            </a:pPr>
            <a:r>
              <a:rPr lang="it-IT" dirty="0" smtClean="0"/>
              <a:t>Teorica della relazione oggettuale</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Fase schizo-paranoide come passaggio fisiologico nello sviluppo dell’Io</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Schizofrenia come fallimento nel superare la posizione schizo-paranoide</a:t>
            </a:r>
          </a:p>
        </p:txBody>
      </p:sp>
      <p:sp>
        <p:nvSpPr>
          <p:cNvPr id="4" name="Freccia in giù 3"/>
          <p:cNvSpPr/>
          <p:nvPr/>
        </p:nvSpPr>
        <p:spPr>
          <a:xfrm>
            <a:off x="5076056" y="2211710"/>
            <a:ext cx="360040" cy="288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555776" y="2643758"/>
            <a:ext cx="5685699" cy="738664"/>
          </a:xfrm>
          <a:prstGeom prst="rect">
            <a:avLst/>
          </a:prstGeom>
          <a:solidFill>
            <a:schemeClr val="tx2">
              <a:lumMod val="90000"/>
            </a:schemeClr>
          </a:solidFill>
        </p:spPr>
        <p:txBody>
          <a:bodyPr wrap="square" rtlCol="0">
            <a:spAutoFit/>
          </a:bodyPr>
          <a:lstStyle/>
          <a:p>
            <a:r>
              <a:rPr lang="it-IT" dirty="0" smtClean="0">
                <a:solidFill>
                  <a:srgbClr val="C00000"/>
                </a:solidFill>
              </a:rPr>
              <a:t>Se il bambino ha troppi istinti aggressivi o se subisce un’eccessiva frustrazione nei primi mesi, perdureranno paure persecutorie e difese primitive, come lo </a:t>
            </a:r>
            <a:r>
              <a:rPr lang="it-IT" dirty="0" err="1" smtClean="0">
                <a:solidFill>
                  <a:srgbClr val="C00000"/>
                </a:solidFill>
              </a:rPr>
              <a:t>splitting</a:t>
            </a:r>
            <a:r>
              <a:rPr lang="it-IT" dirty="0" smtClean="0">
                <a:solidFill>
                  <a:srgbClr val="C00000"/>
                </a:solidFill>
              </a:rPr>
              <a:t> e l’identificazione proiettiva.</a:t>
            </a:r>
            <a:endParaRPr lang="it-IT" dirty="0">
              <a:solidFill>
                <a:srgbClr val="C00000"/>
              </a:solidFill>
            </a:endParaRPr>
          </a:p>
        </p:txBody>
      </p:sp>
      <p:sp>
        <p:nvSpPr>
          <p:cNvPr id="6" name="CasellaDiTesto 5"/>
          <p:cNvSpPr txBox="1"/>
          <p:nvPr/>
        </p:nvSpPr>
        <p:spPr>
          <a:xfrm>
            <a:off x="2231740" y="3651870"/>
            <a:ext cx="6228692" cy="1384995"/>
          </a:xfrm>
          <a:prstGeom prst="rect">
            <a:avLst/>
          </a:prstGeom>
          <a:noFill/>
        </p:spPr>
        <p:txBody>
          <a:bodyPr wrap="square" rtlCol="0">
            <a:spAutoFit/>
          </a:bodyPr>
          <a:lstStyle/>
          <a:p>
            <a:pPr marL="285750" indent="-285750">
              <a:buFont typeface="Arial" panose="020B0604020202020204" pitchFamily="34" charset="0"/>
              <a:buChar char="•"/>
            </a:pPr>
            <a:r>
              <a:rPr lang="it-IT" dirty="0" smtClean="0"/>
              <a:t>Il </a:t>
            </a:r>
            <a:r>
              <a:rPr lang="it-IT" dirty="0" err="1" smtClean="0"/>
              <a:t>setting</a:t>
            </a:r>
            <a:r>
              <a:rPr lang="it-IT" dirty="0" smtClean="0"/>
              <a:t> psicoanalitico classico ha la funzione di superare la fase schizoparanoide tramite l’alleanza terapeutica con gli aspetti più sani dell’Io scisso. </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L’obiettivo è lo sviluppo della capacità di tollerare l’ambivalenza ed entrare nella posizione depressiva</a:t>
            </a:r>
            <a:endParaRPr lang="it-IT" dirty="0"/>
          </a:p>
        </p:txBody>
      </p:sp>
      <p:pic>
        <p:nvPicPr>
          <p:cNvPr id="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7589"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Tree>
    <p:extLst>
      <p:ext uri="{BB962C8B-B14F-4D97-AF65-F5344CB8AC3E}">
        <p14:creationId xmlns:p14="http://schemas.microsoft.com/office/powerpoint/2010/main" val="2716778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339502"/>
            <a:ext cx="6768752" cy="2816156"/>
          </a:xfrm>
          <a:prstGeom prst="rect">
            <a:avLst/>
          </a:prstGeom>
          <a:noFill/>
        </p:spPr>
        <p:txBody>
          <a:bodyPr wrap="square" rtlCol="0">
            <a:spAutoFit/>
          </a:bodyPr>
          <a:lstStyle/>
          <a:p>
            <a:r>
              <a:rPr lang="it-IT" u="sng" dirty="0" err="1" smtClean="0"/>
              <a:t>Bion</a:t>
            </a:r>
            <a:r>
              <a:rPr lang="it-IT" u="sng" dirty="0" smtClean="0"/>
              <a:t> (1950)</a:t>
            </a:r>
            <a:r>
              <a:rPr lang="it-IT" dirty="0" smtClean="0"/>
              <a:t>:</a:t>
            </a:r>
          </a:p>
          <a:p>
            <a:endParaRPr lang="it-IT" dirty="0" smtClean="0"/>
          </a:p>
          <a:p>
            <a:pPr marL="285750" indent="-285750"/>
            <a:r>
              <a:rPr lang="it-IT" sz="1600" dirty="0" smtClean="0">
                <a:solidFill>
                  <a:schemeClr val="bg2">
                    <a:lumMod val="60000"/>
                    <a:lumOff val="40000"/>
                  </a:schemeClr>
                </a:solidFill>
              </a:rPr>
              <a:t>La relazione </a:t>
            </a:r>
            <a:r>
              <a:rPr lang="it-IT" sz="1600" dirty="0" err="1" smtClean="0">
                <a:solidFill>
                  <a:schemeClr val="bg2">
                    <a:lumMod val="60000"/>
                    <a:lumOff val="40000"/>
                  </a:schemeClr>
                </a:solidFill>
              </a:rPr>
              <a:t>psicotica…</a:t>
            </a:r>
            <a:endParaRPr lang="it-IT" sz="1600" dirty="0" smtClean="0">
              <a:solidFill>
                <a:schemeClr val="bg2">
                  <a:lumMod val="60000"/>
                  <a:lumOff val="40000"/>
                </a:schemeClr>
              </a:solidFill>
            </a:endParaRPr>
          </a:p>
          <a:p>
            <a:pPr marL="285750" indent="-285750">
              <a:buFont typeface="Arial" panose="020B0604020202020204" pitchFamily="34" charset="0"/>
              <a:buChar char="•"/>
            </a:pPr>
            <a:endParaRPr lang="it-IT" dirty="0"/>
          </a:p>
          <a:p>
            <a:pPr marL="285750" indent="-285750">
              <a:lnSpc>
                <a:spcPct val="150000"/>
              </a:lnSpc>
              <a:buFont typeface="Arial" panose="020B0604020202020204" pitchFamily="34" charset="0"/>
              <a:buChar char="•"/>
            </a:pPr>
            <a:r>
              <a:rPr lang="it-IT" dirty="0"/>
              <a:t>intolleranza alla frustrazione, debolezza dell’Io</a:t>
            </a:r>
          </a:p>
          <a:p>
            <a:pPr marL="285750" indent="-285750">
              <a:lnSpc>
                <a:spcPct val="150000"/>
              </a:lnSpc>
              <a:buFont typeface="Arial" panose="020B0604020202020204" pitchFamily="34" charset="0"/>
              <a:buChar char="•"/>
            </a:pPr>
            <a:r>
              <a:rPr lang="it-IT" dirty="0"/>
              <a:t>impulsi distruttivi, agito</a:t>
            </a:r>
          </a:p>
          <a:p>
            <a:pPr marL="285750" indent="-285750">
              <a:lnSpc>
                <a:spcPct val="150000"/>
              </a:lnSpc>
              <a:buFont typeface="Arial" panose="020B0604020202020204" pitchFamily="34" charset="0"/>
              <a:buChar char="•"/>
            </a:pPr>
            <a:r>
              <a:rPr lang="it-IT" dirty="0"/>
              <a:t>odio violento, affetti non simbolizzati</a:t>
            </a:r>
          </a:p>
          <a:p>
            <a:pPr marL="285750" indent="-285750">
              <a:lnSpc>
                <a:spcPct val="150000"/>
              </a:lnSpc>
              <a:buFont typeface="Arial" panose="020B0604020202020204" pitchFamily="34" charset="0"/>
              <a:buChar char="•"/>
            </a:pPr>
            <a:r>
              <a:rPr lang="it-IT" dirty="0"/>
              <a:t>timore di annientamento imminente, attenzione alle interpretazioni</a:t>
            </a:r>
          </a:p>
          <a:p>
            <a:pPr marL="285750" indent="-285750">
              <a:lnSpc>
                <a:spcPct val="150000"/>
              </a:lnSpc>
              <a:buFont typeface="Arial" panose="020B0604020202020204" pitchFamily="34" charset="0"/>
              <a:buChar char="•"/>
            </a:pPr>
            <a:r>
              <a:rPr lang="it-IT" dirty="0"/>
              <a:t>identificazione proiettiva patologica : dissociazione, proiezione, controllo</a:t>
            </a:r>
          </a:p>
          <a:p>
            <a:pPr marL="285750" indent="-285750">
              <a:buFont typeface="Arial" panose="020B0604020202020204" pitchFamily="34" charset="0"/>
              <a:buChar char="•"/>
            </a:pPr>
            <a:endParaRPr lang="it-IT" dirty="0" smtClean="0"/>
          </a:p>
        </p:txBody>
      </p:sp>
      <p:pic>
        <p:nvPicPr>
          <p:cNvPr id="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7589"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sp>
        <p:nvSpPr>
          <p:cNvPr id="6" name="Rettangolo 5"/>
          <p:cNvSpPr/>
          <p:nvPr/>
        </p:nvSpPr>
        <p:spPr>
          <a:xfrm>
            <a:off x="1619672" y="2835176"/>
            <a:ext cx="4464496" cy="2308324"/>
          </a:xfrm>
          <a:prstGeom prst="rect">
            <a:avLst/>
          </a:prstGeom>
        </p:spPr>
        <p:txBody>
          <a:bodyPr wrap="square">
            <a:spAutoFit/>
          </a:bodyPr>
          <a:lstStyle/>
          <a:p>
            <a:endParaRPr lang="it-IT" u="sng" dirty="0" smtClean="0"/>
          </a:p>
          <a:p>
            <a:r>
              <a:rPr lang="it-IT" sz="1800" dirty="0" err="1" smtClean="0">
                <a:solidFill>
                  <a:schemeClr val="bg2">
                    <a:lumMod val="60000"/>
                    <a:lumOff val="40000"/>
                  </a:schemeClr>
                </a:solidFill>
              </a:rPr>
              <a:t>…una</a:t>
            </a:r>
            <a:r>
              <a:rPr lang="it-IT" sz="1800" dirty="0" smtClean="0">
                <a:solidFill>
                  <a:schemeClr val="bg2">
                    <a:lumMod val="60000"/>
                    <a:lumOff val="40000"/>
                  </a:schemeClr>
                </a:solidFill>
              </a:rPr>
              <a:t> relazione contenitore-contenuto:</a:t>
            </a:r>
          </a:p>
          <a:p>
            <a:endParaRPr lang="it-IT" dirty="0" smtClean="0">
              <a:solidFill>
                <a:schemeClr val="bg2">
                  <a:lumMod val="60000"/>
                  <a:lumOff val="40000"/>
                </a:schemeClr>
              </a:solidFill>
            </a:endParaRPr>
          </a:p>
          <a:p>
            <a:pPr marL="285750" indent="-285750">
              <a:buFont typeface="Arial" panose="020B0604020202020204" pitchFamily="34" charset="0"/>
              <a:buChar char="•"/>
            </a:pPr>
            <a:r>
              <a:rPr lang="it-IT" dirty="0" err="1" smtClean="0"/>
              <a:t>reverié</a:t>
            </a:r>
            <a:r>
              <a:rPr lang="it-IT" dirty="0" smtClean="0"/>
              <a:t>, una funzione materna fisiologica compromessa</a:t>
            </a:r>
          </a:p>
          <a:p>
            <a:pPr marL="285750" indent="-285750"/>
            <a:endParaRPr lang="it-IT" dirty="0" smtClean="0"/>
          </a:p>
          <a:p>
            <a:pPr marL="285750" indent="-285750">
              <a:buFont typeface="Arial" panose="020B0604020202020204" pitchFamily="34" charset="0"/>
              <a:buChar char="•"/>
            </a:pPr>
            <a:r>
              <a:rPr lang="it-IT" dirty="0" smtClean="0"/>
              <a:t>espulsione, evacuazione violenta di elementi-beta</a:t>
            </a:r>
          </a:p>
          <a:p>
            <a:pPr marL="285750" indent="-285750"/>
            <a:endParaRPr lang="it-IT" dirty="0" smtClean="0"/>
          </a:p>
          <a:p>
            <a:pPr marL="285750" indent="-285750">
              <a:buFont typeface="Arial" panose="020B0604020202020204" pitchFamily="34" charset="0"/>
              <a:buChar char="•"/>
            </a:pPr>
            <a:r>
              <a:rPr lang="it-IT" dirty="0" smtClean="0"/>
              <a:t>oggetti bizzarri : oggetti interni, parti dell’Io, frammenti del Super-Io, pezzi di oggetti reali</a:t>
            </a:r>
            <a:endParaRPr lang="it-IT" dirty="0"/>
          </a:p>
        </p:txBody>
      </p:sp>
      <p:pic>
        <p:nvPicPr>
          <p:cNvPr id="7" name="Shape 63"/>
          <p:cNvPicPr preferRelativeResize="0"/>
          <p:nvPr/>
        </p:nvPicPr>
        <p:blipFill>
          <a:blip r:embed="rId5">
            <a:alphaModFix/>
          </a:blip>
          <a:stretch>
            <a:fillRect/>
          </a:stretch>
        </p:blipFill>
        <p:spPr>
          <a:xfrm>
            <a:off x="6012160" y="3003798"/>
            <a:ext cx="3131840" cy="2139702"/>
          </a:xfrm>
          <a:prstGeom prst="rect">
            <a:avLst/>
          </a:prstGeom>
          <a:noFill/>
          <a:ln>
            <a:noFill/>
          </a:ln>
        </p:spPr>
      </p:pic>
    </p:spTree>
    <p:extLst>
      <p:ext uri="{BB962C8B-B14F-4D97-AF65-F5344CB8AC3E}">
        <p14:creationId xmlns:p14="http://schemas.microsoft.com/office/powerpoint/2010/main" val="35646086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44851" y="140848"/>
            <a:ext cx="3312368" cy="523220"/>
          </a:xfrm>
          <a:prstGeom prst="rect">
            <a:avLst/>
          </a:prstGeom>
          <a:noFill/>
        </p:spPr>
        <p:txBody>
          <a:bodyPr wrap="square" rtlCol="0">
            <a:spAutoFit/>
          </a:bodyPr>
          <a:lstStyle/>
          <a:p>
            <a:endParaRPr lang="it-IT" u="sng" dirty="0" smtClean="0"/>
          </a:p>
          <a:p>
            <a:pPr marL="285750" indent="-285750">
              <a:buFont typeface="Arial" panose="020B0604020202020204" pitchFamily="34" charset="0"/>
              <a:buChar char="•"/>
            </a:pPr>
            <a:endParaRPr lang="it-IT" dirty="0" smtClean="0"/>
          </a:p>
        </p:txBody>
      </p:sp>
      <p:pic>
        <p:nvPicPr>
          <p:cNvPr id="8" name="Picture 4" descr="Immagine correlata">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31586" r="30308"/>
          <a:stretch/>
        </p:blipFill>
        <p:spPr bwMode="auto">
          <a:xfrm>
            <a:off x="7589" y="1"/>
            <a:ext cx="156545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title"/>
          </p:nvPr>
        </p:nvSpPr>
        <p:spPr>
          <a:xfrm>
            <a:off x="3563888" y="140848"/>
            <a:ext cx="5580112" cy="630702"/>
          </a:xfrm>
        </p:spPr>
        <p:txBody>
          <a:bodyPr/>
          <a:lstStyle/>
          <a:p>
            <a:pPr algn="r"/>
            <a:r>
              <a:rPr lang="it-IT" sz="2400" dirty="0" smtClean="0">
                <a:solidFill>
                  <a:srgbClr val="C00000"/>
                </a:solidFill>
                <a:latin typeface="Bauhaus 93" panose="04030905020B02020C02" pitchFamily="82" charset="0"/>
                <a:cs typeface="Times New Roman" panose="02020603050405020304" pitchFamily="18" charset="0"/>
              </a:rPr>
              <a:t>L’approccio psicodinamico</a:t>
            </a:r>
            <a:r>
              <a:rPr lang="it-IT" dirty="0" smtClean="0">
                <a:solidFill>
                  <a:srgbClr val="C00000"/>
                </a:solidFill>
                <a:latin typeface="Bodoni MT Black" panose="02070A03080606020203" pitchFamily="18" charset="0"/>
                <a:cs typeface="Times New Roman" panose="02020603050405020304" pitchFamily="18" charset="0"/>
              </a:rPr>
              <a:t/>
            </a:r>
            <a:br>
              <a:rPr lang="it-IT" dirty="0" smtClean="0">
                <a:solidFill>
                  <a:srgbClr val="C00000"/>
                </a:solidFill>
                <a:latin typeface="Bodoni MT Black" panose="02070A03080606020203" pitchFamily="18" charset="0"/>
                <a:cs typeface="Times New Roman" panose="02020603050405020304" pitchFamily="18" charset="0"/>
              </a:rPr>
            </a:br>
            <a:endParaRPr lang="it-IT" dirty="0">
              <a:solidFill>
                <a:srgbClr val="C00000"/>
              </a:solidFill>
              <a:latin typeface="Bodoni MT Black" panose="02070A03080606020203" pitchFamily="18" charset="0"/>
              <a:cs typeface="Times New Roman" panose="02020603050405020304" pitchFamily="18" charset="0"/>
            </a:endParaRPr>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66791"/>
            <a:ext cx="3051264" cy="4548866"/>
          </a:xfrm>
          <a:prstGeom prst="rect">
            <a:avLst/>
          </a:prstGeom>
        </p:spPr>
      </p:pic>
      <p:sp>
        <p:nvSpPr>
          <p:cNvPr id="2" name="Rettangolo 1"/>
          <p:cNvSpPr/>
          <p:nvPr/>
        </p:nvSpPr>
        <p:spPr>
          <a:xfrm>
            <a:off x="1650307" y="987574"/>
            <a:ext cx="4204154" cy="1991379"/>
          </a:xfrm>
          <a:prstGeom prst="rect">
            <a:avLst/>
          </a:prstGeom>
        </p:spPr>
        <p:txBody>
          <a:bodyPr wrap="square">
            <a:spAutoFit/>
          </a:bodyPr>
          <a:lstStyle/>
          <a:p>
            <a:pPr lvl="0" algn="ctr">
              <a:lnSpc>
                <a:spcPct val="150000"/>
              </a:lnSpc>
            </a:pPr>
            <a:r>
              <a:rPr lang="it" dirty="0">
                <a:sym typeface="Courier New"/>
              </a:rPr>
              <a:t>“il paziente crede che questi oggetti bizzarri penetrino e si incistino dentro gli oggetti reali possedendoli. L’oggetto posseduto attacca a sua volta la parte della personalità che è stata proiettata al suo interno spogliata della sua vitalità”</a:t>
            </a:r>
          </a:p>
          <a:p>
            <a:pPr lvl="0" algn="ctr">
              <a:lnSpc>
                <a:spcPct val="150000"/>
              </a:lnSpc>
            </a:pPr>
            <a:r>
              <a:rPr lang="it" dirty="0">
                <a:sym typeface="Courier New"/>
              </a:rPr>
              <a:t>Bion.</a:t>
            </a:r>
          </a:p>
        </p:txBody>
      </p:sp>
      <p:sp>
        <p:nvSpPr>
          <p:cNvPr id="4" name="Rettangolo 3"/>
          <p:cNvSpPr/>
          <p:nvPr/>
        </p:nvSpPr>
        <p:spPr>
          <a:xfrm>
            <a:off x="5880396" y="4915657"/>
            <a:ext cx="4572000" cy="446276"/>
          </a:xfrm>
          <a:prstGeom prst="rect">
            <a:avLst/>
          </a:prstGeom>
        </p:spPr>
        <p:txBody>
          <a:bodyPr>
            <a:spAutoFit/>
          </a:bodyPr>
          <a:lstStyle/>
          <a:p>
            <a:r>
              <a:rPr lang="it-IT" sz="900" dirty="0" smtClean="0"/>
              <a:t>Jean Michel </a:t>
            </a:r>
            <a:r>
              <a:rPr lang="it-IT" sz="900" dirty="0" err="1" smtClean="0"/>
              <a:t>Basquiat</a:t>
            </a:r>
            <a:r>
              <a:rPr lang="it-IT" sz="900" dirty="0"/>
              <a:t>, </a:t>
            </a:r>
            <a:r>
              <a:rPr lang="it-IT" sz="900" dirty="0" smtClean="0"/>
              <a:t>self-</a:t>
            </a:r>
            <a:r>
              <a:rPr lang="it-IT" sz="900" dirty="0" err="1" smtClean="0"/>
              <a:t>portrait</a:t>
            </a:r>
            <a:r>
              <a:rPr lang="it-IT" sz="900" dirty="0" smtClean="0"/>
              <a:t> with </a:t>
            </a:r>
            <a:r>
              <a:rPr lang="it-IT" sz="900" dirty="0" err="1" smtClean="0"/>
              <a:t>Suzanne</a:t>
            </a:r>
            <a:r>
              <a:rPr lang="it-IT" sz="900" dirty="0" smtClean="0"/>
              <a:t>, 1982</a:t>
            </a:r>
            <a:endParaRPr lang="it-IT" sz="900" dirty="0"/>
          </a:p>
          <a:p>
            <a:endParaRPr lang="it-IT" dirty="0"/>
          </a:p>
        </p:txBody>
      </p:sp>
    </p:spTree>
    <p:extLst>
      <p:ext uri="{BB962C8B-B14F-4D97-AF65-F5344CB8AC3E}">
        <p14:creationId xmlns:p14="http://schemas.microsoft.com/office/powerpoint/2010/main" val="33417957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2990</Words>
  <Application>Microsoft Macintosh PowerPoint</Application>
  <PresentationFormat>On-screen Show (16:9)</PresentationFormat>
  <Paragraphs>408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Simple Light</vt:lpstr>
      <vt:lpstr>La psicoterapia con il paziente psicotico </vt:lpstr>
      <vt:lpstr>Interventi psicoterapeutici </vt:lpstr>
      <vt:lpstr>Eugene Bleuler</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L’approccio psicodinamico </vt:lpstr>
      <vt:lpstr>Interventi psicoterapeutici </vt:lpstr>
      <vt:lpstr>La prospettiva fenomenologica </vt:lpstr>
      <vt:lpstr>Interventi psicoterapeutici </vt:lpstr>
      <vt:lpstr>La terapia Sistemico-Familiare </vt:lpstr>
      <vt:lpstr>La terapia Sistemico-Familiare </vt:lpstr>
      <vt:lpstr>La terapia Sistemico-Familiare </vt:lpstr>
      <vt:lpstr>La terapia Sistemico-Familiare </vt:lpstr>
      <vt:lpstr>Interventi psicoterapeutici </vt:lpstr>
      <vt:lpstr>La terapia Cognitivo-Comportamentale </vt:lpstr>
      <vt:lpstr>Interventi psicoterapeutici </vt:lpstr>
      <vt:lpstr>La psicoterapia Supportiva </vt:lpstr>
      <vt:lpstr>Interventi psicosociali </vt:lpstr>
      <vt:lpstr>PowerPoint Presentation</vt:lpstr>
      <vt:lpstr>Comunità terapeutiche </vt:lpstr>
      <vt:lpstr>La comunità terapeutica </vt:lpstr>
      <vt:lpstr>La comunità terapeutica </vt:lpstr>
      <vt:lpstr>La comunità terapeutica </vt:lpstr>
      <vt:lpstr>La comunità terapeutica </vt:lpstr>
      <vt:lpstr>La relazione che cura</vt:lpstr>
      <vt:lpstr>PowerPoint Presentation</vt:lpstr>
      <vt:lpstr>Bibliografia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Eugene Bleuler</dc:title>
  <dc:creator>Eliana Conte</dc:creator>
  <cp:lastModifiedBy>Maria Luigia Crosta</cp:lastModifiedBy>
  <cp:revision>89</cp:revision>
  <dcterms:modified xsi:type="dcterms:W3CDTF">2017-11-12T17:34:37Z</dcterms:modified>
</cp:coreProperties>
</file>