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2" r:id="rId1"/>
  </p:sldMasterIdLst>
  <p:sldIdLst>
    <p:sldId id="256" r:id="rId2"/>
    <p:sldId id="271" r:id="rId3"/>
    <p:sldId id="258" r:id="rId4"/>
    <p:sldId id="268" r:id="rId5"/>
    <p:sldId id="267" r:id="rId6"/>
    <p:sldId id="274" r:id="rId7"/>
    <p:sldId id="272" r:id="rId8"/>
    <p:sldId id="273" r:id="rId9"/>
    <p:sldId id="257" r:id="rId10"/>
    <p:sldId id="281" r:id="rId11"/>
    <p:sldId id="282" r:id="rId12"/>
    <p:sldId id="283" r:id="rId13"/>
    <p:sldId id="265" r:id="rId14"/>
    <p:sldId id="259" r:id="rId15"/>
    <p:sldId id="284" r:id="rId16"/>
    <p:sldId id="260" r:id="rId17"/>
    <p:sldId id="276" r:id="rId18"/>
    <p:sldId id="269" r:id="rId19"/>
    <p:sldId id="277" r:id="rId20"/>
    <p:sldId id="280" r:id="rId21"/>
    <p:sldId id="261" r:id="rId22"/>
    <p:sldId id="286" r:id="rId23"/>
    <p:sldId id="287" r:id="rId24"/>
    <p:sldId id="262" r:id="rId25"/>
    <p:sldId id="275" r:id="rId26"/>
    <p:sldId id="264" r:id="rId27"/>
    <p:sldId id="278" r:id="rId28"/>
    <p:sldId id="279" r:id="rId29"/>
    <p:sldId id="270"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6" d="100"/>
          <a:sy n="86" d="100"/>
        </p:scale>
        <p:origin x="562"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493105" y="802298"/>
            <a:ext cx="8561747" cy="2541431"/>
          </a:xfrm>
        </p:spPr>
        <p:txBody>
          <a:bodyPr bIns="0" anchor="b">
            <a:normAutofit/>
          </a:bodyPr>
          <a:lstStyle>
            <a:lvl1pPr algn="l">
              <a:defRPr sz="66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493106" y="3531204"/>
            <a:ext cx="8561746"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11/8/2023</a:t>
            </a:fld>
            <a:endParaRPr lang="en-US" dirty="0"/>
          </a:p>
        </p:txBody>
      </p:sp>
      <p:sp>
        <p:nvSpPr>
          <p:cNvPr id="5" name="Footer Placeholder 4"/>
          <p:cNvSpPr>
            <a:spLocks noGrp="1"/>
          </p:cNvSpPr>
          <p:nvPr>
            <p:ph type="ftr" sz="quarter" idx="11"/>
          </p:nvPr>
        </p:nvSpPr>
        <p:spPr>
          <a:xfrm>
            <a:off x="2493105" y="329307"/>
            <a:ext cx="4897310"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D57F1E4F-1CFF-5643-939E-217C01CDF565}" type="slidenum">
              <a:rPr lang="en-US" smtClean="0"/>
              <a:pPr/>
              <a:t>‹N›</a:t>
            </a:fld>
            <a:endParaRPr lang="en-US" dirty="0"/>
          </a:p>
        </p:txBody>
      </p:sp>
      <p:cxnSp>
        <p:nvCxnSpPr>
          <p:cNvPr id="8" name="Straight Connector 7"/>
          <p:cNvCxnSpPr/>
          <p:nvPr/>
        </p:nvCxnSpPr>
        <p:spPr>
          <a:xfrm>
            <a:off x="2334637" y="798973"/>
            <a:ext cx="0" cy="2544756"/>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669557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20258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883863"/>
            <a:ext cx="1615742" cy="4574999"/>
          </a:xfrm>
        </p:spPr>
        <p:txBody>
          <a:bodyPr vert="eaVert"/>
          <a:lstStyle>
            <a:lvl1pPr algn="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534694" y="883863"/>
            <a:ext cx="7738807" cy="4574999"/>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cxnSp>
        <p:nvCxnSpPr>
          <p:cNvPr id="8" name="Straight Connector 7"/>
          <p:cNvCxnSpPr/>
          <p:nvPr/>
        </p:nvCxnSpPr>
        <p:spPr>
          <a:xfrm flipH="1">
            <a:off x="9439111" y="719272"/>
            <a:ext cx="1615742"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63386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49025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534813" y="1756130"/>
            <a:ext cx="8562580" cy="1887950"/>
          </a:xfrm>
        </p:spPr>
        <p:txBody>
          <a:bodyPr anchor="b">
            <a:normAutofit/>
          </a:bodyPr>
          <a:lstStyle>
            <a:lvl1pPr algn="l">
              <a:defRPr sz="36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534695" y="3806195"/>
            <a:ext cx="854999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11/8/2023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83630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889"/>
            <a:ext cx="9520157" cy="1059305"/>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534695" y="2010878"/>
            <a:ext cx="4608576" cy="3438144"/>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454793" y="2017343"/>
            <a:ext cx="4604130" cy="344152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85620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163"/>
            <a:ext cx="9520157" cy="1056319"/>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534695" y="2019549"/>
            <a:ext cx="4608576"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534695" y="2824269"/>
            <a:ext cx="4608576" cy="2644457"/>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454791" y="2023003"/>
            <a:ext cx="4608576"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454792" y="2821491"/>
            <a:ext cx="4608576" cy="263737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24027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08303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900029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534642" y="798973"/>
            <a:ext cx="3183128" cy="2247117"/>
          </a:xfrm>
        </p:spPr>
        <p:txBody>
          <a:bodyPr anchor="b">
            <a:normAutofit/>
          </a:bodyPr>
          <a:lstStyle>
            <a:lvl1pPr algn="l">
              <a:defRPr sz="24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534695" y="3205491"/>
            <a:ext cx="3184989"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20527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5694" y="1129513"/>
            <a:ext cx="5447840" cy="1830584"/>
          </a:xfrm>
        </p:spPr>
        <p:txBody>
          <a:bodyPr anchor="b">
            <a:normAutofit/>
          </a:bodyPr>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534695" y="3145992"/>
            <a:ext cx="5440037"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a:xfrm>
            <a:off x="1534695" y="5469856"/>
            <a:ext cx="5440038" cy="320123"/>
          </a:xfrm>
        </p:spPr>
        <p:txBody>
          <a:bodyPr/>
          <a:lstStyle>
            <a:lvl1pPr algn="l">
              <a:defRPr/>
            </a:lvl1pPr>
          </a:lstStyle>
          <a:p>
            <a:fld id="{B61BEF0D-F0BB-DE4B-95CE-6DB70DBA9567}" type="datetimeFigureOut">
              <a:rPr lang="en-US" smtClean="0"/>
              <a:pPr/>
              <a:t>11/8/2023</a:t>
            </a:fld>
            <a:endParaRPr lang="en-US" dirty="0"/>
          </a:p>
        </p:txBody>
      </p:sp>
      <p:sp>
        <p:nvSpPr>
          <p:cNvPr id="6" name="Footer Placeholder 5"/>
          <p:cNvSpPr>
            <a:spLocks noGrp="1"/>
          </p:cNvSpPr>
          <p:nvPr>
            <p:ph type="ftr" sz="quarter" idx="11"/>
          </p:nvPr>
        </p:nvSpPr>
        <p:spPr>
          <a:xfrm>
            <a:off x="1534910" y="318640"/>
            <a:ext cx="5453475" cy="320931"/>
          </a:xfrm>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cxnSp>
        <p:nvCxnSpPr>
          <p:cNvPr id="14" name="Straight Connector 13"/>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4924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Rectangle 8"/>
          <p:cNvSpPr/>
          <p:nvPr/>
        </p:nvSpPr>
        <p:spPr>
          <a:xfrm>
            <a:off x="0" y="2015732"/>
            <a:ext cx="12192000" cy="4118829"/>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srcRect t="2769" b="-2769"/>
          <a:stretch/>
        </p:blipFill>
        <p:spPr>
          <a:xfrm>
            <a:off x="0" y="6135624"/>
            <a:ext cx="12192000" cy="742950"/>
          </a:xfrm>
          <a:prstGeom prst="rect">
            <a:avLst/>
          </a:prstGeom>
        </p:spPr>
      </p:pic>
      <p:sp>
        <p:nvSpPr>
          <p:cNvPr id="2" name="Title Placeholder 1"/>
          <p:cNvSpPr>
            <a:spLocks noGrp="1"/>
          </p:cNvSpPr>
          <p:nvPr>
            <p:ph type="title"/>
          </p:nvPr>
        </p:nvSpPr>
        <p:spPr>
          <a:xfrm>
            <a:off x="1534696" y="804519"/>
            <a:ext cx="9520158" cy="1049235"/>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534696" y="2015732"/>
            <a:ext cx="9520158" cy="345061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B61BEF0D-F0BB-DE4B-95CE-6DB70DBA9567}" type="datetimeFigureOut">
              <a:rPr lang="en-US" smtClean="0"/>
              <a:pPr/>
              <a:t>11/8/2023</a:t>
            </a:fld>
            <a:endParaRPr lang="en-US" dirty="0"/>
          </a:p>
        </p:txBody>
      </p:sp>
      <p:sp>
        <p:nvSpPr>
          <p:cNvPr id="5" name="Footer Placeholder 4"/>
          <p:cNvSpPr>
            <a:spLocks noGrp="1"/>
          </p:cNvSpPr>
          <p:nvPr>
            <p:ph type="ftr" sz="quarter" idx="3"/>
          </p:nvPr>
        </p:nvSpPr>
        <p:spPr>
          <a:xfrm>
            <a:off x="1534695" y="329307"/>
            <a:ext cx="5855719"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D57F1E4F-1CFF-5643-939E-217C01CDF565}" type="slidenum">
              <a:rPr lang="en-US" smtClean="0"/>
              <a:pPr/>
              <a:t>‹N›</a:t>
            </a:fld>
            <a:endParaRPr lang="en-US" dirty="0"/>
          </a:p>
        </p:txBody>
      </p:sp>
      <p:cxnSp>
        <p:nvCxnSpPr>
          <p:cNvPr id="12" name="Straight Connector 11"/>
          <p:cNvCxnSpPr/>
          <p:nvPr/>
        </p:nvCxnSpPr>
        <p:spPr>
          <a:xfrm>
            <a:off x="0" y="614170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540623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D787B2-8D59-4D0C-BA38-3454FCFCA3CC}"/>
              </a:ext>
            </a:extLst>
          </p:cNvPr>
          <p:cNvSpPr>
            <a:spLocks noGrp="1"/>
          </p:cNvSpPr>
          <p:nvPr>
            <p:ph type="ctrTitle"/>
          </p:nvPr>
        </p:nvSpPr>
        <p:spPr/>
        <p:txBody>
          <a:bodyPr>
            <a:normAutofit/>
          </a:bodyPr>
          <a:lstStyle/>
          <a:p>
            <a:r>
              <a:rPr lang="en-US" sz="4400" dirty="0"/>
              <a:t>English Constitutional history: the rise of parliamentary government</a:t>
            </a:r>
          </a:p>
        </p:txBody>
      </p:sp>
      <p:sp>
        <p:nvSpPr>
          <p:cNvPr id="3" name="Sottotitolo 2">
            <a:extLst>
              <a:ext uri="{FF2B5EF4-FFF2-40B4-BE49-F238E27FC236}">
                <a16:creationId xmlns:a16="http://schemas.microsoft.com/office/drawing/2014/main" id="{D7DE7745-ECD4-4F54-B3BB-A28390416898}"/>
              </a:ext>
            </a:extLst>
          </p:cNvPr>
          <p:cNvSpPr>
            <a:spLocks noGrp="1"/>
          </p:cNvSpPr>
          <p:nvPr>
            <p:ph type="subTitle" idx="1"/>
          </p:nvPr>
        </p:nvSpPr>
        <p:spPr/>
        <p:txBody>
          <a:bodyPr/>
          <a:lstStyle/>
          <a:p>
            <a:r>
              <a:rPr lang="it-IT" dirty="0"/>
              <a:t>Prof. Marco Olivetti, </a:t>
            </a:r>
            <a:r>
              <a:rPr lang="it-IT" dirty="0" err="1"/>
              <a:t>LUMSa</a:t>
            </a:r>
            <a:r>
              <a:rPr lang="it-IT" dirty="0"/>
              <a:t> </a:t>
            </a:r>
            <a:r>
              <a:rPr lang="it-IT" dirty="0" err="1"/>
              <a:t>october</a:t>
            </a:r>
            <a:r>
              <a:rPr lang="it-IT" dirty="0"/>
              <a:t> 24 – 8-9 </a:t>
            </a:r>
            <a:r>
              <a:rPr lang="it-IT"/>
              <a:t>Nov </a:t>
            </a:r>
            <a:r>
              <a:rPr lang="it-IT" dirty="0"/>
              <a:t>2023</a:t>
            </a:r>
            <a:endParaRPr lang="en-CA" dirty="0"/>
          </a:p>
        </p:txBody>
      </p:sp>
    </p:spTree>
    <p:extLst>
      <p:ext uri="{BB962C8B-B14F-4D97-AF65-F5344CB8AC3E}">
        <p14:creationId xmlns:p14="http://schemas.microsoft.com/office/powerpoint/2010/main" val="35959476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AAC94B-404A-4754-BD43-D6E2757FCFD3}"/>
              </a:ext>
            </a:extLst>
          </p:cNvPr>
          <p:cNvSpPr>
            <a:spLocks noGrp="1"/>
          </p:cNvSpPr>
          <p:nvPr>
            <p:ph type="title"/>
          </p:nvPr>
        </p:nvSpPr>
        <p:spPr/>
        <p:txBody>
          <a:bodyPr/>
          <a:lstStyle/>
          <a:p>
            <a:r>
              <a:rPr lang="en-US" dirty="0"/>
              <a:t>Bagehot chapter 1</a:t>
            </a:r>
          </a:p>
        </p:txBody>
      </p:sp>
      <p:sp>
        <p:nvSpPr>
          <p:cNvPr id="3" name="Segnaposto contenuto 2">
            <a:extLst>
              <a:ext uri="{FF2B5EF4-FFF2-40B4-BE49-F238E27FC236}">
                <a16:creationId xmlns:a16="http://schemas.microsoft.com/office/drawing/2014/main" id="{307E6088-58E9-4A79-9A0A-48F35871CF8E}"/>
              </a:ext>
            </a:extLst>
          </p:cNvPr>
          <p:cNvSpPr>
            <a:spLocks noGrp="1"/>
          </p:cNvSpPr>
          <p:nvPr>
            <p:ph idx="1"/>
          </p:nvPr>
        </p:nvSpPr>
        <p:spPr/>
        <p:txBody>
          <a:bodyPr>
            <a:normAutofit fontScale="85000" lnSpcReduction="20000"/>
          </a:bodyPr>
          <a:lstStyle/>
          <a:p>
            <a:pPr>
              <a:spcAft>
                <a:spcPts val="0"/>
              </a:spcAft>
            </a:pPr>
            <a:r>
              <a:rPr lang="en-GB" sz="1800" dirty="0">
                <a:effectLst/>
                <a:latin typeface="Times New Roman" panose="02020603050405020304" pitchFamily="18" charset="0"/>
                <a:ea typeface="Times New Roman" panose="02020603050405020304" pitchFamily="18" charset="0"/>
              </a:rPr>
              <a:t>There are two descriptions of the English Constitution which have exercised immense influence, but which are erroneous</a:t>
            </a:r>
            <a:endParaRPr lang="it-IT" sz="1800" dirty="0">
              <a:effectLst/>
              <a:latin typeface="Times New Roman" panose="02020603050405020304" pitchFamily="18" charset="0"/>
              <a:ea typeface="Times New Roman" panose="02020603050405020304" pitchFamily="18" charset="0"/>
            </a:endParaRPr>
          </a:p>
          <a:p>
            <a:pPr>
              <a:spcAft>
                <a:spcPts val="0"/>
              </a:spcAft>
            </a:pPr>
            <a:r>
              <a:rPr lang="en-GB" sz="1800" dirty="0">
                <a:effectLst/>
                <a:latin typeface="Times New Roman" panose="02020603050405020304" pitchFamily="18" charset="0"/>
                <a:ea typeface="Times New Roman" panose="02020603050405020304" pitchFamily="18" charset="0"/>
              </a:rPr>
              <a:t>First, it is laid down as a principle of the English polity that in it the executive, the legislative and the judicial powers are quite divided – that each is entrusted to a separate person or set of persons – that no one of these can at all interfere with the work of the other</a:t>
            </a:r>
            <a:endParaRPr lang="it-IT" sz="1800" dirty="0">
              <a:effectLst/>
              <a:latin typeface="Times New Roman" panose="02020603050405020304" pitchFamily="18" charset="0"/>
              <a:ea typeface="Times New Roman" panose="02020603050405020304" pitchFamily="18" charset="0"/>
            </a:endParaRPr>
          </a:p>
          <a:p>
            <a:pPr>
              <a:spcAft>
                <a:spcPts val="0"/>
              </a:spcAft>
            </a:pPr>
            <a:r>
              <a:rPr lang="en-GB" sz="1800" dirty="0">
                <a:effectLst/>
                <a:latin typeface="Times New Roman" panose="02020603050405020304" pitchFamily="18" charset="0"/>
                <a:ea typeface="Times New Roman" panose="02020603050405020304" pitchFamily="18" charset="0"/>
              </a:rPr>
              <a:t>Secondly, it is insisted that the peculiar excellence of the British constitution lies in a balanced union of the three powers </a:t>
            </a:r>
            <a:endParaRPr lang="it-IT" sz="1800" dirty="0">
              <a:effectLst/>
              <a:latin typeface="Times New Roman" panose="02020603050405020304" pitchFamily="18" charset="0"/>
              <a:ea typeface="Times New Roman" panose="02020603050405020304" pitchFamily="18" charset="0"/>
            </a:endParaRPr>
          </a:p>
          <a:p>
            <a:pPr>
              <a:spcAft>
                <a:spcPts val="0"/>
              </a:spcAft>
            </a:pPr>
            <a:r>
              <a:rPr lang="en-GB" sz="1800" dirty="0">
                <a:effectLst/>
                <a:latin typeface="Times New Roman" panose="02020603050405020304" pitchFamily="18" charset="0"/>
                <a:ea typeface="Times New Roman" panose="02020603050405020304" pitchFamily="18" charset="0"/>
              </a:rPr>
              <a:t>No one can approach to an understanding of the English Constitution, or of others which, being the growth of many centuries, exercise a wide sway over mixed populations, unless he divide them into two classes. In such constitutions there are two parts (not indeed separable with microscopic accuracy…): first those which excite and preserve the reverence of the population – the </a:t>
            </a:r>
            <a:r>
              <a:rPr lang="en-GB" sz="1800" b="1" dirty="0">
                <a:effectLst/>
                <a:latin typeface="Times New Roman" panose="02020603050405020304" pitchFamily="18" charset="0"/>
                <a:ea typeface="Times New Roman" panose="02020603050405020304" pitchFamily="18" charset="0"/>
              </a:rPr>
              <a:t>dignified parts </a:t>
            </a:r>
            <a:r>
              <a:rPr lang="en-GB" sz="1800" dirty="0">
                <a:effectLst/>
                <a:latin typeface="Times New Roman" panose="02020603050405020304" pitchFamily="18" charset="0"/>
                <a:ea typeface="Times New Roman" panose="02020603050405020304" pitchFamily="18" charset="0"/>
              </a:rPr>
              <a:t>…; and next, the </a:t>
            </a:r>
            <a:r>
              <a:rPr lang="en-GB" sz="1800" b="1" dirty="0">
                <a:effectLst/>
                <a:latin typeface="Times New Roman" panose="02020603050405020304" pitchFamily="18" charset="0"/>
                <a:ea typeface="Times New Roman" panose="02020603050405020304" pitchFamily="18" charset="0"/>
              </a:rPr>
              <a:t>efficient parts </a:t>
            </a:r>
            <a:r>
              <a:rPr lang="en-GB" sz="1800" dirty="0">
                <a:effectLst/>
                <a:latin typeface="Times New Roman" panose="02020603050405020304" pitchFamily="18" charset="0"/>
                <a:ea typeface="Times New Roman" panose="02020603050405020304" pitchFamily="18" charset="0"/>
              </a:rPr>
              <a:t>– those by which it, in fact, works and rules.</a:t>
            </a:r>
            <a:endParaRPr lang="it-IT" sz="1800" dirty="0">
              <a:effectLst/>
              <a:latin typeface="Times New Roman" panose="02020603050405020304" pitchFamily="18" charset="0"/>
              <a:ea typeface="Times New Roman" panose="02020603050405020304" pitchFamily="18" charset="0"/>
            </a:endParaRPr>
          </a:p>
          <a:p>
            <a:endParaRPr lang="en-CA" dirty="0"/>
          </a:p>
        </p:txBody>
      </p:sp>
    </p:spTree>
    <p:extLst>
      <p:ext uri="{BB962C8B-B14F-4D97-AF65-F5344CB8AC3E}">
        <p14:creationId xmlns:p14="http://schemas.microsoft.com/office/powerpoint/2010/main" val="14829073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4F3630-8F63-49FF-A2DD-D54C24272C35}"/>
              </a:ext>
            </a:extLst>
          </p:cNvPr>
          <p:cNvSpPr>
            <a:spLocks noGrp="1"/>
          </p:cNvSpPr>
          <p:nvPr>
            <p:ph type="title"/>
          </p:nvPr>
        </p:nvSpPr>
        <p:spPr/>
        <p:txBody>
          <a:bodyPr/>
          <a:lstStyle/>
          <a:p>
            <a:r>
              <a:rPr lang="en-US" dirty="0"/>
              <a:t>Bagehot chapter 1</a:t>
            </a:r>
          </a:p>
        </p:txBody>
      </p:sp>
      <p:sp>
        <p:nvSpPr>
          <p:cNvPr id="3" name="Segnaposto contenuto 2">
            <a:extLst>
              <a:ext uri="{FF2B5EF4-FFF2-40B4-BE49-F238E27FC236}">
                <a16:creationId xmlns:a16="http://schemas.microsoft.com/office/drawing/2014/main" id="{E955F90A-EF3C-4AAF-A4EA-38A979027EB2}"/>
              </a:ext>
            </a:extLst>
          </p:cNvPr>
          <p:cNvSpPr>
            <a:spLocks noGrp="1"/>
          </p:cNvSpPr>
          <p:nvPr>
            <p:ph idx="1"/>
          </p:nvPr>
        </p:nvSpPr>
        <p:spPr/>
        <p:txBody>
          <a:bodyPr>
            <a:normAutofit/>
          </a:bodyPr>
          <a:lstStyle/>
          <a:p>
            <a:pPr>
              <a:spcAft>
                <a:spcPts val="0"/>
              </a:spcAft>
            </a:pPr>
            <a:r>
              <a:rPr lang="en-GB" sz="1800" dirty="0">
                <a:effectLst/>
                <a:latin typeface="Times New Roman" panose="02020603050405020304" pitchFamily="18" charset="0"/>
                <a:ea typeface="Times New Roman" panose="02020603050405020304" pitchFamily="18" charset="0"/>
              </a:rPr>
              <a:t>The efficient secret of the English Constitution may be described as </a:t>
            </a:r>
            <a:r>
              <a:rPr lang="en-GB" sz="1800" b="1" u="sng" dirty="0">
                <a:effectLst/>
                <a:latin typeface="Times New Roman" panose="02020603050405020304" pitchFamily="18" charset="0"/>
                <a:ea typeface="Times New Roman" panose="02020603050405020304" pitchFamily="18" charset="0"/>
              </a:rPr>
              <a:t>the close union, the nearly complete fusion, of the executive and legislative powers.</a:t>
            </a:r>
            <a:r>
              <a:rPr lang="en-GB" sz="1800" dirty="0">
                <a:effectLst/>
                <a:latin typeface="Times New Roman" panose="02020603050405020304" pitchFamily="18" charset="0"/>
                <a:ea typeface="Times New Roman" panose="02020603050405020304" pitchFamily="18" charset="0"/>
              </a:rPr>
              <a:t> (…) The connecting link is the </a:t>
            </a:r>
            <a:r>
              <a:rPr lang="en-GB" sz="1800" b="1" u="sng" dirty="0">
                <a:effectLst/>
                <a:latin typeface="Times New Roman" panose="02020603050405020304" pitchFamily="18" charset="0"/>
                <a:ea typeface="Times New Roman" panose="02020603050405020304" pitchFamily="18" charset="0"/>
              </a:rPr>
              <a:t>Cabinet</a:t>
            </a:r>
            <a:r>
              <a:rPr lang="en-GB" sz="1800" dirty="0">
                <a:effectLst/>
                <a:latin typeface="Times New Roman" panose="02020603050405020304" pitchFamily="18" charset="0"/>
                <a:ea typeface="Times New Roman" panose="02020603050405020304" pitchFamily="18" charset="0"/>
              </a:rPr>
              <a:t>, By that new word we mean </a:t>
            </a:r>
            <a:r>
              <a:rPr lang="en-GB" sz="1800" u="sng" dirty="0">
                <a:effectLst/>
                <a:latin typeface="Times New Roman" panose="02020603050405020304" pitchFamily="18" charset="0"/>
                <a:ea typeface="Times New Roman" panose="02020603050405020304" pitchFamily="18" charset="0"/>
              </a:rPr>
              <a:t>a committee of the legislative body selected to be the executive body</a:t>
            </a:r>
            <a:r>
              <a:rPr lang="en-GB" sz="1800" dirty="0">
                <a:effectLst/>
                <a:latin typeface="Times New Roman" panose="02020603050405020304" pitchFamily="18" charset="0"/>
                <a:ea typeface="Times New Roman" panose="02020603050405020304" pitchFamily="18" charset="0"/>
              </a:rPr>
              <a:t>. The legislature has many committees, but this is the greatest. It chooses for this, its main committee, the men in whom it has most confidence. It does not, it is true, choose them directly, but it is nearly omnipotent in choosing them indirectly. A century ago the Crown had a real choice of ministers, though it had no longer a choice of policy. (…) As a rule, the nominal prime minister is chosen by the legislature, and the real prime minister for most purposes – the leader of the House of commons – almost without exception is so.</a:t>
            </a:r>
            <a:endParaRPr lang="it-IT" sz="1800" dirty="0">
              <a:effectLst/>
              <a:latin typeface="Times New Roman" panose="02020603050405020304" pitchFamily="18" charset="0"/>
              <a:ea typeface="Times New Roman" panose="02020603050405020304" pitchFamily="18" charset="0"/>
            </a:endParaRPr>
          </a:p>
          <a:p>
            <a:endParaRPr lang="en-CA" dirty="0"/>
          </a:p>
        </p:txBody>
      </p:sp>
    </p:spTree>
    <p:extLst>
      <p:ext uri="{BB962C8B-B14F-4D97-AF65-F5344CB8AC3E}">
        <p14:creationId xmlns:p14="http://schemas.microsoft.com/office/powerpoint/2010/main" val="38151972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6AF7A0-1472-4DE8-88BC-843101A76BA7}"/>
              </a:ext>
            </a:extLst>
          </p:cNvPr>
          <p:cNvSpPr>
            <a:spLocks noGrp="1"/>
          </p:cNvSpPr>
          <p:nvPr>
            <p:ph type="title"/>
          </p:nvPr>
        </p:nvSpPr>
        <p:spPr/>
        <p:txBody>
          <a:bodyPr/>
          <a:lstStyle/>
          <a:p>
            <a:r>
              <a:rPr lang="en-US" dirty="0"/>
              <a:t>Bagehot chapter 1</a:t>
            </a:r>
          </a:p>
        </p:txBody>
      </p:sp>
      <p:sp>
        <p:nvSpPr>
          <p:cNvPr id="3" name="Segnaposto contenuto 2">
            <a:extLst>
              <a:ext uri="{FF2B5EF4-FFF2-40B4-BE49-F238E27FC236}">
                <a16:creationId xmlns:a16="http://schemas.microsoft.com/office/drawing/2014/main" id="{DC6E05DE-70F8-40D9-AA39-0967C99EFCDD}"/>
              </a:ext>
            </a:extLst>
          </p:cNvPr>
          <p:cNvSpPr>
            <a:spLocks noGrp="1"/>
          </p:cNvSpPr>
          <p:nvPr>
            <p:ph idx="1"/>
          </p:nvPr>
        </p:nvSpPr>
        <p:spPr/>
        <p:txBody>
          <a:bodyPr/>
          <a:lstStyle/>
          <a:p>
            <a:pPr>
              <a:spcAft>
                <a:spcPts val="0"/>
              </a:spcAft>
            </a:pPr>
            <a:r>
              <a:rPr lang="en-GB" sz="2000" dirty="0">
                <a:effectLst/>
                <a:latin typeface="Times New Roman" panose="02020603050405020304" pitchFamily="18" charset="0"/>
                <a:ea typeface="Times New Roman" panose="02020603050405020304" pitchFamily="18" charset="0"/>
              </a:rPr>
              <a:t>The Queen is only at the head of the dignified part of the Constitution. The prime minister is at the head of the efficient part.</a:t>
            </a:r>
            <a:endParaRPr lang="it-IT" sz="2000" dirty="0">
              <a:effectLst/>
              <a:latin typeface="Times New Roman" panose="02020603050405020304" pitchFamily="18" charset="0"/>
              <a:ea typeface="Times New Roman" panose="02020603050405020304" pitchFamily="18" charset="0"/>
            </a:endParaRPr>
          </a:p>
          <a:p>
            <a:pPr>
              <a:spcAft>
                <a:spcPts val="0"/>
              </a:spcAft>
            </a:pPr>
            <a:r>
              <a:rPr lang="en-GB" sz="2000" dirty="0">
                <a:effectLst/>
                <a:latin typeface="Times New Roman" panose="02020603050405020304" pitchFamily="18" charset="0"/>
                <a:ea typeface="Times New Roman" panose="02020603050405020304" pitchFamily="18" charset="0"/>
              </a:rPr>
              <a:t>The Cabinet… is a board of control chosen by the legislature, out of persons whom it trusts and knows, to rule the nation…. Naturally these are principally its own members</a:t>
            </a:r>
            <a:endParaRPr lang="it-IT" sz="2000" dirty="0">
              <a:effectLst/>
              <a:latin typeface="Times New Roman" panose="02020603050405020304" pitchFamily="18" charset="0"/>
              <a:ea typeface="Times New Roman" panose="02020603050405020304" pitchFamily="18" charset="0"/>
            </a:endParaRPr>
          </a:p>
          <a:p>
            <a:pPr>
              <a:spcAft>
                <a:spcPts val="0"/>
              </a:spcAft>
            </a:pPr>
            <a:r>
              <a:rPr lang="en-GB" sz="2000" dirty="0">
                <a:effectLst/>
                <a:latin typeface="Times New Roman" panose="02020603050405020304" pitchFamily="18" charset="0"/>
                <a:ea typeface="Times New Roman" panose="02020603050405020304" pitchFamily="18" charset="0"/>
              </a:rPr>
              <a:t>The Cabinet, though a committee of the legislative assembly is a committee with a power which no assembly would … have been persuaded to entrust to any committee. It is a committee which can dissolve the assembly which appointed it (…) </a:t>
            </a:r>
            <a:endParaRPr lang="it-IT" sz="2000" dirty="0">
              <a:effectLst/>
              <a:latin typeface="Times New Roman" panose="02020603050405020304" pitchFamily="18" charset="0"/>
              <a:ea typeface="Times New Roman" panose="02020603050405020304" pitchFamily="18" charset="0"/>
            </a:endParaRPr>
          </a:p>
          <a:p>
            <a:endParaRPr lang="en-CA" dirty="0"/>
          </a:p>
        </p:txBody>
      </p:sp>
    </p:spTree>
    <p:extLst>
      <p:ext uri="{BB962C8B-B14F-4D97-AF65-F5344CB8AC3E}">
        <p14:creationId xmlns:p14="http://schemas.microsoft.com/office/powerpoint/2010/main" val="19888150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3624FB-BF44-48C0-9D83-8D6E4B3CB3AC}"/>
              </a:ext>
            </a:extLst>
          </p:cNvPr>
          <p:cNvSpPr>
            <a:spLocks noGrp="1"/>
          </p:cNvSpPr>
          <p:nvPr>
            <p:ph type="title"/>
          </p:nvPr>
        </p:nvSpPr>
        <p:spPr/>
        <p:txBody>
          <a:bodyPr/>
          <a:lstStyle/>
          <a:p>
            <a:r>
              <a:rPr lang="en-US" dirty="0"/>
              <a:t>A periodization</a:t>
            </a:r>
          </a:p>
        </p:txBody>
      </p:sp>
      <p:sp>
        <p:nvSpPr>
          <p:cNvPr id="3" name="Segnaposto contenuto 2">
            <a:extLst>
              <a:ext uri="{FF2B5EF4-FFF2-40B4-BE49-F238E27FC236}">
                <a16:creationId xmlns:a16="http://schemas.microsoft.com/office/drawing/2014/main" id="{354AB121-31BF-44D7-91A6-236A87911893}"/>
              </a:ext>
            </a:extLst>
          </p:cNvPr>
          <p:cNvSpPr>
            <a:spLocks noGrp="1"/>
          </p:cNvSpPr>
          <p:nvPr>
            <p:ph idx="1"/>
          </p:nvPr>
        </p:nvSpPr>
        <p:spPr/>
        <p:txBody>
          <a:bodyPr>
            <a:normAutofit fontScale="85000" lnSpcReduction="20000"/>
          </a:bodyPr>
          <a:lstStyle/>
          <a:p>
            <a:r>
              <a:rPr lang="en-US" dirty="0"/>
              <a:t>1832-1867: the golden age of Parliamentary government: governments are formed in the House of Commons and fall in the House of Commons</a:t>
            </a:r>
          </a:p>
          <a:p>
            <a:r>
              <a:rPr lang="en-US" dirty="0"/>
              <a:t>1868: Disraeli resigns after the electoral defeat of the Conservative party without waiting to meet Parliament </a:t>
            </a:r>
            <a:r>
              <a:rPr lang="en-US" dirty="0">
                <a:sym typeface="Wingdings" panose="05000000000000000000" pitchFamily="2" charset="2"/>
              </a:rPr>
              <a:t> rise of the role of the electorate and of the Prime minister</a:t>
            </a:r>
          </a:p>
          <a:p>
            <a:r>
              <a:rPr lang="en-US" dirty="0">
                <a:sym typeface="Wingdings" panose="05000000000000000000" pitchFamily="2" charset="2"/>
              </a:rPr>
              <a:t>1908-10: the conflict between the liberal majority in the House of Commons and the House of Lords – Parliament act 1911 and the formal recognition of the prevalence of the House of Commons</a:t>
            </a:r>
          </a:p>
          <a:p>
            <a:r>
              <a:rPr lang="en-US" dirty="0">
                <a:sym typeface="Wingdings" panose="05000000000000000000" pitchFamily="2" charset="2"/>
              </a:rPr>
              <a:t>1920s  The changes in the party system: from one two-party system (Conservatives vs. Liberals) to another (Conservatives vs. </a:t>
            </a:r>
            <a:r>
              <a:rPr lang="en-US" dirty="0" err="1">
                <a:sym typeface="Wingdings" panose="05000000000000000000" pitchFamily="2" charset="2"/>
              </a:rPr>
              <a:t>Labour</a:t>
            </a:r>
            <a:r>
              <a:rPr lang="en-US" dirty="0">
                <a:sym typeface="Wingdings" panose="05000000000000000000" pitchFamily="2" charset="2"/>
              </a:rPr>
              <a:t>)</a:t>
            </a:r>
          </a:p>
          <a:p>
            <a:r>
              <a:rPr lang="en-US" dirty="0">
                <a:sym typeface="Wingdings" panose="05000000000000000000" pitchFamily="2" charset="2"/>
              </a:rPr>
              <a:t>Party discipline and party leadership and its impact on parliamentary government: Cabinet or prime-ministerial government</a:t>
            </a:r>
            <a:endParaRPr lang="en-US" dirty="0"/>
          </a:p>
        </p:txBody>
      </p:sp>
    </p:spTree>
    <p:extLst>
      <p:ext uri="{BB962C8B-B14F-4D97-AF65-F5344CB8AC3E}">
        <p14:creationId xmlns:p14="http://schemas.microsoft.com/office/powerpoint/2010/main" val="986246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888A09-C796-422D-A1D5-170332F6989A}"/>
              </a:ext>
            </a:extLst>
          </p:cNvPr>
          <p:cNvSpPr>
            <a:spLocks noGrp="1"/>
          </p:cNvSpPr>
          <p:nvPr>
            <p:ph type="title"/>
          </p:nvPr>
        </p:nvSpPr>
        <p:spPr/>
        <p:txBody>
          <a:bodyPr/>
          <a:lstStyle/>
          <a:p>
            <a:r>
              <a:rPr lang="en-US" dirty="0"/>
              <a:t>The monarchy in XIX and XX century</a:t>
            </a:r>
          </a:p>
        </p:txBody>
      </p:sp>
      <p:sp>
        <p:nvSpPr>
          <p:cNvPr id="3" name="Segnaposto contenuto 2">
            <a:extLst>
              <a:ext uri="{FF2B5EF4-FFF2-40B4-BE49-F238E27FC236}">
                <a16:creationId xmlns:a16="http://schemas.microsoft.com/office/drawing/2014/main" id="{5BE9211A-F152-46A7-A5E2-84002C1D3594}"/>
              </a:ext>
            </a:extLst>
          </p:cNvPr>
          <p:cNvSpPr>
            <a:spLocks noGrp="1"/>
          </p:cNvSpPr>
          <p:nvPr>
            <p:ph idx="1"/>
          </p:nvPr>
        </p:nvSpPr>
        <p:spPr/>
        <p:txBody>
          <a:bodyPr>
            <a:normAutofit fontScale="85000" lnSpcReduction="10000"/>
          </a:bodyPr>
          <a:lstStyle/>
          <a:p>
            <a:r>
              <a:rPr lang="en-US" dirty="0"/>
              <a:t>Large </a:t>
            </a:r>
            <a:r>
              <a:rPr lang="en-US" u="sng" dirty="0"/>
              <a:t>formal</a:t>
            </a:r>
            <a:r>
              <a:rPr lang="en-US" dirty="0"/>
              <a:t> powers, though unwritten (royal prerogative, based on custom and consisting in all the powers originally belonging to the monarchy and not limited by an act of Parliament): </a:t>
            </a:r>
          </a:p>
          <a:p>
            <a:pPr>
              <a:buFontTx/>
              <a:buChar char="-"/>
            </a:pPr>
            <a:r>
              <a:rPr lang="en-US" dirty="0"/>
              <a:t>Head of State and of Government, head of the Church</a:t>
            </a:r>
          </a:p>
          <a:p>
            <a:pPr>
              <a:buFontTx/>
              <a:buChar char="-"/>
            </a:pPr>
            <a:r>
              <a:rPr lang="en-US" dirty="0"/>
              <a:t>Power to prorogue and to dissolve Parliament </a:t>
            </a:r>
          </a:p>
          <a:p>
            <a:pPr>
              <a:buFontTx/>
              <a:buChar char="-"/>
            </a:pPr>
            <a:r>
              <a:rPr lang="en-US" dirty="0"/>
              <a:t>Power to expose in Parliament the program of the Cabinet (Speech from the Throne)</a:t>
            </a:r>
          </a:p>
          <a:p>
            <a:pPr>
              <a:buFontTx/>
              <a:buChar char="-"/>
            </a:pPr>
            <a:r>
              <a:rPr lang="en-US" dirty="0"/>
              <a:t>Power to withhold assent to legislation (exercised for the last time under Queen Ann)</a:t>
            </a:r>
          </a:p>
          <a:p>
            <a:pPr>
              <a:buFontTx/>
              <a:buChar char="-"/>
            </a:pPr>
            <a:r>
              <a:rPr lang="en-US" dirty="0"/>
              <a:t>Power to appoint members of the House of Lords, </a:t>
            </a:r>
          </a:p>
          <a:p>
            <a:pPr>
              <a:buFontTx/>
              <a:buChar char="-"/>
            </a:pPr>
            <a:r>
              <a:rPr lang="en-US" dirty="0"/>
              <a:t>War power, etc. </a:t>
            </a:r>
          </a:p>
          <a:p>
            <a:endParaRPr lang="en-US" dirty="0"/>
          </a:p>
        </p:txBody>
      </p:sp>
    </p:spTree>
    <p:extLst>
      <p:ext uri="{BB962C8B-B14F-4D97-AF65-F5344CB8AC3E}">
        <p14:creationId xmlns:p14="http://schemas.microsoft.com/office/powerpoint/2010/main" val="30081615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C5A35536-C505-43E8-8CCB-9340CE5626B3}"/>
              </a:ext>
            </a:extLst>
          </p:cNvPr>
          <p:cNvSpPr>
            <a:spLocks noGrp="1"/>
          </p:cNvSpPr>
          <p:nvPr>
            <p:ph type="title"/>
          </p:nvPr>
        </p:nvSpPr>
        <p:spPr/>
        <p:txBody>
          <a:bodyPr/>
          <a:lstStyle/>
          <a:p>
            <a:r>
              <a:rPr lang="en-US" dirty="0"/>
              <a:t>The monarchy in XIX and XX century</a:t>
            </a:r>
            <a:endParaRPr lang="en-CA" dirty="0"/>
          </a:p>
        </p:txBody>
      </p:sp>
      <p:sp>
        <p:nvSpPr>
          <p:cNvPr id="6" name="Segnaposto contenuto 5">
            <a:extLst>
              <a:ext uri="{FF2B5EF4-FFF2-40B4-BE49-F238E27FC236}">
                <a16:creationId xmlns:a16="http://schemas.microsoft.com/office/drawing/2014/main" id="{36B1C3BC-AA11-4879-A79F-78812B37DE02}"/>
              </a:ext>
            </a:extLst>
          </p:cNvPr>
          <p:cNvSpPr>
            <a:spLocks noGrp="1"/>
          </p:cNvSpPr>
          <p:nvPr>
            <p:ph idx="1"/>
          </p:nvPr>
        </p:nvSpPr>
        <p:spPr/>
        <p:txBody>
          <a:bodyPr>
            <a:normAutofit fontScale="70000" lnSpcReduction="20000"/>
          </a:bodyPr>
          <a:lstStyle/>
          <a:p>
            <a:r>
              <a:rPr lang="en-US" dirty="0"/>
              <a:t>The “</a:t>
            </a:r>
            <a:r>
              <a:rPr lang="en-US" u="sng" dirty="0"/>
              <a:t>Conventions of the constitution</a:t>
            </a:r>
            <a:r>
              <a:rPr lang="en-US" dirty="0"/>
              <a:t>” require the King/Queen to exercise all his powers on the base of the advice of the Prime Minister (previously of the Cabinet)</a:t>
            </a:r>
          </a:p>
          <a:p>
            <a:r>
              <a:rPr lang="en-US" dirty="0"/>
              <a:t>Conventions are unwritten and non legal rules that observed in a stable form by the political and constitutional actors (Dicey)</a:t>
            </a:r>
          </a:p>
          <a:p>
            <a:r>
              <a:rPr lang="en-US" dirty="0"/>
              <a:t>At the close of Victoria’s reign “the Crown was weaker than in any other time in English history” (L. Strachey, </a:t>
            </a:r>
            <a:r>
              <a:rPr lang="en-US" i="1" dirty="0"/>
              <a:t>Queen Victoria</a:t>
            </a:r>
            <a:r>
              <a:rPr lang="en-US" dirty="0"/>
              <a:t>, p. 301)</a:t>
            </a:r>
          </a:p>
          <a:p>
            <a:r>
              <a:rPr lang="en-US" dirty="0"/>
              <a:t>“The sovereign has, under a constitutional monarchy such as ours, three rights – the right </a:t>
            </a:r>
            <a:r>
              <a:rPr lang="en-US" b="1" dirty="0"/>
              <a:t>to be consulted</a:t>
            </a:r>
            <a:r>
              <a:rPr lang="en-US" dirty="0"/>
              <a:t>, the right </a:t>
            </a:r>
            <a:r>
              <a:rPr lang="en-US" b="1" dirty="0"/>
              <a:t>to encourage</a:t>
            </a:r>
            <a:r>
              <a:rPr lang="en-US" dirty="0"/>
              <a:t>, the right </a:t>
            </a:r>
            <a:r>
              <a:rPr lang="en-US" b="1" dirty="0"/>
              <a:t>to warn</a:t>
            </a:r>
            <a:r>
              <a:rPr lang="en-US" dirty="0"/>
              <a:t>” (Bagehot, 1867, p. 67)</a:t>
            </a:r>
          </a:p>
          <a:p>
            <a:r>
              <a:rPr lang="en-US" dirty="0"/>
              <a:t>A formal Head of State, but a reserve of </a:t>
            </a:r>
            <a:r>
              <a:rPr lang="en-US" b="1" dirty="0"/>
              <a:t>prestige</a:t>
            </a:r>
            <a:r>
              <a:rPr lang="en-US" dirty="0"/>
              <a:t> and of</a:t>
            </a:r>
            <a:r>
              <a:rPr lang="en-US" b="1" dirty="0"/>
              <a:t> legitimacy</a:t>
            </a:r>
            <a:r>
              <a:rPr lang="en-US" dirty="0"/>
              <a:t> (the dignified part of the Constitution)</a:t>
            </a:r>
            <a:r>
              <a:rPr lang="en-US" b="1" dirty="0"/>
              <a:t> </a:t>
            </a:r>
            <a:r>
              <a:rPr lang="en-US" dirty="0"/>
              <a:t>and of informal suggestions</a:t>
            </a:r>
          </a:p>
          <a:p>
            <a:pPr marL="0" indent="0">
              <a:buNone/>
            </a:pPr>
            <a:r>
              <a:rPr lang="en-US" dirty="0">
                <a:sym typeface="Wingdings" panose="05000000000000000000" pitchFamily="2" charset="2"/>
              </a:rPr>
              <a:t> Queen Victoria (1837-1901) as symbol of the XIX century</a:t>
            </a:r>
            <a:endParaRPr lang="en-US" dirty="0"/>
          </a:p>
          <a:p>
            <a:pPr marL="0" indent="0">
              <a:buNone/>
            </a:pPr>
            <a:r>
              <a:rPr lang="en-US" dirty="0">
                <a:sym typeface="Wingdings" panose="05000000000000000000" pitchFamily="2" charset="2"/>
              </a:rPr>
              <a:t> Queen Elizabeth II (1952-2022) symbol of today’s Britain</a:t>
            </a:r>
            <a:endParaRPr lang="en-CA" dirty="0"/>
          </a:p>
          <a:p>
            <a:endParaRPr lang="en-CA" dirty="0"/>
          </a:p>
        </p:txBody>
      </p:sp>
    </p:spTree>
    <p:extLst>
      <p:ext uri="{BB962C8B-B14F-4D97-AF65-F5344CB8AC3E}">
        <p14:creationId xmlns:p14="http://schemas.microsoft.com/office/powerpoint/2010/main" val="3254297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0713B1-2791-4A19-9512-829A2340EC38}"/>
              </a:ext>
            </a:extLst>
          </p:cNvPr>
          <p:cNvSpPr>
            <a:spLocks noGrp="1"/>
          </p:cNvSpPr>
          <p:nvPr>
            <p:ph type="title"/>
          </p:nvPr>
        </p:nvSpPr>
        <p:spPr/>
        <p:txBody>
          <a:bodyPr/>
          <a:lstStyle/>
          <a:p>
            <a:r>
              <a:rPr lang="en-US" dirty="0"/>
              <a:t>The House of Lords in the XIX century</a:t>
            </a:r>
          </a:p>
        </p:txBody>
      </p:sp>
      <p:sp>
        <p:nvSpPr>
          <p:cNvPr id="3" name="Segnaposto contenuto 2">
            <a:extLst>
              <a:ext uri="{FF2B5EF4-FFF2-40B4-BE49-F238E27FC236}">
                <a16:creationId xmlns:a16="http://schemas.microsoft.com/office/drawing/2014/main" id="{00870141-19C2-4B55-88DE-E205E507C197}"/>
              </a:ext>
            </a:extLst>
          </p:cNvPr>
          <p:cNvSpPr>
            <a:spLocks noGrp="1"/>
          </p:cNvSpPr>
          <p:nvPr>
            <p:ph sz="half" idx="1"/>
          </p:nvPr>
        </p:nvSpPr>
        <p:spPr/>
        <p:txBody>
          <a:bodyPr>
            <a:normAutofit fontScale="77500" lnSpcReduction="20000"/>
          </a:bodyPr>
          <a:lstStyle/>
          <a:p>
            <a:r>
              <a:rPr lang="en-US" dirty="0"/>
              <a:t>200 members in 1760 (accession of George III), 423 in 1837 (accession of Queen Victoria), 592 in 1901 (death of Queen Victoria)</a:t>
            </a:r>
          </a:p>
          <a:p>
            <a:r>
              <a:rPr lang="en-US" dirty="0"/>
              <a:t>In the traditional constitution: equal position with the House of commons</a:t>
            </a:r>
          </a:p>
          <a:p>
            <a:r>
              <a:rPr lang="en-US" dirty="0"/>
              <a:t>Predominance in the XVII century constitution through influence of the Lords in the selection of MPs</a:t>
            </a:r>
          </a:p>
          <a:p>
            <a:r>
              <a:rPr lang="en-US" dirty="0"/>
              <a:t>After 1832 predominance of the Commons; possible role of check and of counterweight of the House of Lords</a:t>
            </a:r>
          </a:p>
        </p:txBody>
      </p:sp>
      <p:sp>
        <p:nvSpPr>
          <p:cNvPr id="4" name="Segnaposto contenuto 3">
            <a:extLst>
              <a:ext uri="{FF2B5EF4-FFF2-40B4-BE49-F238E27FC236}">
                <a16:creationId xmlns:a16="http://schemas.microsoft.com/office/drawing/2014/main" id="{4F643D5B-B1C0-4D08-A2F9-C77147963548}"/>
              </a:ext>
            </a:extLst>
          </p:cNvPr>
          <p:cNvSpPr>
            <a:spLocks noGrp="1"/>
          </p:cNvSpPr>
          <p:nvPr>
            <p:ph sz="half" idx="2"/>
          </p:nvPr>
        </p:nvSpPr>
        <p:spPr/>
        <p:txBody>
          <a:bodyPr>
            <a:normAutofit fontScale="77500" lnSpcReduction="20000"/>
          </a:bodyPr>
          <a:lstStyle/>
          <a:p>
            <a:r>
              <a:rPr lang="en-US" dirty="0"/>
              <a:t>During the XIX century, the </a:t>
            </a:r>
            <a:r>
              <a:rPr lang="en-US" b="1" dirty="0"/>
              <a:t>aristocracy</a:t>
            </a:r>
            <a:r>
              <a:rPr lang="en-US" dirty="0"/>
              <a:t> played a central role in politics: of 10 Prime ministers during Queen Victoria’s reign (1837-1901), six were Peers, one was the son of a Duke, two belonged to the new aristocracy of commerce (Peel &amp; Gladstone) and only one (Disraeli) belonged to the aristocracy neither of birth, nor wealth, nor education </a:t>
            </a:r>
          </a:p>
          <a:p>
            <a:r>
              <a:rPr lang="en-CA" dirty="0"/>
              <a:t>Of the 10 Prime ministers, 5 were educated at Eton, three at Harrow and one at Westminster, while they attended the University either at Oxford (5) or at Cambridge (3) [Marriott, </a:t>
            </a:r>
            <a:r>
              <a:rPr lang="en-CA" i="1" dirty="0"/>
              <a:t>Modern England 1885-1945</a:t>
            </a:r>
            <a:r>
              <a:rPr lang="en-CA" dirty="0"/>
              <a:t>, p. 157]</a:t>
            </a:r>
          </a:p>
        </p:txBody>
      </p:sp>
    </p:spTree>
    <p:extLst>
      <p:ext uri="{BB962C8B-B14F-4D97-AF65-F5344CB8AC3E}">
        <p14:creationId xmlns:p14="http://schemas.microsoft.com/office/powerpoint/2010/main" val="42491332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10EF98-7CC6-47F7-A6A4-08E2CDDBFF5B}"/>
              </a:ext>
            </a:extLst>
          </p:cNvPr>
          <p:cNvSpPr>
            <a:spLocks noGrp="1"/>
          </p:cNvSpPr>
          <p:nvPr>
            <p:ph type="title"/>
          </p:nvPr>
        </p:nvSpPr>
        <p:spPr/>
        <p:txBody>
          <a:bodyPr/>
          <a:lstStyle/>
          <a:p>
            <a:r>
              <a:rPr lang="en-US" dirty="0"/>
              <a:t>The House of Lords in the XX century</a:t>
            </a:r>
          </a:p>
        </p:txBody>
      </p:sp>
      <p:sp>
        <p:nvSpPr>
          <p:cNvPr id="3" name="Segnaposto contenuto 2">
            <a:extLst>
              <a:ext uri="{FF2B5EF4-FFF2-40B4-BE49-F238E27FC236}">
                <a16:creationId xmlns:a16="http://schemas.microsoft.com/office/drawing/2014/main" id="{48E76730-DF1A-4B7A-B915-DAF835DD7255}"/>
              </a:ext>
            </a:extLst>
          </p:cNvPr>
          <p:cNvSpPr>
            <a:spLocks noGrp="1"/>
          </p:cNvSpPr>
          <p:nvPr>
            <p:ph idx="1"/>
          </p:nvPr>
        </p:nvSpPr>
        <p:spPr/>
        <p:txBody>
          <a:bodyPr>
            <a:normAutofit fontScale="85000" lnSpcReduction="10000"/>
          </a:bodyPr>
          <a:lstStyle/>
          <a:p>
            <a:r>
              <a:rPr lang="en-US" dirty="0"/>
              <a:t>The clash between the two Chambers in 1909: the House of Lords rejected Lloyd George’s budget</a:t>
            </a:r>
          </a:p>
          <a:p>
            <a:r>
              <a:rPr lang="en-US" dirty="0"/>
              <a:t>Parliament Act 1911 and 1949: the bill adopted by the house of Commons shall become law without the consent of the House of Lords after a interval of time</a:t>
            </a:r>
          </a:p>
          <a:p>
            <a:r>
              <a:rPr lang="en-US" dirty="0"/>
              <a:t>The Parliament Act 1911was approved under the threat by King George V of appointing enough new peers to change the majority in the House of Lords and only at the cost of two general elections of the House of Commons in 1910</a:t>
            </a:r>
          </a:p>
          <a:p>
            <a:r>
              <a:rPr lang="en-US" dirty="0"/>
              <a:t>The decline of the House of Lords: an honorary chamber</a:t>
            </a:r>
          </a:p>
          <a:p>
            <a:r>
              <a:rPr lang="en-US" dirty="0"/>
              <a:t>Reforms after 1998 and further debate (specially on a “territorial” chamber, representing local governments or regions)</a:t>
            </a:r>
          </a:p>
          <a:p>
            <a:endParaRPr lang="en-CA" dirty="0"/>
          </a:p>
        </p:txBody>
      </p:sp>
    </p:spTree>
    <p:extLst>
      <p:ext uri="{BB962C8B-B14F-4D97-AF65-F5344CB8AC3E}">
        <p14:creationId xmlns:p14="http://schemas.microsoft.com/office/powerpoint/2010/main" val="30564777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6C61A0-EE1D-4931-A5B8-F2F9AEFDD4F9}"/>
              </a:ext>
            </a:extLst>
          </p:cNvPr>
          <p:cNvSpPr>
            <a:spLocks noGrp="1"/>
          </p:cNvSpPr>
          <p:nvPr>
            <p:ph type="title"/>
          </p:nvPr>
        </p:nvSpPr>
        <p:spPr/>
        <p:txBody>
          <a:bodyPr/>
          <a:lstStyle/>
          <a:p>
            <a:r>
              <a:rPr lang="en-US" dirty="0"/>
              <a:t>The House of Commons and the people</a:t>
            </a:r>
          </a:p>
        </p:txBody>
      </p:sp>
      <p:sp>
        <p:nvSpPr>
          <p:cNvPr id="3" name="Segnaposto contenuto 2">
            <a:extLst>
              <a:ext uri="{FF2B5EF4-FFF2-40B4-BE49-F238E27FC236}">
                <a16:creationId xmlns:a16="http://schemas.microsoft.com/office/drawing/2014/main" id="{E2907C57-2379-4A7A-BCFD-376AD3644D8C}"/>
              </a:ext>
            </a:extLst>
          </p:cNvPr>
          <p:cNvSpPr>
            <a:spLocks noGrp="1"/>
          </p:cNvSpPr>
          <p:nvPr>
            <p:ph idx="1"/>
          </p:nvPr>
        </p:nvSpPr>
        <p:spPr/>
        <p:txBody>
          <a:bodyPr>
            <a:normAutofit fontScale="62500" lnSpcReduction="20000"/>
          </a:bodyPr>
          <a:lstStyle/>
          <a:p>
            <a:r>
              <a:rPr lang="en-US" dirty="0"/>
              <a:t>Representation of the People Act, 1867 </a:t>
            </a:r>
            <a:r>
              <a:rPr lang="en-US" dirty="0">
                <a:sym typeface="Wingdings" panose="05000000000000000000" pitchFamily="2" charset="2"/>
              </a:rPr>
              <a:t> </a:t>
            </a:r>
            <a:r>
              <a:rPr lang="en-US" dirty="0"/>
              <a:t>Enlargement of the franchise </a:t>
            </a:r>
            <a:r>
              <a:rPr lang="en-US" dirty="0">
                <a:sym typeface="Wingdings" panose="05000000000000000000" pitchFamily="2" charset="2"/>
              </a:rPr>
              <a:t> from 1 m. to 2 m. voters</a:t>
            </a:r>
            <a:endParaRPr lang="en-US" dirty="0"/>
          </a:p>
          <a:p>
            <a:r>
              <a:rPr lang="en-US" dirty="0"/>
              <a:t>Ballot Act 1872 </a:t>
            </a:r>
            <a:r>
              <a:rPr lang="en-US" dirty="0">
                <a:sym typeface="Wingdings" panose="05000000000000000000" pitchFamily="2" charset="2"/>
              </a:rPr>
              <a:t> secrecy of the vote</a:t>
            </a:r>
            <a:endParaRPr lang="en-US" dirty="0"/>
          </a:p>
          <a:p>
            <a:r>
              <a:rPr lang="en-US" dirty="0"/>
              <a:t>Representation of the People Act 1884 and Redistribution Act 1885 </a:t>
            </a:r>
            <a:r>
              <a:rPr lang="en-US" dirty="0">
                <a:sym typeface="Wingdings" panose="05000000000000000000" pitchFamily="2" charset="2"/>
              </a:rPr>
              <a:t> </a:t>
            </a:r>
            <a:r>
              <a:rPr lang="en-US" dirty="0"/>
              <a:t>fusion of counties and boroughs, homogeneous franchise for cities and towns, rationalization of the distribution of seats, 40 per cent of adult males with right to vote (“2 m. new electors, mostly urban artisans”: Marriott), the one-member constituency as a general rule</a:t>
            </a:r>
          </a:p>
          <a:p>
            <a:r>
              <a:rPr lang="en-US" dirty="0"/>
              <a:t>Representation of the People Act 1918 </a:t>
            </a:r>
            <a:r>
              <a:rPr lang="en-US" dirty="0">
                <a:sym typeface="Wingdings" panose="05000000000000000000" pitchFamily="2" charset="2"/>
              </a:rPr>
              <a:t> </a:t>
            </a:r>
            <a:r>
              <a:rPr lang="en-US" dirty="0"/>
              <a:t>A</a:t>
            </a:r>
            <a:r>
              <a:rPr lang="en-US" dirty="0">
                <a:sym typeface="Wingdings" panose="05000000000000000000" pitchFamily="2" charset="2"/>
              </a:rPr>
              <a:t>dult male suffrage (and right to vote for women with more than 30 years of age)</a:t>
            </a:r>
          </a:p>
          <a:p>
            <a:r>
              <a:rPr lang="en-US" dirty="0">
                <a:sym typeface="Wingdings" panose="05000000000000000000" pitchFamily="2" charset="2"/>
              </a:rPr>
              <a:t>Representation of the People Act (Equal franchise) 1928  Universal suffrage with equality between men and women</a:t>
            </a:r>
          </a:p>
          <a:p>
            <a:r>
              <a:rPr lang="en-US" dirty="0">
                <a:sym typeface="Wingdings" panose="05000000000000000000" pitchFamily="2" charset="2"/>
              </a:rPr>
              <a:t>The electoral system remains the same: starting from 1884-5 it is the </a:t>
            </a:r>
            <a:r>
              <a:rPr lang="en-US" u="sng" dirty="0">
                <a:sym typeface="Wingdings" panose="05000000000000000000" pitchFamily="2" charset="2"/>
              </a:rPr>
              <a:t>first-past-the-post</a:t>
            </a:r>
            <a:r>
              <a:rPr lang="en-US" dirty="0">
                <a:sym typeface="Wingdings" panose="05000000000000000000" pitchFamily="2" charset="2"/>
              </a:rPr>
              <a:t>, notwithstanding various reform proposals (in favor of Proportional Representation after 1918; for the AVS in the 2011 referendum)</a:t>
            </a:r>
          </a:p>
          <a:p>
            <a:r>
              <a:rPr lang="en-US" dirty="0">
                <a:sym typeface="Wingdings" panose="05000000000000000000" pitchFamily="2" charset="2"/>
              </a:rPr>
              <a:t>Currently the territory of the UK is divided in 650 </a:t>
            </a:r>
            <a:r>
              <a:rPr lang="en-US" u="sng" dirty="0">
                <a:sym typeface="Wingdings" panose="05000000000000000000" pitchFamily="2" charset="2"/>
              </a:rPr>
              <a:t>one-member constituencies</a:t>
            </a:r>
            <a:r>
              <a:rPr lang="en-US" dirty="0">
                <a:sym typeface="Wingdings" panose="05000000000000000000" pitchFamily="2" charset="2"/>
              </a:rPr>
              <a:t>, in each of which party candidates compete</a:t>
            </a:r>
          </a:p>
          <a:p>
            <a:r>
              <a:rPr lang="en-US" u="sng" dirty="0">
                <a:sym typeface="Wingdings" panose="05000000000000000000" pitchFamily="2" charset="2"/>
              </a:rPr>
              <a:t>The candidate who gets the highest number of votes in each constituency is elected</a:t>
            </a:r>
          </a:p>
          <a:p>
            <a:endParaRPr lang="en-CA" dirty="0"/>
          </a:p>
        </p:txBody>
      </p:sp>
    </p:spTree>
    <p:extLst>
      <p:ext uri="{BB962C8B-B14F-4D97-AF65-F5344CB8AC3E}">
        <p14:creationId xmlns:p14="http://schemas.microsoft.com/office/powerpoint/2010/main" val="23782405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6618B6-C20A-4F86-B5AC-CEE4AB26AD9A}"/>
              </a:ext>
            </a:extLst>
          </p:cNvPr>
          <p:cNvSpPr>
            <a:spLocks noGrp="1"/>
          </p:cNvSpPr>
          <p:nvPr>
            <p:ph type="title"/>
          </p:nvPr>
        </p:nvSpPr>
        <p:spPr/>
        <p:txBody>
          <a:bodyPr/>
          <a:lstStyle/>
          <a:p>
            <a:r>
              <a:rPr lang="en-US" dirty="0"/>
              <a:t>The House of Commons and the people</a:t>
            </a:r>
            <a:endParaRPr lang="en-CA" dirty="0"/>
          </a:p>
        </p:txBody>
      </p:sp>
      <p:sp>
        <p:nvSpPr>
          <p:cNvPr id="3" name="Segnaposto contenuto 2">
            <a:extLst>
              <a:ext uri="{FF2B5EF4-FFF2-40B4-BE49-F238E27FC236}">
                <a16:creationId xmlns:a16="http://schemas.microsoft.com/office/drawing/2014/main" id="{904A666B-6DDA-4942-AF05-2931A2AE5290}"/>
              </a:ext>
            </a:extLst>
          </p:cNvPr>
          <p:cNvSpPr>
            <a:spLocks noGrp="1"/>
          </p:cNvSpPr>
          <p:nvPr>
            <p:ph idx="1"/>
          </p:nvPr>
        </p:nvSpPr>
        <p:spPr/>
        <p:txBody>
          <a:bodyPr>
            <a:normAutofit fontScale="85000" lnSpcReduction="20000"/>
          </a:bodyPr>
          <a:lstStyle/>
          <a:p>
            <a:r>
              <a:rPr lang="en-US" dirty="0">
                <a:sym typeface="Wingdings" panose="05000000000000000000" pitchFamily="2" charset="2"/>
              </a:rPr>
              <a:t>Parliament Act 1911 reduced from 7 to 5 years the maximum duration of Parliaments</a:t>
            </a:r>
          </a:p>
          <a:p>
            <a:r>
              <a:rPr lang="en-CA" dirty="0"/>
              <a:t>The House of Commons may be dissolved before its normal term</a:t>
            </a:r>
          </a:p>
          <a:p>
            <a:r>
              <a:rPr lang="en-CA" dirty="0"/>
              <a:t>The </a:t>
            </a:r>
            <a:r>
              <a:rPr lang="en-CA" u="sng" dirty="0"/>
              <a:t>Fixed Elections act 2011 </a:t>
            </a:r>
            <a:r>
              <a:rPr lang="en-CA" dirty="0"/>
              <a:t>regulated the power of dissolution, previously regarded as an expression of Royal prerogative</a:t>
            </a:r>
          </a:p>
          <a:p>
            <a:r>
              <a:rPr lang="en-CA" dirty="0"/>
              <a:t>The House of Commons may be dissolved only if:</a:t>
            </a:r>
          </a:p>
          <a:p>
            <a:pPr>
              <a:buFontTx/>
              <a:buChar char="-"/>
            </a:pPr>
            <a:r>
              <a:rPr lang="en-CA" dirty="0"/>
              <a:t>The House approves a motion of censure against the Cabinet</a:t>
            </a:r>
          </a:p>
          <a:p>
            <a:pPr>
              <a:buFontTx/>
              <a:buChar char="-"/>
            </a:pPr>
            <a:r>
              <a:rPr lang="en-CA" dirty="0"/>
              <a:t>The House adopts a motion for its own dissolution with a majority of two thirds of its members (2017, 2019)</a:t>
            </a:r>
          </a:p>
          <a:p>
            <a:pPr>
              <a:buFontTx/>
              <a:buChar char="-"/>
            </a:pPr>
            <a:r>
              <a:rPr lang="en-CA" dirty="0"/>
              <a:t>The Dissolution and calling of Parliament act, 2022 has restored the prerogative power of dissolution of the House of Commons</a:t>
            </a:r>
          </a:p>
        </p:txBody>
      </p:sp>
    </p:spTree>
    <p:extLst>
      <p:ext uri="{BB962C8B-B14F-4D97-AF65-F5344CB8AC3E}">
        <p14:creationId xmlns:p14="http://schemas.microsoft.com/office/powerpoint/2010/main" val="3589746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0A976D-F86B-4102-BED3-7207579FC90E}"/>
              </a:ext>
            </a:extLst>
          </p:cNvPr>
          <p:cNvSpPr>
            <a:spLocks noGrp="1"/>
          </p:cNvSpPr>
          <p:nvPr>
            <p:ph type="title"/>
          </p:nvPr>
        </p:nvSpPr>
        <p:spPr/>
        <p:txBody>
          <a:bodyPr/>
          <a:lstStyle/>
          <a:p>
            <a:r>
              <a:rPr lang="en-US" dirty="0"/>
              <a:t>The practice and the theory of Parliamentary government</a:t>
            </a:r>
          </a:p>
        </p:txBody>
      </p:sp>
      <p:sp>
        <p:nvSpPr>
          <p:cNvPr id="4" name="Segnaposto testo 3">
            <a:extLst>
              <a:ext uri="{FF2B5EF4-FFF2-40B4-BE49-F238E27FC236}">
                <a16:creationId xmlns:a16="http://schemas.microsoft.com/office/drawing/2014/main" id="{F2E4CD43-C8CF-4FAF-9B15-ED3C5F586920}"/>
              </a:ext>
            </a:extLst>
          </p:cNvPr>
          <p:cNvSpPr>
            <a:spLocks noGrp="1"/>
          </p:cNvSpPr>
          <p:nvPr>
            <p:ph type="body" idx="1"/>
          </p:nvPr>
        </p:nvSpPr>
        <p:spPr/>
        <p:txBody>
          <a:bodyPr>
            <a:normAutofit fontScale="70000" lnSpcReduction="20000"/>
          </a:bodyPr>
          <a:lstStyle/>
          <a:p>
            <a:endParaRPr lang="it-IT" dirty="0"/>
          </a:p>
          <a:p>
            <a:r>
              <a:rPr lang="en-US" dirty="0"/>
              <a:t>The Transition period between 1780 and 1832-5</a:t>
            </a:r>
          </a:p>
          <a:p>
            <a:endParaRPr lang="en-CA" dirty="0"/>
          </a:p>
        </p:txBody>
      </p:sp>
      <p:sp>
        <p:nvSpPr>
          <p:cNvPr id="3" name="Segnaposto contenuto 2">
            <a:extLst>
              <a:ext uri="{FF2B5EF4-FFF2-40B4-BE49-F238E27FC236}">
                <a16:creationId xmlns:a16="http://schemas.microsoft.com/office/drawing/2014/main" id="{87A1541C-6EA8-4BF6-9FDC-7A4560FE0DC1}"/>
              </a:ext>
            </a:extLst>
          </p:cNvPr>
          <p:cNvSpPr>
            <a:spLocks noGrp="1"/>
          </p:cNvSpPr>
          <p:nvPr>
            <p:ph sz="half" idx="2"/>
          </p:nvPr>
        </p:nvSpPr>
        <p:spPr/>
        <p:txBody>
          <a:bodyPr>
            <a:normAutofit fontScale="77500" lnSpcReduction="20000"/>
          </a:bodyPr>
          <a:lstStyle/>
          <a:p>
            <a:r>
              <a:rPr lang="en-US" dirty="0"/>
              <a:t>The gradual reduction of the power of the King (madness of George III, regency 1810-20, weakness of George IV and William IV)</a:t>
            </a:r>
          </a:p>
          <a:p>
            <a:r>
              <a:rPr lang="en-US" dirty="0"/>
              <a:t>Two strong/dominant Prime ministers (Pitt 1783-1801 &amp; 1804-06; Liverpool 1812-27)</a:t>
            </a:r>
          </a:p>
          <a:p>
            <a:r>
              <a:rPr lang="en-US" dirty="0"/>
              <a:t>Trends towards solidarity in the Cabinet</a:t>
            </a:r>
          </a:p>
          <a:p>
            <a:r>
              <a:rPr lang="en-US" dirty="0"/>
              <a:t>Cases of resignation of the Cabinet because of a defeat in the House of Commons</a:t>
            </a:r>
          </a:p>
          <a:p>
            <a:pPr marL="0" indent="0">
              <a:buNone/>
            </a:pPr>
            <a:endParaRPr lang="en-CA" dirty="0"/>
          </a:p>
        </p:txBody>
      </p:sp>
      <p:sp>
        <p:nvSpPr>
          <p:cNvPr id="5" name="Segnaposto testo 4">
            <a:extLst>
              <a:ext uri="{FF2B5EF4-FFF2-40B4-BE49-F238E27FC236}">
                <a16:creationId xmlns:a16="http://schemas.microsoft.com/office/drawing/2014/main" id="{B4F48A3F-23E7-4121-AA07-3C85CDBF88BB}"/>
              </a:ext>
            </a:extLst>
          </p:cNvPr>
          <p:cNvSpPr>
            <a:spLocks noGrp="1"/>
          </p:cNvSpPr>
          <p:nvPr>
            <p:ph type="body" sz="quarter" idx="3"/>
          </p:nvPr>
        </p:nvSpPr>
        <p:spPr/>
        <p:txBody>
          <a:bodyPr>
            <a:normAutofit fontScale="70000" lnSpcReduction="20000"/>
          </a:bodyPr>
          <a:lstStyle/>
          <a:p>
            <a:r>
              <a:rPr lang="en-US" dirty="0"/>
              <a:t>But also…</a:t>
            </a:r>
          </a:p>
        </p:txBody>
      </p:sp>
      <p:sp>
        <p:nvSpPr>
          <p:cNvPr id="6" name="Segnaposto contenuto 5">
            <a:extLst>
              <a:ext uri="{FF2B5EF4-FFF2-40B4-BE49-F238E27FC236}">
                <a16:creationId xmlns:a16="http://schemas.microsoft.com/office/drawing/2014/main" id="{8664DFC7-8F4F-4E42-9897-1CDD6CCB03AE}"/>
              </a:ext>
            </a:extLst>
          </p:cNvPr>
          <p:cNvSpPr>
            <a:spLocks noGrp="1"/>
          </p:cNvSpPr>
          <p:nvPr>
            <p:ph sz="quarter" idx="4"/>
          </p:nvPr>
        </p:nvSpPr>
        <p:spPr/>
        <p:txBody>
          <a:bodyPr>
            <a:normAutofit fontScale="77500" lnSpcReduction="20000"/>
          </a:bodyPr>
          <a:lstStyle/>
          <a:p>
            <a:endParaRPr lang="it-IT" dirty="0"/>
          </a:p>
          <a:p>
            <a:r>
              <a:rPr lang="en-CA" dirty="0"/>
              <a:t>Central role of the King on some fundamental issues (e.g. Catholic emancipation)</a:t>
            </a:r>
          </a:p>
          <a:p>
            <a:r>
              <a:rPr lang="en-CA" dirty="0"/>
              <a:t>King’s initiative in the appointment (</a:t>
            </a:r>
            <a:r>
              <a:rPr lang="en-CA" dirty="0" err="1"/>
              <a:t>Cannings</a:t>
            </a:r>
            <a:r>
              <a:rPr lang="en-CA" dirty="0"/>
              <a:t> 1827) &amp; in the dismissal (Melbourne 1834) of Prime ministers and Cabinets</a:t>
            </a:r>
          </a:p>
          <a:p>
            <a:r>
              <a:rPr lang="en-CA" dirty="0"/>
              <a:t>Decisive role of the King in the crisis before the Great reform of 1832</a:t>
            </a:r>
          </a:p>
        </p:txBody>
      </p:sp>
    </p:spTree>
    <p:extLst>
      <p:ext uri="{BB962C8B-B14F-4D97-AF65-F5344CB8AC3E}">
        <p14:creationId xmlns:p14="http://schemas.microsoft.com/office/powerpoint/2010/main" val="8307828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365A53-3B97-4631-BBDA-9CBD797BFFB3}"/>
              </a:ext>
            </a:extLst>
          </p:cNvPr>
          <p:cNvSpPr>
            <a:spLocks noGrp="1"/>
          </p:cNvSpPr>
          <p:nvPr>
            <p:ph type="title"/>
          </p:nvPr>
        </p:nvSpPr>
        <p:spPr/>
        <p:txBody>
          <a:bodyPr/>
          <a:lstStyle/>
          <a:p>
            <a:r>
              <a:rPr lang="en-US" dirty="0"/>
              <a:t>Functions of Parliament (according to Bagehot, 1867)</a:t>
            </a:r>
          </a:p>
        </p:txBody>
      </p:sp>
      <p:sp>
        <p:nvSpPr>
          <p:cNvPr id="3" name="Segnaposto contenuto 2">
            <a:extLst>
              <a:ext uri="{FF2B5EF4-FFF2-40B4-BE49-F238E27FC236}">
                <a16:creationId xmlns:a16="http://schemas.microsoft.com/office/drawing/2014/main" id="{CE6E469F-C09E-4DFC-8330-C15168085304}"/>
              </a:ext>
            </a:extLst>
          </p:cNvPr>
          <p:cNvSpPr>
            <a:spLocks noGrp="1"/>
          </p:cNvSpPr>
          <p:nvPr>
            <p:ph idx="1"/>
          </p:nvPr>
        </p:nvSpPr>
        <p:spPr/>
        <p:txBody>
          <a:bodyPr/>
          <a:lstStyle/>
          <a:p>
            <a:pPr marL="609600" indent="-609600">
              <a:buFont typeface="Wingdings" panose="05000000000000000000" pitchFamily="2" charset="2"/>
              <a:buAutoNum type="alphaLcParenR"/>
            </a:pPr>
            <a:r>
              <a:rPr lang="en-US" altLang="en-US" dirty="0"/>
              <a:t>Elective function</a:t>
            </a:r>
          </a:p>
          <a:p>
            <a:pPr marL="609600" indent="-609600">
              <a:buFont typeface="Wingdings" panose="05000000000000000000" pitchFamily="2" charset="2"/>
              <a:buAutoNum type="alphaLcParenR"/>
            </a:pPr>
            <a:r>
              <a:rPr lang="en-US" altLang="en-US" dirty="0"/>
              <a:t>Expressive function</a:t>
            </a:r>
          </a:p>
          <a:p>
            <a:pPr marL="609600" indent="-609600">
              <a:buFont typeface="Wingdings" panose="05000000000000000000" pitchFamily="2" charset="2"/>
              <a:buAutoNum type="alphaLcParenR"/>
            </a:pPr>
            <a:r>
              <a:rPr lang="en-US" altLang="en-US" dirty="0"/>
              <a:t>Teaching function</a:t>
            </a:r>
          </a:p>
          <a:p>
            <a:pPr marL="609600" indent="-609600">
              <a:buFont typeface="Wingdings" panose="05000000000000000000" pitchFamily="2" charset="2"/>
              <a:buAutoNum type="alphaLcParenR"/>
            </a:pPr>
            <a:r>
              <a:rPr lang="en-US" altLang="en-US" dirty="0"/>
              <a:t>Informing function</a:t>
            </a:r>
          </a:p>
          <a:p>
            <a:pPr marL="609600" indent="-609600">
              <a:buFont typeface="Wingdings" panose="05000000000000000000" pitchFamily="2" charset="2"/>
              <a:buAutoNum type="alphaLcParenR"/>
            </a:pPr>
            <a:r>
              <a:rPr lang="en-US" altLang="en-US" dirty="0"/>
              <a:t>Legislative function</a:t>
            </a:r>
          </a:p>
          <a:p>
            <a:pPr marL="609600" indent="-609600">
              <a:buFont typeface="Wingdings" panose="05000000000000000000" pitchFamily="2" charset="2"/>
              <a:buAutoNum type="alphaLcParenR"/>
            </a:pPr>
            <a:r>
              <a:rPr lang="en-US" altLang="en-US" dirty="0"/>
              <a:t>Financial function</a:t>
            </a:r>
            <a:endParaRPr lang="en-CA" dirty="0"/>
          </a:p>
        </p:txBody>
      </p:sp>
    </p:spTree>
    <p:extLst>
      <p:ext uri="{BB962C8B-B14F-4D97-AF65-F5344CB8AC3E}">
        <p14:creationId xmlns:p14="http://schemas.microsoft.com/office/powerpoint/2010/main" val="32908531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14B4B8-1868-4BE4-B2B4-B42AD98B5024}"/>
              </a:ext>
            </a:extLst>
          </p:cNvPr>
          <p:cNvSpPr>
            <a:spLocks noGrp="1"/>
          </p:cNvSpPr>
          <p:nvPr>
            <p:ph type="title"/>
          </p:nvPr>
        </p:nvSpPr>
        <p:spPr/>
        <p:txBody>
          <a:bodyPr/>
          <a:lstStyle/>
          <a:p>
            <a:r>
              <a:rPr lang="en-US" dirty="0"/>
              <a:t>The Cabinet and the Prime minister</a:t>
            </a:r>
          </a:p>
        </p:txBody>
      </p:sp>
      <p:sp>
        <p:nvSpPr>
          <p:cNvPr id="3" name="Segnaposto contenuto 2">
            <a:extLst>
              <a:ext uri="{FF2B5EF4-FFF2-40B4-BE49-F238E27FC236}">
                <a16:creationId xmlns:a16="http://schemas.microsoft.com/office/drawing/2014/main" id="{781BECA4-8E21-4FE8-849B-5B53E5CE011A}"/>
              </a:ext>
            </a:extLst>
          </p:cNvPr>
          <p:cNvSpPr>
            <a:spLocks noGrp="1"/>
          </p:cNvSpPr>
          <p:nvPr>
            <p:ph idx="1"/>
          </p:nvPr>
        </p:nvSpPr>
        <p:spPr/>
        <p:txBody>
          <a:bodyPr>
            <a:normAutofit fontScale="70000" lnSpcReduction="20000"/>
          </a:bodyPr>
          <a:lstStyle/>
          <a:p>
            <a:r>
              <a:rPr lang="en-US" dirty="0"/>
              <a:t>The rise of Prime-ministerial power: from </a:t>
            </a:r>
            <a:r>
              <a:rPr lang="en-US" i="1" dirty="0"/>
              <a:t>primus inter pares </a:t>
            </a:r>
            <a:r>
              <a:rPr lang="en-US" dirty="0"/>
              <a:t>to head of government</a:t>
            </a:r>
          </a:p>
          <a:p>
            <a:r>
              <a:rPr lang="en-US" dirty="0"/>
              <a:t>The relation of the Prime Minister with the electorate, with his party, with his cabinet colleagues, with the opposition in Parliament</a:t>
            </a:r>
          </a:p>
          <a:p>
            <a:r>
              <a:rPr lang="en-US" dirty="0"/>
              <a:t>The base of the Prime minister’s strength:</a:t>
            </a:r>
          </a:p>
          <a:p>
            <a:pPr marL="457200" indent="-457200">
              <a:buAutoNum type="alphaLcParenR"/>
            </a:pPr>
            <a:r>
              <a:rPr lang="en-US" dirty="0"/>
              <a:t>The support of the electorate in the General election</a:t>
            </a:r>
          </a:p>
          <a:p>
            <a:pPr marL="457200" indent="-457200">
              <a:buAutoNum type="alphaLcParenR"/>
            </a:pPr>
            <a:r>
              <a:rPr lang="en-US" dirty="0"/>
              <a:t>The support (confidence) of the majority of the House of commons</a:t>
            </a:r>
          </a:p>
          <a:p>
            <a:pPr marL="457200" indent="-457200">
              <a:buAutoNum type="alphaLcParenR"/>
            </a:pPr>
            <a:r>
              <a:rPr lang="en-US" dirty="0"/>
              <a:t>The leadership of the party being in a majority of the House of commons</a:t>
            </a:r>
          </a:p>
          <a:p>
            <a:pPr marL="457200" indent="-457200">
              <a:buAutoNum type="alphaLcParenR"/>
            </a:pPr>
            <a:r>
              <a:rPr lang="en-US" dirty="0"/>
              <a:t>The control of all the residual powers belonging to the monarch (royal prerogative), that, according to the conventions of the constitution, must be exercised following the advice of the Prime minister (e.g. prorogation of Parliament, dissolution of Parliament until 2011, etc.) </a:t>
            </a:r>
            <a:r>
              <a:rPr lang="en-US" dirty="0">
                <a:sym typeface="Wingdings" panose="05000000000000000000" pitchFamily="2" charset="2"/>
              </a:rPr>
              <a:t> this may be regarded as the “tory element” of the constitutional position of the Prime minister and of </a:t>
            </a:r>
            <a:r>
              <a:rPr lang="en-US">
                <a:sym typeface="Wingdings" panose="05000000000000000000" pitchFamily="2" charset="2"/>
              </a:rPr>
              <a:t>the Cabinet</a:t>
            </a:r>
            <a:endParaRPr lang="en-US" dirty="0"/>
          </a:p>
          <a:p>
            <a:endParaRPr lang="en-CA" dirty="0"/>
          </a:p>
        </p:txBody>
      </p:sp>
    </p:spTree>
    <p:extLst>
      <p:ext uri="{BB962C8B-B14F-4D97-AF65-F5344CB8AC3E}">
        <p14:creationId xmlns:p14="http://schemas.microsoft.com/office/powerpoint/2010/main" val="20237542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91E69C-16B8-4F1A-A459-51559C703E13}"/>
              </a:ext>
            </a:extLst>
          </p:cNvPr>
          <p:cNvSpPr>
            <a:spLocks noGrp="1"/>
          </p:cNvSpPr>
          <p:nvPr>
            <p:ph type="title"/>
          </p:nvPr>
        </p:nvSpPr>
        <p:spPr/>
        <p:txBody>
          <a:bodyPr/>
          <a:lstStyle/>
          <a:p>
            <a:r>
              <a:rPr lang="en-US" dirty="0"/>
              <a:t>The Cabinet and the Prime minister</a:t>
            </a:r>
            <a:endParaRPr lang="en-CA" dirty="0"/>
          </a:p>
        </p:txBody>
      </p:sp>
      <p:sp>
        <p:nvSpPr>
          <p:cNvPr id="3" name="Segnaposto contenuto 2">
            <a:extLst>
              <a:ext uri="{FF2B5EF4-FFF2-40B4-BE49-F238E27FC236}">
                <a16:creationId xmlns:a16="http://schemas.microsoft.com/office/drawing/2014/main" id="{08AF7D20-2941-4C3B-AE1C-E291A0C64F0F}"/>
              </a:ext>
            </a:extLst>
          </p:cNvPr>
          <p:cNvSpPr>
            <a:spLocks noGrp="1"/>
          </p:cNvSpPr>
          <p:nvPr>
            <p:ph idx="1"/>
          </p:nvPr>
        </p:nvSpPr>
        <p:spPr/>
        <p:txBody>
          <a:bodyPr>
            <a:normAutofit fontScale="85000" lnSpcReduction="10000"/>
          </a:bodyPr>
          <a:lstStyle/>
          <a:p>
            <a:r>
              <a:rPr lang="en-US" dirty="0"/>
              <a:t>(While in the XIX century the Prime minister was frequently an aristocrat and often belonged to the House of Lords, in the XX and XXI century he must be a member of the House of Commons: see the preference for Baldwin instead of Lord Curzon in 1923 and the resignation from Lord Home from the Lords when appointed Premier in 1963)</a:t>
            </a:r>
          </a:p>
          <a:p>
            <a:r>
              <a:rPr lang="en-US" dirty="0"/>
              <a:t>How to appoint a Prime Minister (after new elections and in other moments)</a:t>
            </a:r>
          </a:p>
          <a:p>
            <a:r>
              <a:rPr lang="en-US" dirty="0"/>
              <a:t>The Prime Minister appoints the members of the Cabinet and may dismiss them</a:t>
            </a:r>
          </a:p>
          <a:p>
            <a:r>
              <a:rPr lang="en-US" dirty="0"/>
              <a:t>How to remove a Prime Minister: a vote of the House of Commons; change of leadership in the governing party; a defeat in general elections</a:t>
            </a:r>
          </a:p>
          <a:p>
            <a:r>
              <a:rPr lang="en-US" dirty="0"/>
              <a:t>The Prime minister is the chief of the party in Parliament, while the Cabinet is its Front Bench</a:t>
            </a:r>
          </a:p>
          <a:p>
            <a:endParaRPr lang="en-CA" dirty="0"/>
          </a:p>
        </p:txBody>
      </p:sp>
    </p:spTree>
    <p:extLst>
      <p:ext uri="{BB962C8B-B14F-4D97-AF65-F5344CB8AC3E}">
        <p14:creationId xmlns:p14="http://schemas.microsoft.com/office/powerpoint/2010/main" val="24140670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2B01DE-2245-1FB2-D4A5-CE3574F57C4C}"/>
              </a:ext>
            </a:extLst>
          </p:cNvPr>
          <p:cNvSpPr>
            <a:spLocks noGrp="1"/>
          </p:cNvSpPr>
          <p:nvPr>
            <p:ph type="title"/>
          </p:nvPr>
        </p:nvSpPr>
        <p:spPr/>
        <p:txBody>
          <a:bodyPr/>
          <a:lstStyle/>
          <a:p>
            <a:r>
              <a:rPr lang="it-IT" dirty="0"/>
              <a:t>The conventions of the </a:t>
            </a:r>
            <a:r>
              <a:rPr lang="it-IT" dirty="0" err="1"/>
              <a:t>Constitution</a:t>
            </a:r>
            <a:endParaRPr lang="it-IT" dirty="0"/>
          </a:p>
        </p:txBody>
      </p:sp>
      <p:sp>
        <p:nvSpPr>
          <p:cNvPr id="3" name="Segnaposto contenuto 2">
            <a:extLst>
              <a:ext uri="{FF2B5EF4-FFF2-40B4-BE49-F238E27FC236}">
                <a16:creationId xmlns:a16="http://schemas.microsoft.com/office/drawing/2014/main" id="{43565703-4CB2-AA59-4AC7-55B17E542F33}"/>
              </a:ext>
            </a:extLst>
          </p:cNvPr>
          <p:cNvSpPr>
            <a:spLocks noGrp="1"/>
          </p:cNvSpPr>
          <p:nvPr>
            <p:ph idx="1"/>
          </p:nvPr>
        </p:nvSpPr>
        <p:spPr/>
        <p:txBody>
          <a:bodyPr>
            <a:normAutofit fontScale="70000" lnSpcReduction="20000"/>
          </a:bodyPr>
          <a:lstStyle/>
          <a:p>
            <a:pPr marL="457200" algn="just">
              <a:lnSpc>
                <a:spcPct val="107000"/>
              </a:lnSpc>
              <a:spcAft>
                <a:spcPts val="0"/>
              </a:spcAft>
            </a:pPr>
            <a:r>
              <a:rPr lang="en-AU" sz="2000" dirty="0">
                <a:effectLst/>
                <a:latin typeface="Californian FB" panose="0207040306080B030204" pitchFamily="18" charset="0"/>
                <a:ea typeface="BatangChe" panose="02030609000101010101" pitchFamily="49" charset="-127"/>
                <a:cs typeface="Amiri Quran" panose="00000500000000000000" pitchFamily="2" charset="-78"/>
              </a:rPr>
              <a:t>“We now have a whole system of political morality, a whole code of precepts for the guidance of public men, which will not be found in any page of either the statute or the common law, but which are in any page of either the statute or the common law, but are in practice held hardly less sacred than any principle embodied in the Great Charter or in the Petition of Rights” (</a:t>
            </a:r>
            <a:r>
              <a:rPr lang="en-AU" sz="2000" dirty="0">
                <a:effectLst/>
                <a:latin typeface="Times New Roman" panose="02020603050405020304" pitchFamily="18" charset="0"/>
                <a:ea typeface="BatangChe" panose="02030609000101010101" pitchFamily="49" charset="-127"/>
                <a:cs typeface="Arial" panose="020B0604020202020204" pitchFamily="34" charset="0"/>
              </a:rPr>
              <a:t>E. </a:t>
            </a:r>
            <a:r>
              <a:rPr lang="en-AU" sz="2000" cap="small" dirty="0">
                <a:effectLst/>
                <a:latin typeface="Times New Roman" panose="02020603050405020304" pitchFamily="18" charset="0"/>
                <a:ea typeface="BatangChe" panose="02030609000101010101" pitchFamily="49" charset="-127"/>
                <a:cs typeface="Arial" panose="020B0604020202020204" pitchFamily="34" charset="0"/>
              </a:rPr>
              <a:t>Freeman</a:t>
            </a:r>
            <a:r>
              <a:rPr lang="en-AU" sz="2000" dirty="0">
                <a:effectLst/>
                <a:latin typeface="Times New Roman" panose="02020603050405020304" pitchFamily="18" charset="0"/>
                <a:ea typeface="BatangChe" panose="02030609000101010101" pitchFamily="49" charset="-127"/>
                <a:cs typeface="Arial" panose="020B0604020202020204" pitchFamily="34" charset="0"/>
              </a:rPr>
              <a:t>, </a:t>
            </a:r>
            <a:r>
              <a:rPr lang="en-AU" sz="2000" i="1" dirty="0">
                <a:effectLst/>
                <a:latin typeface="Times New Roman" panose="02020603050405020304" pitchFamily="18" charset="0"/>
                <a:ea typeface="BatangChe" panose="02030609000101010101" pitchFamily="49" charset="-127"/>
                <a:cs typeface="Arial" panose="020B0604020202020204" pitchFamily="34" charset="0"/>
              </a:rPr>
              <a:t>The Growth of the English Constitution</a:t>
            </a:r>
            <a:r>
              <a:rPr lang="en-AU" sz="2000" dirty="0">
                <a:effectLst/>
                <a:latin typeface="Times New Roman" panose="02020603050405020304" pitchFamily="18" charset="0"/>
                <a:ea typeface="BatangChe" panose="02030609000101010101" pitchFamily="49" charset="-127"/>
                <a:cs typeface="Arial" panose="020B0604020202020204" pitchFamily="34" charset="0"/>
              </a:rPr>
              <a:t>, 1872, p. 109)</a:t>
            </a:r>
            <a:r>
              <a:rPr lang="en-AU" sz="2000" dirty="0">
                <a:effectLst/>
                <a:latin typeface="Californian FB" panose="0207040306080B030204" pitchFamily="18" charset="0"/>
                <a:ea typeface="BatangChe" panose="02030609000101010101" pitchFamily="49" charset="-127"/>
                <a:cs typeface="Amiri Quran" panose="00000500000000000000" pitchFamily="2" charset="-78"/>
              </a:rPr>
              <a:t>.</a:t>
            </a:r>
            <a:endParaRPr lang="it-IT" sz="2000" dirty="0">
              <a:effectLst/>
              <a:latin typeface="Calibri" panose="020F0502020204030204" pitchFamily="34" charset="0"/>
              <a:ea typeface="Calibri" panose="020F0502020204030204" pitchFamily="34" charset="0"/>
              <a:cs typeface="Arial" panose="020B0604020202020204" pitchFamily="34" charset="0"/>
            </a:endParaRPr>
          </a:p>
          <a:p>
            <a:pPr marL="457200" algn="just">
              <a:lnSpc>
                <a:spcPct val="107000"/>
              </a:lnSpc>
              <a:spcAft>
                <a:spcPts val="0"/>
              </a:spcAft>
            </a:pPr>
            <a:r>
              <a:rPr lang="en-AU" sz="2000" dirty="0">
                <a:effectLst/>
                <a:latin typeface="Californian FB" panose="0207040306080B030204" pitchFamily="18" charset="0"/>
                <a:ea typeface="BatangChe" panose="02030609000101010101" pitchFamily="49" charset="-127"/>
                <a:cs typeface="Amiri Quran" panose="00000500000000000000" pitchFamily="2" charset="-78"/>
              </a:rPr>
              <a:t>The </a:t>
            </a:r>
            <a:r>
              <a:rPr lang="en-AU" sz="2000" b="1" dirty="0">
                <a:effectLst/>
                <a:latin typeface="Californian FB" panose="0207040306080B030204" pitchFamily="18" charset="0"/>
                <a:ea typeface="BatangChe" panose="02030609000101010101" pitchFamily="49" charset="-127"/>
                <a:cs typeface="Amiri Quran" panose="00000500000000000000" pitchFamily="2" charset="-78"/>
              </a:rPr>
              <a:t>conventions of the Constitution </a:t>
            </a:r>
            <a:r>
              <a:rPr lang="en-AU" sz="2000" dirty="0">
                <a:effectLst/>
                <a:latin typeface="Californian FB" panose="0207040306080B030204" pitchFamily="18" charset="0"/>
                <a:ea typeface="BatangChe" panose="02030609000101010101" pitchFamily="49" charset="-127"/>
                <a:cs typeface="Amiri Quran" panose="00000500000000000000" pitchFamily="2" charset="-78"/>
              </a:rPr>
              <a:t>are “customs, practices, maxims, or precepts which are not enforced or recognized by the Courts and make up a body not of laws, but of political ethics” “But a lawyer cannot master even the legal side of the English constitution without paying some attention to the nature of those constitutional understandings which necessarily engross the attention of historians or statesmen” (</a:t>
            </a:r>
            <a:r>
              <a:rPr lang="en-AU" sz="2000" dirty="0">
                <a:effectLst/>
                <a:latin typeface="Times New Roman" panose="02020603050405020304" pitchFamily="18" charset="0"/>
                <a:ea typeface="BatangChe" panose="02030609000101010101" pitchFamily="49" charset="-127"/>
                <a:cs typeface="Arial" panose="020B0604020202020204" pitchFamily="34" charset="0"/>
              </a:rPr>
              <a:t>A.V. </a:t>
            </a:r>
            <a:r>
              <a:rPr lang="en-AU" sz="2000" cap="small" dirty="0">
                <a:effectLst/>
                <a:latin typeface="Times New Roman" panose="02020603050405020304" pitchFamily="18" charset="0"/>
                <a:ea typeface="BatangChe" panose="02030609000101010101" pitchFamily="49" charset="-127"/>
                <a:cs typeface="Arial" panose="020B0604020202020204" pitchFamily="34" charset="0"/>
              </a:rPr>
              <a:t>Dicey</a:t>
            </a:r>
            <a:r>
              <a:rPr lang="en-AU" sz="2000" dirty="0">
                <a:effectLst/>
                <a:latin typeface="Times New Roman" panose="02020603050405020304" pitchFamily="18" charset="0"/>
                <a:ea typeface="BatangChe" panose="02030609000101010101" pitchFamily="49" charset="-127"/>
                <a:cs typeface="Arial" panose="020B0604020202020204" pitchFamily="34" charset="0"/>
              </a:rPr>
              <a:t>, </a:t>
            </a:r>
            <a:r>
              <a:rPr lang="en-AU" sz="2000" i="1" dirty="0">
                <a:effectLst/>
                <a:latin typeface="Times New Roman" panose="02020603050405020304" pitchFamily="18" charset="0"/>
                <a:ea typeface="BatangChe" panose="02030609000101010101" pitchFamily="49" charset="-127"/>
                <a:cs typeface="Arial" panose="020B0604020202020204" pitchFamily="34" charset="0"/>
              </a:rPr>
              <a:t>Introduction to the study of the law of the Constitution</a:t>
            </a:r>
            <a:r>
              <a:rPr lang="en-AU" sz="2000" dirty="0">
                <a:effectLst/>
                <a:latin typeface="Times New Roman" panose="02020603050405020304" pitchFamily="18" charset="0"/>
                <a:ea typeface="BatangChe" panose="02030609000101010101" pitchFamily="49" charset="-127"/>
                <a:cs typeface="Arial" panose="020B0604020202020204" pitchFamily="34" charset="0"/>
              </a:rPr>
              <a:t>, VIII ed., Macmillan &amp; co., London, 1915, p. 413.</a:t>
            </a:r>
            <a:r>
              <a:rPr lang="en-AU" sz="2000" dirty="0">
                <a:effectLst/>
                <a:latin typeface="Californian FB" panose="0207040306080B030204" pitchFamily="18" charset="0"/>
                <a:ea typeface="BatangChe" panose="02030609000101010101" pitchFamily="49" charset="-127"/>
                <a:cs typeface="Amiri Quran" panose="00000500000000000000" pitchFamily="2" charset="-78"/>
              </a:rPr>
              <a:t>). </a:t>
            </a:r>
            <a:endParaRPr lang="it-IT" sz="2000" dirty="0">
              <a:effectLst/>
              <a:latin typeface="Calibri" panose="020F0502020204030204" pitchFamily="34" charset="0"/>
              <a:ea typeface="Calibri" panose="020F0502020204030204" pitchFamily="34" charset="0"/>
              <a:cs typeface="Arial" panose="020B0604020202020204" pitchFamily="34" charset="0"/>
            </a:endParaRPr>
          </a:p>
          <a:p>
            <a:pPr marL="457200" algn="just">
              <a:lnSpc>
                <a:spcPct val="107000"/>
              </a:lnSpc>
              <a:spcAft>
                <a:spcPts val="800"/>
              </a:spcAft>
            </a:pPr>
            <a:r>
              <a:rPr lang="en-AU" sz="2000" dirty="0">
                <a:effectLst/>
                <a:latin typeface="Californian FB" panose="0207040306080B030204" pitchFamily="18" charset="0"/>
                <a:ea typeface="BatangChe" panose="02030609000101010101" pitchFamily="49" charset="-127"/>
                <a:cs typeface="Amiri Quran" panose="00000500000000000000" pitchFamily="2" charset="-78"/>
              </a:rPr>
              <a:t>“These rules make up the constitutional morality of the day. They are all constantly acted upon, and, since they cannot be enforced by any Court of law, have no claim to be considered laws. They are multifarious … (but) they are all, or at any rate most of them, rules for determining the mode in which the discretionary powers of the Crown (or of the Ministers as servants of the Crown) ought to be exercised” (Dicey, p. 418). The conventions of the constitution are “rules or customs determining the mode in which the discretionary power of the executive, or in technical language the prerogative, ought (i.e. is expected by the nation) to be employed” (Dicey, p. 424).</a:t>
            </a:r>
            <a:endParaRPr lang="en-CA" dirty="0"/>
          </a:p>
          <a:p>
            <a:endParaRPr lang="it-IT" dirty="0"/>
          </a:p>
        </p:txBody>
      </p:sp>
    </p:spTree>
    <p:extLst>
      <p:ext uri="{BB962C8B-B14F-4D97-AF65-F5344CB8AC3E}">
        <p14:creationId xmlns:p14="http://schemas.microsoft.com/office/powerpoint/2010/main" val="30135479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C91639-1CB6-45D4-A98E-D9D1DA495F4A}"/>
              </a:ext>
            </a:extLst>
          </p:cNvPr>
          <p:cNvSpPr>
            <a:spLocks noGrp="1"/>
          </p:cNvSpPr>
          <p:nvPr>
            <p:ph type="title"/>
          </p:nvPr>
        </p:nvSpPr>
        <p:spPr/>
        <p:txBody>
          <a:bodyPr/>
          <a:lstStyle/>
          <a:p>
            <a:r>
              <a:rPr lang="en-US" dirty="0"/>
              <a:t>Political Parties</a:t>
            </a:r>
          </a:p>
        </p:txBody>
      </p:sp>
      <p:sp>
        <p:nvSpPr>
          <p:cNvPr id="3" name="Segnaposto contenuto 2">
            <a:extLst>
              <a:ext uri="{FF2B5EF4-FFF2-40B4-BE49-F238E27FC236}">
                <a16:creationId xmlns:a16="http://schemas.microsoft.com/office/drawing/2014/main" id="{E89A3175-0E7D-4100-AE36-AD7DD40D206D}"/>
              </a:ext>
            </a:extLst>
          </p:cNvPr>
          <p:cNvSpPr>
            <a:spLocks noGrp="1"/>
          </p:cNvSpPr>
          <p:nvPr>
            <p:ph idx="1"/>
          </p:nvPr>
        </p:nvSpPr>
        <p:spPr/>
        <p:txBody>
          <a:bodyPr>
            <a:normAutofit fontScale="85000" lnSpcReduction="20000"/>
          </a:bodyPr>
          <a:lstStyle/>
          <a:p>
            <a:r>
              <a:rPr lang="en-US" dirty="0"/>
              <a:t>Defeat of the Whigs in 1783-4 and rise of William Pitt </a:t>
            </a:r>
            <a:r>
              <a:rPr lang="en-US" dirty="0">
                <a:sym typeface="Wingdings" panose="05000000000000000000" pitchFamily="2" charset="2"/>
              </a:rPr>
              <a:t> Pitt vs. Charles J. Fox “new Tories” (“</a:t>
            </a:r>
            <a:r>
              <a:rPr lang="en-US" dirty="0" err="1">
                <a:sym typeface="Wingdings" panose="05000000000000000000" pitchFamily="2" charset="2"/>
              </a:rPr>
              <a:t>pittites</a:t>
            </a:r>
            <a:r>
              <a:rPr lang="en-US" dirty="0">
                <a:sym typeface="Wingdings" panose="05000000000000000000" pitchFamily="2" charset="2"/>
              </a:rPr>
              <a:t>”) vs. Whigs?</a:t>
            </a:r>
          </a:p>
          <a:p>
            <a:r>
              <a:rPr lang="en-US" dirty="0">
                <a:sym typeface="Wingdings" panose="05000000000000000000" pitchFamily="2" charset="2"/>
              </a:rPr>
              <a:t>Lord Liverpool’s long hegemony 1812-1827 (a new </a:t>
            </a:r>
            <a:r>
              <a:rPr lang="en-US" dirty="0" err="1">
                <a:sym typeface="Wingdings" panose="05000000000000000000" pitchFamily="2" charset="2"/>
              </a:rPr>
              <a:t>toryism</a:t>
            </a:r>
            <a:r>
              <a:rPr lang="en-US" dirty="0">
                <a:sym typeface="Wingdings" panose="05000000000000000000" pitchFamily="2" charset="2"/>
              </a:rPr>
              <a:t>?) and the Whig opposition</a:t>
            </a:r>
          </a:p>
          <a:p>
            <a:r>
              <a:rPr lang="en-US" dirty="0"/>
              <a:t>The Whigs in power 1830-41</a:t>
            </a:r>
          </a:p>
          <a:p>
            <a:r>
              <a:rPr lang="en-US" dirty="0"/>
              <a:t>Robert Peel’s “</a:t>
            </a:r>
            <a:r>
              <a:rPr lang="en-US" dirty="0" err="1"/>
              <a:t>Tarnworth</a:t>
            </a:r>
            <a:r>
              <a:rPr lang="en-US" dirty="0"/>
              <a:t> Manifesto” (1834), the Carlton Club and the birth of the new </a:t>
            </a:r>
            <a:r>
              <a:rPr lang="en-US" u="sng" dirty="0"/>
              <a:t>Conservative party</a:t>
            </a:r>
          </a:p>
          <a:p>
            <a:r>
              <a:rPr lang="en-US" dirty="0"/>
              <a:t>Lichfield House compact of Feb. 1835 (Whigs, radicals &amp; O’Connell Irish MPs), the Reform Club and the origin of the Liberal Party</a:t>
            </a:r>
          </a:p>
          <a:p>
            <a:r>
              <a:rPr lang="en-US" dirty="0"/>
              <a:t>Former “</a:t>
            </a:r>
            <a:r>
              <a:rPr lang="en-US" dirty="0" err="1"/>
              <a:t>peelites</a:t>
            </a:r>
            <a:r>
              <a:rPr lang="en-US" dirty="0"/>
              <a:t>”, Liberals and Whigs merge into the </a:t>
            </a:r>
            <a:r>
              <a:rPr lang="en-US" u="sng" dirty="0"/>
              <a:t>Liberal Party</a:t>
            </a:r>
            <a:r>
              <a:rPr lang="en-US" dirty="0"/>
              <a:t> 1859</a:t>
            </a:r>
          </a:p>
          <a:p>
            <a:r>
              <a:rPr lang="en-US" dirty="0"/>
              <a:t>Organization of parties outside parliament, at the constituency level</a:t>
            </a:r>
          </a:p>
          <a:p>
            <a:endParaRPr lang="en-CA" dirty="0"/>
          </a:p>
        </p:txBody>
      </p:sp>
    </p:spTree>
    <p:extLst>
      <p:ext uri="{BB962C8B-B14F-4D97-AF65-F5344CB8AC3E}">
        <p14:creationId xmlns:p14="http://schemas.microsoft.com/office/powerpoint/2010/main" val="1047733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F0CF13-9DEF-44EC-B70A-B0A5AAFD640E}"/>
              </a:ext>
            </a:extLst>
          </p:cNvPr>
          <p:cNvSpPr>
            <a:spLocks noGrp="1"/>
          </p:cNvSpPr>
          <p:nvPr>
            <p:ph type="title"/>
          </p:nvPr>
        </p:nvSpPr>
        <p:spPr/>
        <p:txBody>
          <a:bodyPr/>
          <a:lstStyle/>
          <a:p>
            <a:r>
              <a:rPr lang="en-US" dirty="0"/>
              <a:t>Political Parties</a:t>
            </a:r>
            <a:endParaRPr lang="en-CA" dirty="0"/>
          </a:p>
        </p:txBody>
      </p:sp>
      <p:sp>
        <p:nvSpPr>
          <p:cNvPr id="3" name="Segnaposto contenuto 2">
            <a:extLst>
              <a:ext uri="{FF2B5EF4-FFF2-40B4-BE49-F238E27FC236}">
                <a16:creationId xmlns:a16="http://schemas.microsoft.com/office/drawing/2014/main" id="{D0F6F74E-05AC-402A-AB0C-0493605B0D24}"/>
              </a:ext>
            </a:extLst>
          </p:cNvPr>
          <p:cNvSpPr>
            <a:spLocks noGrp="1"/>
          </p:cNvSpPr>
          <p:nvPr>
            <p:ph idx="1"/>
          </p:nvPr>
        </p:nvSpPr>
        <p:spPr/>
        <p:txBody>
          <a:bodyPr>
            <a:normAutofit fontScale="62500" lnSpcReduction="20000"/>
          </a:bodyPr>
          <a:lstStyle/>
          <a:p>
            <a:r>
              <a:rPr lang="en-US" dirty="0"/>
              <a:t>More or less regular alternation in power of Liberals and Conservatives between 1867 and 1922 (two-party system)</a:t>
            </a:r>
          </a:p>
          <a:p>
            <a:r>
              <a:rPr lang="en-US" dirty="0"/>
              <a:t>Decline of the Liberal party in the 1920s and 1930s (three-party system)</a:t>
            </a:r>
          </a:p>
          <a:p>
            <a:r>
              <a:rPr lang="en-US" dirty="0"/>
              <a:t>Rise of the </a:t>
            </a:r>
            <a:r>
              <a:rPr lang="en-US" dirty="0" err="1"/>
              <a:t>Labour</a:t>
            </a:r>
            <a:r>
              <a:rPr lang="en-US" dirty="0"/>
              <a:t> Party in the 1920s and after 1945 (return to a two party system)</a:t>
            </a:r>
          </a:p>
          <a:p>
            <a:r>
              <a:rPr lang="en-US" dirty="0"/>
              <a:t>New parties: Alliance, then Liberal democratic party in the 1980s; UKIP (for Brexit); Scottish Nationalist Party (for Scottish independence)</a:t>
            </a:r>
          </a:p>
          <a:p>
            <a:r>
              <a:rPr lang="en-US" dirty="0"/>
              <a:t>From parliamentary parties to organizations living in the Country and represented in Parliament (in particular the relations of the </a:t>
            </a:r>
            <a:r>
              <a:rPr lang="en-US" dirty="0" err="1"/>
              <a:t>Labour</a:t>
            </a:r>
            <a:r>
              <a:rPr lang="en-US" dirty="0"/>
              <a:t> Party with the Trade Unions)</a:t>
            </a:r>
          </a:p>
          <a:p>
            <a:r>
              <a:rPr lang="en-US" dirty="0"/>
              <a:t>The party and its leader</a:t>
            </a:r>
          </a:p>
          <a:p>
            <a:r>
              <a:rPr lang="en-US" dirty="0"/>
              <a:t>Selecting the leader: from a process governed by the parliamentary caucus to a process involving party members</a:t>
            </a:r>
          </a:p>
          <a:p>
            <a:r>
              <a:rPr lang="en-US" dirty="0"/>
              <a:t>Parliamentary discipline</a:t>
            </a:r>
          </a:p>
          <a:p>
            <a:r>
              <a:rPr lang="en-US" dirty="0"/>
              <a:t>The MP and his constituency</a:t>
            </a:r>
          </a:p>
          <a:p>
            <a:endParaRPr lang="en-CA" dirty="0"/>
          </a:p>
        </p:txBody>
      </p:sp>
    </p:spTree>
    <p:extLst>
      <p:ext uri="{BB962C8B-B14F-4D97-AF65-F5344CB8AC3E}">
        <p14:creationId xmlns:p14="http://schemas.microsoft.com/office/powerpoint/2010/main" val="12984829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82FBA4-12DA-4BB5-9CBE-4F90EFEFFA30}"/>
              </a:ext>
            </a:extLst>
          </p:cNvPr>
          <p:cNvSpPr>
            <a:spLocks noGrp="1"/>
          </p:cNvSpPr>
          <p:nvPr>
            <p:ph type="title"/>
          </p:nvPr>
        </p:nvSpPr>
        <p:spPr/>
        <p:txBody>
          <a:bodyPr>
            <a:normAutofit/>
          </a:bodyPr>
          <a:lstStyle/>
          <a:p>
            <a:r>
              <a:rPr lang="en-US" sz="2400" dirty="0"/>
              <a:t>The evolution of parliamentary government in the second half of the XX century: the Westminster model</a:t>
            </a:r>
          </a:p>
        </p:txBody>
      </p:sp>
      <p:sp>
        <p:nvSpPr>
          <p:cNvPr id="3" name="Segnaposto contenuto 2">
            <a:extLst>
              <a:ext uri="{FF2B5EF4-FFF2-40B4-BE49-F238E27FC236}">
                <a16:creationId xmlns:a16="http://schemas.microsoft.com/office/drawing/2014/main" id="{D0A4E7A4-C797-47C6-9C4A-A833C97F644B}"/>
              </a:ext>
            </a:extLst>
          </p:cNvPr>
          <p:cNvSpPr>
            <a:spLocks noGrp="1"/>
          </p:cNvSpPr>
          <p:nvPr>
            <p:ph idx="1"/>
          </p:nvPr>
        </p:nvSpPr>
        <p:spPr/>
        <p:txBody>
          <a:bodyPr>
            <a:normAutofit fontScale="55000" lnSpcReduction="20000"/>
          </a:bodyPr>
          <a:lstStyle/>
          <a:p>
            <a:r>
              <a:rPr lang="en-US" dirty="0"/>
              <a:t>The electoral system: first past the post  (see slide nr. 19)</a:t>
            </a:r>
          </a:p>
          <a:p>
            <a:r>
              <a:rPr lang="en-US" dirty="0">
                <a:sym typeface="Wingdings" panose="05000000000000000000" pitchFamily="2" charset="2"/>
              </a:rPr>
              <a:t>On a national base, with national parties, this system gives a surplus of representation to the party who gets the larger number of votes and usually also to the second party at national level (Cons. and </a:t>
            </a:r>
            <a:r>
              <a:rPr lang="en-US" dirty="0" err="1">
                <a:sym typeface="Wingdings" panose="05000000000000000000" pitchFamily="2" charset="2"/>
              </a:rPr>
              <a:t>Labour</a:t>
            </a:r>
            <a:r>
              <a:rPr lang="en-US" dirty="0">
                <a:sym typeface="Wingdings" panose="05000000000000000000" pitchFamily="2" charset="2"/>
              </a:rPr>
              <a:t>)</a:t>
            </a:r>
          </a:p>
          <a:p>
            <a:r>
              <a:rPr lang="en-US" dirty="0"/>
              <a:t>Third and other national parties are usually strongly penalized (Liberals after 1945), unless concentrated in a specific area</a:t>
            </a:r>
          </a:p>
          <a:p>
            <a:r>
              <a:rPr lang="en-US" dirty="0"/>
              <a:t>This electoral system – working at national level with a homogenous electorate – tends to produce a two-party system</a:t>
            </a:r>
          </a:p>
          <a:p>
            <a:r>
              <a:rPr lang="en-US" dirty="0"/>
              <a:t>Very frequently elections produce a Parliament with a one-party majority and give to the party, the government and the Prime minister a mandate</a:t>
            </a:r>
          </a:p>
          <a:p>
            <a:r>
              <a:rPr lang="en-US" dirty="0"/>
              <a:t>Electors usually choose “men and measures”: </a:t>
            </a:r>
          </a:p>
          <a:p>
            <a:pPr marL="0" indent="0">
              <a:buNone/>
            </a:pPr>
            <a:r>
              <a:rPr lang="en-US" dirty="0"/>
              <a:t>a) They choose not only the MPs, but, de facto, through the MP and the party, they choose the Prime Minister and his team</a:t>
            </a:r>
          </a:p>
          <a:p>
            <a:pPr marL="0" indent="0">
              <a:buNone/>
            </a:pPr>
            <a:r>
              <a:rPr lang="en-US" dirty="0"/>
              <a:t>b) As elections are fought on “party manifestos” (the program of the party) the election also approves a party platform</a:t>
            </a:r>
          </a:p>
          <a:p>
            <a:r>
              <a:rPr lang="en-US" dirty="0"/>
              <a:t>In the following election, the voters may verify if the men and measures they had chosen still correspond to their preferences (responsibility)</a:t>
            </a:r>
          </a:p>
        </p:txBody>
      </p:sp>
    </p:spTree>
    <p:extLst>
      <p:ext uri="{BB962C8B-B14F-4D97-AF65-F5344CB8AC3E}">
        <p14:creationId xmlns:p14="http://schemas.microsoft.com/office/powerpoint/2010/main" val="37833083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84B4F2-FA9E-4F23-ACA8-8D4032272060}"/>
              </a:ext>
            </a:extLst>
          </p:cNvPr>
          <p:cNvSpPr>
            <a:spLocks noGrp="1"/>
          </p:cNvSpPr>
          <p:nvPr>
            <p:ph type="title"/>
          </p:nvPr>
        </p:nvSpPr>
        <p:spPr/>
        <p:txBody>
          <a:bodyPr/>
          <a:lstStyle/>
          <a:p>
            <a:r>
              <a:rPr lang="en-US" dirty="0"/>
              <a:t>One-party governments as the rule…</a:t>
            </a:r>
            <a:br>
              <a:rPr lang="en-US" dirty="0"/>
            </a:br>
            <a:r>
              <a:rPr lang="en-US" dirty="0"/>
              <a:t>and its exceptions</a:t>
            </a:r>
          </a:p>
        </p:txBody>
      </p:sp>
      <p:sp>
        <p:nvSpPr>
          <p:cNvPr id="3" name="Segnaposto contenuto 2">
            <a:extLst>
              <a:ext uri="{FF2B5EF4-FFF2-40B4-BE49-F238E27FC236}">
                <a16:creationId xmlns:a16="http://schemas.microsoft.com/office/drawing/2014/main" id="{7104025D-4F1F-4DE6-B139-1C663B8D4F8C}"/>
              </a:ext>
            </a:extLst>
          </p:cNvPr>
          <p:cNvSpPr>
            <a:spLocks noGrp="1"/>
          </p:cNvSpPr>
          <p:nvPr>
            <p:ph idx="1"/>
          </p:nvPr>
        </p:nvSpPr>
        <p:spPr/>
        <p:txBody>
          <a:bodyPr>
            <a:normAutofit fontScale="70000" lnSpcReduction="20000"/>
          </a:bodyPr>
          <a:lstStyle/>
          <a:p>
            <a:r>
              <a:rPr lang="en-US" dirty="0"/>
              <a:t>A tradition of single-party majority governments</a:t>
            </a:r>
          </a:p>
          <a:p>
            <a:r>
              <a:rPr lang="en-US" dirty="0"/>
              <a:t>The main parties (Conservatives and </a:t>
            </a:r>
            <a:r>
              <a:rPr lang="en-US" dirty="0" err="1"/>
              <a:t>Labour</a:t>
            </a:r>
            <a:r>
              <a:rPr lang="en-US" dirty="0"/>
              <a:t>) are disciplined and organized with clear and visible leaders</a:t>
            </a:r>
          </a:p>
          <a:p>
            <a:r>
              <a:rPr lang="en-US" dirty="0"/>
              <a:t>The party who gets the majority of seats in general elections forms the new government </a:t>
            </a:r>
          </a:p>
          <a:p>
            <a:r>
              <a:rPr lang="en-US" dirty="0"/>
              <a:t>The leader of the party with a majority in the House of Commons becomes Prime minister </a:t>
            </a:r>
          </a:p>
          <a:p>
            <a:r>
              <a:rPr lang="en-US" dirty="0"/>
              <a:t>Formally a government may be unseated through a vote in Parliament, but this is unlikely</a:t>
            </a:r>
          </a:p>
          <a:p>
            <a:r>
              <a:rPr lang="en-US" dirty="0"/>
              <a:t>A Prime Minister may be removed also removing him from the leadership of his party</a:t>
            </a:r>
          </a:p>
          <a:p>
            <a:r>
              <a:rPr lang="en-US" dirty="0"/>
              <a:t>Even though a no-confidence vote is always possible in principle</a:t>
            </a:r>
            <a:r>
              <a:rPr lang="en-US"/>
              <a:t>, actually </a:t>
            </a:r>
            <a:r>
              <a:rPr lang="en-US" dirty="0"/>
              <a:t>a majority government may be unseated only through new general elections</a:t>
            </a:r>
          </a:p>
          <a:p>
            <a:r>
              <a:rPr lang="en-US" dirty="0"/>
              <a:t>Minority governments (1923-24; 1929-31; 1950-51,1974, 2017-19)</a:t>
            </a:r>
          </a:p>
          <a:p>
            <a:r>
              <a:rPr lang="en-US" dirty="0"/>
              <a:t>Coalitions only in wartime (1916-18 and 1940-45), in 1918-22, in 1929-35 and in 2010-15 (</a:t>
            </a:r>
            <a:r>
              <a:rPr lang="en-US" dirty="0" err="1"/>
              <a:t>Cons.+Libs</a:t>
            </a:r>
            <a:r>
              <a:rPr lang="en-US" dirty="0"/>
              <a:t>)</a:t>
            </a:r>
          </a:p>
          <a:p>
            <a:endParaRPr lang="en-CA" dirty="0"/>
          </a:p>
        </p:txBody>
      </p:sp>
    </p:spTree>
    <p:extLst>
      <p:ext uri="{BB962C8B-B14F-4D97-AF65-F5344CB8AC3E}">
        <p14:creationId xmlns:p14="http://schemas.microsoft.com/office/powerpoint/2010/main" val="27760334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0D7F16-CCAD-4923-A64B-DAFA3558A31D}"/>
              </a:ext>
            </a:extLst>
          </p:cNvPr>
          <p:cNvSpPr>
            <a:spLocks noGrp="1"/>
          </p:cNvSpPr>
          <p:nvPr>
            <p:ph type="title"/>
          </p:nvPr>
        </p:nvSpPr>
        <p:spPr/>
        <p:txBody>
          <a:bodyPr/>
          <a:lstStyle/>
          <a:p>
            <a:r>
              <a:rPr lang="en-US" dirty="0"/>
              <a:t>Concentration of powers and checks &amp; balances?</a:t>
            </a:r>
          </a:p>
        </p:txBody>
      </p:sp>
      <p:sp>
        <p:nvSpPr>
          <p:cNvPr id="3" name="Segnaposto contenuto 2">
            <a:extLst>
              <a:ext uri="{FF2B5EF4-FFF2-40B4-BE49-F238E27FC236}">
                <a16:creationId xmlns:a16="http://schemas.microsoft.com/office/drawing/2014/main" id="{DE9C86AF-DE2E-4F37-B972-F730DFE91224}"/>
              </a:ext>
            </a:extLst>
          </p:cNvPr>
          <p:cNvSpPr>
            <a:spLocks noGrp="1"/>
          </p:cNvSpPr>
          <p:nvPr>
            <p:ph sz="half" idx="1"/>
          </p:nvPr>
        </p:nvSpPr>
        <p:spPr/>
        <p:txBody>
          <a:bodyPr>
            <a:normAutofit fontScale="70000" lnSpcReduction="20000"/>
          </a:bodyPr>
          <a:lstStyle/>
          <a:p>
            <a:r>
              <a:rPr lang="en-US" dirty="0"/>
              <a:t>In the Westminster system, the political power is highly concentrated in a “chain” composed by the Prime Minister, his Cabinet, his parliamentary caucus and his Party</a:t>
            </a:r>
          </a:p>
          <a:p>
            <a:r>
              <a:rPr lang="en-US" dirty="0"/>
              <a:t>Criticism of the concentration of powers in the hands of the Prime Minister and of lack of checks and balances: “The Elected Monarch” (</a:t>
            </a:r>
            <a:r>
              <a:rPr lang="en-US" dirty="0" err="1"/>
              <a:t>Benemy</a:t>
            </a:r>
            <a:r>
              <a:rPr lang="en-US" dirty="0"/>
              <a:t>, 1965)</a:t>
            </a:r>
          </a:p>
          <a:p>
            <a:endParaRPr lang="en-CA" dirty="0"/>
          </a:p>
        </p:txBody>
      </p:sp>
      <p:sp>
        <p:nvSpPr>
          <p:cNvPr id="4" name="Segnaposto contenuto 3">
            <a:extLst>
              <a:ext uri="{FF2B5EF4-FFF2-40B4-BE49-F238E27FC236}">
                <a16:creationId xmlns:a16="http://schemas.microsoft.com/office/drawing/2014/main" id="{73454465-7C3A-43EA-9F16-30E7176B5754}"/>
              </a:ext>
            </a:extLst>
          </p:cNvPr>
          <p:cNvSpPr>
            <a:spLocks noGrp="1"/>
          </p:cNvSpPr>
          <p:nvPr>
            <p:ph sz="half" idx="2"/>
          </p:nvPr>
        </p:nvSpPr>
        <p:spPr/>
        <p:txBody>
          <a:bodyPr>
            <a:normAutofit fontScale="70000" lnSpcReduction="20000"/>
          </a:bodyPr>
          <a:lstStyle/>
          <a:p>
            <a:r>
              <a:rPr lang="en-US" dirty="0"/>
              <a:t>Are there still any limitation to the concentration of powers?</a:t>
            </a:r>
          </a:p>
          <a:p>
            <a:pPr marL="457200" indent="-457200">
              <a:buAutoNum type="alphaLcParenR"/>
            </a:pPr>
            <a:r>
              <a:rPr lang="en-US" dirty="0"/>
              <a:t>The judicial system and the common law</a:t>
            </a:r>
          </a:p>
          <a:p>
            <a:pPr marL="457200" indent="-457200">
              <a:buAutoNum type="alphaLcParenR"/>
            </a:pPr>
            <a:r>
              <a:rPr lang="en-US" dirty="0"/>
              <a:t>The house of lords and the monarch: a check existing today only on the paper</a:t>
            </a:r>
          </a:p>
          <a:p>
            <a:pPr marL="457200" indent="-457200">
              <a:buAutoNum type="alphaLcParenR"/>
            </a:pPr>
            <a:r>
              <a:rPr lang="en-US" dirty="0"/>
              <a:t>The party as a device in the hands of the prime minister, but also as a check: the Thatcher case (1990) </a:t>
            </a:r>
            <a:r>
              <a:rPr lang="en-US" dirty="0">
                <a:sym typeface="Wingdings" panose="05000000000000000000" pitchFamily="2" charset="2"/>
              </a:rPr>
              <a:t> the removal of a once popular Prime Minister, who had become a liability, by decision of its own party</a:t>
            </a:r>
          </a:p>
          <a:p>
            <a:pPr marL="457200" indent="-457200">
              <a:buAutoNum type="alphaLcParenR"/>
            </a:pPr>
            <a:r>
              <a:rPr lang="en-US" dirty="0"/>
              <a:t>Parliamentary procedure and public opinion</a:t>
            </a:r>
          </a:p>
          <a:p>
            <a:pPr marL="457200" indent="-457200">
              <a:buAutoNum type="alphaLcParenR"/>
            </a:pPr>
            <a:r>
              <a:rPr lang="en-US" dirty="0"/>
              <a:t>1973-2020: the European Union</a:t>
            </a:r>
          </a:p>
          <a:p>
            <a:endParaRPr lang="en-CA" dirty="0"/>
          </a:p>
        </p:txBody>
      </p:sp>
    </p:spTree>
    <p:extLst>
      <p:ext uri="{BB962C8B-B14F-4D97-AF65-F5344CB8AC3E}">
        <p14:creationId xmlns:p14="http://schemas.microsoft.com/office/powerpoint/2010/main" val="6388131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DFB3F6-DA8A-49AB-991C-7715F4CDF1D8}"/>
              </a:ext>
            </a:extLst>
          </p:cNvPr>
          <p:cNvSpPr>
            <a:spLocks noGrp="1"/>
          </p:cNvSpPr>
          <p:nvPr>
            <p:ph type="title"/>
          </p:nvPr>
        </p:nvSpPr>
        <p:spPr/>
        <p:txBody>
          <a:bodyPr/>
          <a:lstStyle/>
          <a:p>
            <a:r>
              <a:rPr lang="it-IT" dirty="0"/>
              <a:t>«</a:t>
            </a:r>
            <a:r>
              <a:rPr lang="en-US" dirty="0"/>
              <a:t>Constitutional» Reforms after 1998</a:t>
            </a:r>
          </a:p>
        </p:txBody>
      </p:sp>
      <p:sp>
        <p:nvSpPr>
          <p:cNvPr id="3" name="Segnaposto contenuto 2">
            <a:extLst>
              <a:ext uri="{FF2B5EF4-FFF2-40B4-BE49-F238E27FC236}">
                <a16:creationId xmlns:a16="http://schemas.microsoft.com/office/drawing/2014/main" id="{AF17D544-A45C-4B94-A55A-7B269442680D}"/>
              </a:ext>
            </a:extLst>
          </p:cNvPr>
          <p:cNvSpPr>
            <a:spLocks noGrp="1"/>
          </p:cNvSpPr>
          <p:nvPr>
            <p:ph idx="1"/>
          </p:nvPr>
        </p:nvSpPr>
        <p:spPr/>
        <p:txBody>
          <a:bodyPr>
            <a:normAutofit fontScale="55000" lnSpcReduction="20000"/>
          </a:bodyPr>
          <a:lstStyle/>
          <a:p>
            <a:r>
              <a:rPr lang="en-US" dirty="0"/>
              <a:t>The English/British/UK Constitution continues to evolve and is not frozen in time</a:t>
            </a:r>
          </a:p>
          <a:p>
            <a:r>
              <a:rPr lang="en-US" dirty="0"/>
              <a:t>In a unwritten Constitution, constitutional reforms are adopted through ordinary parliamentary legislation</a:t>
            </a:r>
          </a:p>
          <a:p>
            <a:r>
              <a:rPr lang="en-US" dirty="0"/>
              <a:t>Devolution for Scotland, Wales and Northern Ireland: regional parliaments and regional governments with legislative and administrative powers (only administrative in Wales)</a:t>
            </a:r>
          </a:p>
          <a:p>
            <a:r>
              <a:rPr lang="en-US" dirty="0"/>
              <a:t>Human Rights Act 1998 </a:t>
            </a:r>
            <a:r>
              <a:rPr lang="en-US" dirty="0">
                <a:sym typeface="Wingdings" panose="05000000000000000000" pitchFamily="2" charset="2"/>
              </a:rPr>
              <a:t> the European Convention of Human Rights as a Charter of Rights for the United Kingdom</a:t>
            </a:r>
            <a:endParaRPr lang="en-US" dirty="0"/>
          </a:p>
          <a:p>
            <a:r>
              <a:rPr lang="en-US" dirty="0"/>
              <a:t>House of Lords Act 1999: Life peers + 87 Hereditary members + Bishops</a:t>
            </a:r>
          </a:p>
          <a:p>
            <a:r>
              <a:rPr lang="en-US" dirty="0"/>
              <a:t>A Supreme Court for the United Kingdom (2007) as highest court of the Kingdom</a:t>
            </a:r>
          </a:p>
          <a:p>
            <a:r>
              <a:rPr lang="en-US" dirty="0"/>
              <a:t>Fixed Term Elections act 2011 </a:t>
            </a:r>
            <a:r>
              <a:rPr lang="en-US" dirty="0">
                <a:sym typeface="Wingdings" panose="05000000000000000000" pitchFamily="2" charset="2"/>
              </a:rPr>
              <a:t> a regulation of the power of dissolution of the House of Commons – Derogation of that Act in 2022</a:t>
            </a:r>
            <a:endParaRPr lang="en-US" dirty="0"/>
          </a:p>
          <a:p>
            <a:r>
              <a:rPr lang="en-US" dirty="0"/>
              <a:t>The referendum on electoral reform in 2011: the people refused to abandon the first-past-the-post system and to substitute it with the (Australian) Alternative Vote System</a:t>
            </a:r>
          </a:p>
          <a:p>
            <a:r>
              <a:rPr lang="en-US" dirty="0"/>
              <a:t>A procedure for the recall of MPs, in case of corruption </a:t>
            </a:r>
          </a:p>
          <a:p>
            <a:r>
              <a:rPr lang="en-US" dirty="0"/>
              <a:t>The 2016 referendum and Brexit (2020)</a:t>
            </a:r>
          </a:p>
        </p:txBody>
      </p:sp>
    </p:spTree>
    <p:extLst>
      <p:ext uri="{BB962C8B-B14F-4D97-AF65-F5344CB8AC3E}">
        <p14:creationId xmlns:p14="http://schemas.microsoft.com/office/powerpoint/2010/main" val="3645091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BFC2B9-D0A6-4BAF-A63A-0BDB21892F07}"/>
              </a:ext>
            </a:extLst>
          </p:cNvPr>
          <p:cNvSpPr>
            <a:spLocks noGrp="1"/>
          </p:cNvSpPr>
          <p:nvPr>
            <p:ph type="title"/>
          </p:nvPr>
        </p:nvSpPr>
        <p:spPr/>
        <p:txBody>
          <a:bodyPr/>
          <a:lstStyle/>
          <a:p>
            <a:r>
              <a:rPr lang="en-US" dirty="0"/>
              <a:t>The great electoral reform of 1832</a:t>
            </a:r>
          </a:p>
        </p:txBody>
      </p:sp>
      <p:sp>
        <p:nvSpPr>
          <p:cNvPr id="3" name="Segnaposto contenuto 2">
            <a:extLst>
              <a:ext uri="{FF2B5EF4-FFF2-40B4-BE49-F238E27FC236}">
                <a16:creationId xmlns:a16="http://schemas.microsoft.com/office/drawing/2014/main" id="{38874D8C-6642-4500-862D-68B16E04BB56}"/>
              </a:ext>
            </a:extLst>
          </p:cNvPr>
          <p:cNvSpPr>
            <a:spLocks noGrp="1"/>
          </p:cNvSpPr>
          <p:nvPr>
            <p:ph idx="1"/>
          </p:nvPr>
        </p:nvSpPr>
        <p:spPr/>
        <p:txBody>
          <a:bodyPr>
            <a:normAutofit fontScale="62500" lnSpcReduction="20000"/>
          </a:bodyPr>
          <a:lstStyle/>
          <a:p>
            <a:r>
              <a:rPr lang="en-US" dirty="0"/>
              <a:t>The ancient House of Commons and the crisis of its representative character</a:t>
            </a:r>
          </a:p>
          <a:p>
            <a:r>
              <a:rPr lang="en-US" dirty="0"/>
              <a:t>The struggle for the reform 1830-32</a:t>
            </a:r>
          </a:p>
          <a:p>
            <a:r>
              <a:rPr lang="en-US" dirty="0"/>
              <a:t>The three cardinal points of the reform </a:t>
            </a:r>
            <a:r>
              <a:rPr lang="en-US" dirty="0">
                <a:sym typeface="Wingdings" panose="05000000000000000000" pitchFamily="2" charset="2"/>
              </a:rPr>
              <a:t> The representation of the people act, 1832</a:t>
            </a:r>
            <a:endParaRPr lang="en-US" dirty="0"/>
          </a:p>
          <a:p>
            <a:r>
              <a:rPr lang="en-US" dirty="0"/>
              <a:t>a) Disenfranchisement of the rotten boroughs</a:t>
            </a:r>
          </a:p>
          <a:p>
            <a:r>
              <a:rPr lang="en-US" dirty="0"/>
              <a:t>b) Enfranchisement of new towns</a:t>
            </a:r>
          </a:p>
          <a:p>
            <a:r>
              <a:rPr lang="en-US" dirty="0"/>
              <a:t>c</a:t>
            </a:r>
            <a:r>
              <a:rPr lang="en-US"/>
              <a:t>) </a:t>
            </a:r>
            <a:r>
              <a:rPr lang="en-US" dirty="0"/>
              <a:t>common 10 pounds franchise</a:t>
            </a:r>
          </a:p>
          <a:p>
            <a:r>
              <a:rPr lang="en-US" dirty="0"/>
              <a:t>An evolution of the old electoral system and not a new one </a:t>
            </a:r>
            <a:r>
              <a:rPr lang="en-US" dirty="0">
                <a:sym typeface="Wingdings" panose="05000000000000000000" pitchFamily="2" charset="2"/>
              </a:rPr>
              <a:t> </a:t>
            </a:r>
            <a:r>
              <a:rPr lang="en-US" dirty="0"/>
              <a:t>Limited representation, not universal adult suffrage</a:t>
            </a:r>
          </a:p>
          <a:p>
            <a:r>
              <a:rPr lang="en-US" dirty="0">
                <a:sym typeface="Wingdings" panose="05000000000000000000" pitchFamily="2" charset="2"/>
              </a:rPr>
              <a:t>The House of Commons becomes representative of the people, the electors increased from </a:t>
            </a:r>
            <a:r>
              <a:rPr lang="en-CA" dirty="0"/>
              <a:t>400,000 to 650,000 (1 out of 6 adult males)</a:t>
            </a:r>
            <a:endParaRPr lang="en-US" dirty="0">
              <a:sym typeface="Wingdings" panose="05000000000000000000" pitchFamily="2" charset="2"/>
            </a:endParaRPr>
          </a:p>
          <a:p>
            <a:r>
              <a:rPr lang="en-US" dirty="0">
                <a:sym typeface="Wingdings" panose="05000000000000000000" pitchFamily="2" charset="2"/>
              </a:rPr>
              <a:t>The Government becomes expression not of royal confidence but of the confidence of the House (and specially of the parliamentary majority)</a:t>
            </a:r>
            <a:endParaRPr lang="en-US" dirty="0"/>
          </a:p>
          <a:p>
            <a:endParaRPr lang="en-CA" dirty="0"/>
          </a:p>
        </p:txBody>
      </p:sp>
    </p:spTree>
    <p:extLst>
      <p:ext uri="{BB962C8B-B14F-4D97-AF65-F5344CB8AC3E}">
        <p14:creationId xmlns:p14="http://schemas.microsoft.com/office/powerpoint/2010/main" val="1916247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D6AB1B-748F-4589-9544-155F9A10646E}"/>
              </a:ext>
            </a:extLst>
          </p:cNvPr>
          <p:cNvSpPr>
            <a:spLocks noGrp="1"/>
          </p:cNvSpPr>
          <p:nvPr>
            <p:ph type="title"/>
          </p:nvPr>
        </p:nvSpPr>
        <p:spPr/>
        <p:txBody>
          <a:bodyPr/>
          <a:lstStyle/>
          <a:p>
            <a:r>
              <a:rPr lang="en-US" dirty="0"/>
              <a:t>Effects of the electoral reform of 1832</a:t>
            </a:r>
          </a:p>
        </p:txBody>
      </p:sp>
      <p:sp>
        <p:nvSpPr>
          <p:cNvPr id="3" name="Segnaposto contenuto 2">
            <a:extLst>
              <a:ext uri="{FF2B5EF4-FFF2-40B4-BE49-F238E27FC236}">
                <a16:creationId xmlns:a16="http://schemas.microsoft.com/office/drawing/2014/main" id="{2EC61559-EA44-4563-9835-533264F45F55}"/>
              </a:ext>
            </a:extLst>
          </p:cNvPr>
          <p:cNvSpPr>
            <a:spLocks noGrp="1"/>
          </p:cNvSpPr>
          <p:nvPr>
            <p:ph idx="1"/>
          </p:nvPr>
        </p:nvSpPr>
        <p:spPr/>
        <p:txBody>
          <a:bodyPr>
            <a:normAutofit fontScale="85000" lnSpcReduction="20000"/>
          </a:bodyPr>
          <a:lstStyle/>
          <a:p>
            <a:pPr marL="0" indent="0">
              <a:buNone/>
            </a:pPr>
            <a:r>
              <a:rPr lang="en-US" dirty="0"/>
              <a:t>«By diminishing, if not wholly destroying, the system of patronage and nomination it deprived the Crown of the principal means it possessed of determining the composition of ministries and securing for them adequate parliamentary support, and enhanced the growing independence of the Cabinet and the supremacy of the Prime Minister. Though making no overwhelming addition to the electorate, it sufficiently changed the electoral system to ensure that the decision of larger and less easily manageable constituencies should determine which party obtained an effective majority in the Commons and therefore oblige the sovereign to accept that party’s leaders as his ministers. Thereby it led directly to a thorough organization of parties in the constituencies and in Parliament. By ensuring the ultimate supremacy of the electorate, it vindicated that of the House of Commons over the Lords and destroyed the convention of a constitutional balance between Crown, Lords and Commons» (D.L. Keir, </a:t>
            </a:r>
            <a:r>
              <a:rPr lang="en-US" i="1" dirty="0"/>
              <a:t>Constitutional History of Modern Britain 1485-1937</a:t>
            </a:r>
            <a:r>
              <a:rPr lang="en-US" dirty="0"/>
              <a:t>, IV ed., Black, London, 1950, p. 405)</a:t>
            </a:r>
          </a:p>
        </p:txBody>
      </p:sp>
    </p:spTree>
    <p:extLst>
      <p:ext uri="{BB962C8B-B14F-4D97-AF65-F5344CB8AC3E}">
        <p14:creationId xmlns:p14="http://schemas.microsoft.com/office/powerpoint/2010/main" val="1947069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E41693-FFAE-4554-9278-71DAC57F4861}"/>
              </a:ext>
            </a:extLst>
          </p:cNvPr>
          <p:cNvSpPr>
            <a:spLocks noGrp="1"/>
          </p:cNvSpPr>
          <p:nvPr>
            <p:ph type="title"/>
          </p:nvPr>
        </p:nvSpPr>
        <p:spPr/>
        <p:txBody>
          <a:bodyPr/>
          <a:lstStyle/>
          <a:p>
            <a:r>
              <a:rPr lang="en-US" dirty="0"/>
              <a:t>The radical reform proposal:  </a:t>
            </a:r>
            <a:r>
              <a:rPr lang="en-US" dirty="0" err="1"/>
              <a:t>Cartism</a:t>
            </a:r>
            <a:endParaRPr lang="en-US" dirty="0"/>
          </a:p>
        </p:txBody>
      </p:sp>
      <p:sp>
        <p:nvSpPr>
          <p:cNvPr id="3" name="Segnaposto contenuto 2">
            <a:extLst>
              <a:ext uri="{FF2B5EF4-FFF2-40B4-BE49-F238E27FC236}">
                <a16:creationId xmlns:a16="http://schemas.microsoft.com/office/drawing/2014/main" id="{FBD4ECD1-ACBE-4079-BE0E-FFDB7F0AD64A}"/>
              </a:ext>
            </a:extLst>
          </p:cNvPr>
          <p:cNvSpPr>
            <a:spLocks noGrp="1"/>
          </p:cNvSpPr>
          <p:nvPr>
            <p:ph idx="1"/>
          </p:nvPr>
        </p:nvSpPr>
        <p:spPr/>
        <p:txBody>
          <a:bodyPr/>
          <a:lstStyle/>
          <a:p>
            <a:r>
              <a:rPr lang="en-US" dirty="0"/>
              <a:t>Universal suffrage</a:t>
            </a:r>
          </a:p>
          <a:p>
            <a:r>
              <a:rPr lang="en-US" dirty="0"/>
              <a:t>No property qualifications</a:t>
            </a:r>
          </a:p>
          <a:p>
            <a:r>
              <a:rPr lang="en-US" dirty="0"/>
              <a:t>Annual parliaments</a:t>
            </a:r>
          </a:p>
          <a:p>
            <a:r>
              <a:rPr lang="en-US" dirty="0"/>
              <a:t>Equal representation</a:t>
            </a:r>
          </a:p>
          <a:p>
            <a:r>
              <a:rPr lang="en-US" dirty="0"/>
              <a:t>Payment of MPs</a:t>
            </a:r>
          </a:p>
          <a:p>
            <a:r>
              <a:rPr lang="en-US" dirty="0"/>
              <a:t>Vote by ballot</a:t>
            </a:r>
          </a:p>
        </p:txBody>
      </p:sp>
    </p:spTree>
    <p:extLst>
      <p:ext uri="{BB962C8B-B14F-4D97-AF65-F5344CB8AC3E}">
        <p14:creationId xmlns:p14="http://schemas.microsoft.com/office/powerpoint/2010/main" val="2821697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BBDAD8-0ED8-424C-B002-A6E4F4A3316A}"/>
              </a:ext>
            </a:extLst>
          </p:cNvPr>
          <p:cNvSpPr>
            <a:spLocks noGrp="1"/>
          </p:cNvSpPr>
          <p:nvPr>
            <p:ph type="title"/>
          </p:nvPr>
        </p:nvSpPr>
        <p:spPr>
          <a:xfrm>
            <a:off x="1694712" y="837769"/>
            <a:ext cx="9520157" cy="1056319"/>
          </a:xfrm>
        </p:spPr>
        <p:txBody>
          <a:bodyPr/>
          <a:lstStyle/>
          <a:p>
            <a:r>
              <a:rPr lang="en-US" dirty="0"/>
              <a:t>The climax of parliamentary government: 1832-1867</a:t>
            </a:r>
          </a:p>
        </p:txBody>
      </p:sp>
      <p:sp>
        <p:nvSpPr>
          <p:cNvPr id="4" name="Segnaposto testo 3">
            <a:extLst>
              <a:ext uri="{FF2B5EF4-FFF2-40B4-BE49-F238E27FC236}">
                <a16:creationId xmlns:a16="http://schemas.microsoft.com/office/drawing/2014/main" id="{61D598CD-E3F4-421B-9772-9F99DB806E5C}"/>
              </a:ext>
            </a:extLst>
          </p:cNvPr>
          <p:cNvSpPr>
            <a:spLocks noGrp="1"/>
          </p:cNvSpPr>
          <p:nvPr>
            <p:ph type="body" idx="1"/>
          </p:nvPr>
        </p:nvSpPr>
        <p:spPr/>
        <p:txBody>
          <a:bodyPr>
            <a:normAutofit fontScale="77500" lnSpcReduction="20000"/>
          </a:bodyPr>
          <a:lstStyle/>
          <a:p>
            <a:r>
              <a:rPr lang="en-US" dirty="0"/>
              <a:t>Governments are made and unmade in the House of Commons</a:t>
            </a:r>
          </a:p>
        </p:txBody>
      </p:sp>
      <p:sp>
        <p:nvSpPr>
          <p:cNvPr id="3" name="Segnaposto contenuto 2">
            <a:extLst>
              <a:ext uri="{FF2B5EF4-FFF2-40B4-BE49-F238E27FC236}">
                <a16:creationId xmlns:a16="http://schemas.microsoft.com/office/drawing/2014/main" id="{5431C142-DA81-4A27-AAF3-E98B90FA820E}"/>
              </a:ext>
            </a:extLst>
          </p:cNvPr>
          <p:cNvSpPr>
            <a:spLocks noGrp="1"/>
          </p:cNvSpPr>
          <p:nvPr>
            <p:ph sz="half" idx="2"/>
          </p:nvPr>
        </p:nvSpPr>
        <p:spPr/>
        <p:txBody>
          <a:bodyPr>
            <a:normAutofit fontScale="40000" lnSpcReduction="20000"/>
          </a:bodyPr>
          <a:lstStyle/>
          <a:p>
            <a:r>
              <a:rPr lang="en-US" dirty="0"/>
              <a:t>1835 Peel I </a:t>
            </a:r>
            <a:r>
              <a:rPr lang="en-US" dirty="0">
                <a:sym typeface="Wingdings" panose="05000000000000000000" pitchFamily="2" charset="2"/>
              </a:rPr>
              <a:t> resigns for lack of support in the newly elected </a:t>
            </a:r>
            <a:r>
              <a:rPr lang="en-US" dirty="0" err="1">
                <a:sym typeface="Wingdings" panose="05000000000000000000" pitchFamily="2" charset="2"/>
              </a:rPr>
              <a:t>HofC</a:t>
            </a:r>
            <a:endParaRPr lang="en-US" dirty="0">
              <a:sym typeface="Wingdings" panose="05000000000000000000" pitchFamily="2" charset="2"/>
            </a:endParaRPr>
          </a:p>
          <a:p>
            <a:r>
              <a:rPr lang="en-US" dirty="0">
                <a:sym typeface="Wingdings" panose="05000000000000000000" pitchFamily="2" charset="2"/>
              </a:rPr>
              <a:t>1841 Melbourne II vote of want of confidence in the </a:t>
            </a:r>
            <a:r>
              <a:rPr lang="en-US" dirty="0" err="1">
                <a:sym typeface="Wingdings" panose="05000000000000000000" pitchFamily="2" charset="2"/>
              </a:rPr>
              <a:t>HofC</a:t>
            </a:r>
            <a:endParaRPr lang="en-US" dirty="0">
              <a:sym typeface="Wingdings" panose="05000000000000000000" pitchFamily="2" charset="2"/>
            </a:endParaRPr>
          </a:p>
          <a:p>
            <a:r>
              <a:rPr lang="en-US" dirty="0">
                <a:sym typeface="Wingdings" panose="05000000000000000000" pitchFamily="2" charset="2"/>
              </a:rPr>
              <a:t>1846  Peel II  </a:t>
            </a:r>
            <a:r>
              <a:rPr lang="en-US" dirty="0" err="1">
                <a:sym typeface="Wingdings" panose="05000000000000000000" pitchFamily="2" charset="2"/>
              </a:rPr>
              <a:t>HofC</a:t>
            </a:r>
            <a:r>
              <a:rPr lang="en-US" dirty="0">
                <a:sym typeface="Wingdings" panose="05000000000000000000" pitchFamily="2" charset="2"/>
              </a:rPr>
              <a:t> vote after the repeal of the Corn Laws</a:t>
            </a:r>
          </a:p>
          <a:p>
            <a:r>
              <a:rPr lang="en-US" dirty="0">
                <a:sym typeface="Wingdings" panose="05000000000000000000" pitchFamily="2" charset="2"/>
              </a:rPr>
              <a:t>1852 Russell I  </a:t>
            </a:r>
            <a:r>
              <a:rPr lang="en-US" dirty="0" err="1">
                <a:sym typeface="Wingdings" panose="05000000000000000000" pitchFamily="2" charset="2"/>
              </a:rPr>
              <a:t>HofC</a:t>
            </a:r>
            <a:r>
              <a:rPr lang="en-US" dirty="0">
                <a:sym typeface="Wingdings" panose="05000000000000000000" pitchFamily="2" charset="2"/>
              </a:rPr>
              <a:t> vote</a:t>
            </a:r>
          </a:p>
          <a:p>
            <a:r>
              <a:rPr lang="en-US" dirty="0">
                <a:sym typeface="Wingdings" panose="05000000000000000000" pitchFamily="2" charset="2"/>
              </a:rPr>
              <a:t>1852 Derby I  Budget defeat</a:t>
            </a:r>
          </a:p>
          <a:p>
            <a:r>
              <a:rPr lang="en-US" dirty="0">
                <a:sym typeface="Wingdings" panose="05000000000000000000" pitchFamily="2" charset="2"/>
              </a:rPr>
              <a:t>1855 Aberdeen Defeat on the Crimean War</a:t>
            </a:r>
          </a:p>
          <a:p>
            <a:r>
              <a:rPr lang="en-US" dirty="0">
                <a:sym typeface="Wingdings" panose="05000000000000000000" pitchFamily="2" charset="2"/>
              </a:rPr>
              <a:t>1858 Palmerston I  an adverse vote on the Orsini crisis</a:t>
            </a:r>
          </a:p>
          <a:p>
            <a:r>
              <a:rPr lang="en-US" dirty="0">
                <a:sym typeface="Wingdings" panose="05000000000000000000" pitchFamily="2" charset="2"/>
              </a:rPr>
              <a:t>1859 Derby II  defeat on a motion of confidence</a:t>
            </a:r>
          </a:p>
          <a:p>
            <a:r>
              <a:rPr lang="en-US" dirty="0">
                <a:sym typeface="Wingdings" panose="05000000000000000000" pitchFamily="2" charset="2"/>
              </a:rPr>
              <a:t>1865 Palmerston II  Death</a:t>
            </a:r>
          </a:p>
          <a:p>
            <a:r>
              <a:rPr lang="en-US" dirty="0">
                <a:sym typeface="Wingdings" panose="05000000000000000000" pitchFamily="2" charset="2"/>
              </a:rPr>
              <a:t>1866 Russell II  Defeat on the parliamentary reform amendment</a:t>
            </a:r>
            <a:endParaRPr lang="en-US" dirty="0"/>
          </a:p>
        </p:txBody>
      </p:sp>
      <p:sp>
        <p:nvSpPr>
          <p:cNvPr id="5" name="Segnaposto testo 4">
            <a:extLst>
              <a:ext uri="{FF2B5EF4-FFF2-40B4-BE49-F238E27FC236}">
                <a16:creationId xmlns:a16="http://schemas.microsoft.com/office/drawing/2014/main" id="{C4838C6B-7363-4730-AD63-0412D630A6F0}"/>
              </a:ext>
            </a:extLst>
          </p:cNvPr>
          <p:cNvSpPr>
            <a:spLocks noGrp="1"/>
          </p:cNvSpPr>
          <p:nvPr>
            <p:ph type="body" sz="quarter" idx="3"/>
          </p:nvPr>
        </p:nvSpPr>
        <p:spPr/>
        <p:txBody>
          <a:bodyPr>
            <a:normAutofit fontScale="77500" lnSpcReduction="20000"/>
          </a:bodyPr>
          <a:lstStyle/>
          <a:p>
            <a:r>
              <a:rPr lang="en-US" dirty="0"/>
              <a:t>Each of the Parliaments elected between 1841 and 1868 brought down at least </a:t>
            </a:r>
            <a:r>
              <a:rPr lang="en-US" dirty="0" err="1"/>
              <a:t>onE</a:t>
            </a:r>
            <a:r>
              <a:rPr lang="en-US" dirty="0"/>
              <a:t> government</a:t>
            </a:r>
          </a:p>
        </p:txBody>
      </p:sp>
      <p:sp>
        <p:nvSpPr>
          <p:cNvPr id="6" name="Segnaposto contenuto 5">
            <a:extLst>
              <a:ext uri="{FF2B5EF4-FFF2-40B4-BE49-F238E27FC236}">
                <a16:creationId xmlns:a16="http://schemas.microsoft.com/office/drawing/2014/main" id="{7CAA1DD3-277F-4EFB-A79C-89C242748B39}"/>
              </a:ext>
            </a:extLst>
          </p:cNvPr>
          <p:cNvSpPr>
            <a:spLocks noGrp="1"/>
          </p:cNvSpPr>
          <p:nvPr>
            <p:ph sz="quarter" idx="4"/>
          </p:nvPr>
        </p:nvSpPr>
        <p:spPr/>
        <p:txBody>
          <a:bodyPr>
            <a:normAutofit fontScale="40000" lnSpcReduction="20000"/>
          </a:bodyPr>
          <a:lstStyle/>
          <a:p>
            <a:r>
              <a:rPr lang="it-IT" dirty="0"/>
              <a:t>1841 </a:t>
            </a:r>
            <a:r>
              <a:rPr lang="it-IT" dirty="0">
                <a:sym typeface="Wingdings" panose="05000000000000000000" pitchFamily="2" charset="2"/>
              </a:rPr>
              <a:t> Peel 1846</a:t>
            </a:r>
          </a:p>
          <a:p>
            <a:r>
              <a:rPr lang="it-IT" dirty="0">
                <a:sym typeface="Wingdings" panose="05000000000000000000" pitchFamily="2" charset="2"/>
              </a:rPr>
              <a:t>1847  Russell 1852</a:t>
            </a:r>
          </a:p>
          <a:p>
            <a:r>
              <a:rPr lang="it-IT" dirty="0">
                <a:sym typeface="Wingdings" panose="05000000000000000000" pitchFamily="2" charset="2"/>
              </a:rPr>
              <a:t>1852  Derby 1852, Aberdeen 1855</a:t>
            </a:r>
          </a:p>
          <a:p>
            <a:r>
              <a:rPr lang="it-IT" dirty="0">
                <a:sym typeface="Wingdings" panose="05000000000000000000" pitchFamily="2" charset="2"/>
              </a:rPr>
              <a:t>1857  Palmerston 1857</a:t>
            </a:r>
          </a:p>
          <a:p>
            <a:r>
              <a:rPr lang="it-IT" dirty="0">
                <a:sym typeface="Wingdings" panose="05000000000000000000" pitchFamily="2" charset="2"/>
              </a:rPr>
              <a:t>1859  Derby 1859</a:t>
            </a:r>
          </a:p>
          <a:p>
            <a:r>
              <a:rPr lang="it-IT" dirty="0">
                <a:sym typeface="Wingdings" panose="05000000000000000000" pitchFamily="2" charset="2"/>
              </a:rPr>
              <a:t>1865  Russell 1866</a:t>
            </a:r>
          </a:p>
          <a:p>
            <a:pPr marL="0" indent="0">
              <a:buNone/>
            </a:pPr>
            <a:r>
              <a:rPr lang="en-US" dirty="0">
                <a:sym typeface="Wingdings" panose="05000000000000000000" pitchFamily="2" charset="2"/>
              </a:rPr>
              <a:t>Parliament, not general election, is the central political arena</a:t>
            </a:r>
          </a:p>
          <a:p>
            <a:pPr marL="0" indent="0">
              <a:buNone/>
            </a:pPr>
            <a:r>
              <a:rPr lang="en-US" dirty="0">
                <a:sym typeface="Wingdings" panose="05000000000000000000" pitchFamily="2" charset="2"/>
              </a:rPr>
              <a:t>Many constituencies were uncontested in general elections</a:t>
            </a:r>
            <a:endParaRPr lang="en-US" dirty="0"/>
          </a:p>
        </p:txBody>
      </p:sp>
    </p:spTree>
    <p:extLst>
      <p:ext uri="{BB962C8B-B14F-4D97-AF65-F5344CB8AC3E}">
        <p14:creationId xmlns:p14="http://schemas.microsoft.com/office/powerpoint/2010/main" val="1956951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974F46-3887-4D0E-AE3C-B78EB0C60164}"/>
              </a:ext>
            </a:extLst>
          </p:cNvPr>
          <p:cNvSpPr>
            <a:spLocks noGrp="1"/>
          </p:cNvSpPr>
          <p:nvPr>
            <p:ph type="title"/>
          </p:nvPr>
        </p:nvSpPr>
        <p:spPr/>
        <p:txBody>
          <a:bodyPr/>
          <a:lstStyle/>
          <a:p>
            <a:r>
              <a:rPr lang="en-US" dirty="0"/>
              <a:t>The theory of Parliamentary government</a:t>
            </a:r>
          </a:p>
        </p:txBody>
      </p:sp>
      <p:sp>
        <p:nvSpPr>
          <p:cNvPr id="3" name="Segnaposto contenuto 2">
            <a:extLst>
              <a:ext uri="{FF2B5EF4-FFF2-40B4-BE49-F238E27FC236}">
                <a16:creationId xmlns:a16="http://schemas.microsoft.com/office/drawing/2014/main" id="{71A48CB4-4BF9-40FB-A930-BABA50F34615}"/>
              </a:ext>
            </a:extLst>
          </p:cNvPr>
          <p:cNvSpPr>
            <a:spLocks noGrp="1"/>
          </p:cNvSpPr>
          <p:nvPr>
            <p:ph idx="1"/>
          </p:nvPr>
        </p:nvSpPr>
        <p:spPr/>
        <p:txBody>
          <a:bodyPr>
            <a:normAutofit/>
          </a:bodyPr>
          <a:lstStyle/>
          <a:p>
            <a:r>
              <a:rPr lang="en-US" dirty="0"/>
              <a:t>Benjamin Constant (1814) and the monarch as a moderating power</a:t>
            </a:r>
          </a:p>
          <a:p>
            <a:r>
              <a:rPr lang="en-US" dirty="0"/>
              <a:t>Benjamin Constant (1815) and ministerial responsibility</a:t>
            </a:r>
          </a:p>
          <a:p>
            <a:r>
              <a:rPr lang="en-US" dirty="0" err="1"/>
              <a:t>Vitrolles</a:t>
            </a:r>
            <a:r>
              <a:rPr lang="en-US" dirty="0"/>
              <a:t> and Guizot (with different accents)</a:t>
            </a:r>
          </a:p>
          <a:p>
            <a:r>
              <a:rPr lang="en-US" dirty="0"/>
              <a:t>Chateaubriand </a:t>
            </a:r>
            <a:r>
              <a:rPr lang="en-US" dirty="0">
                <a:sym typeface="Wingdings" panose="05000000000000000000" pitchFamily="2" charset="2"/>
              </a:rPr>
              <a:t> ministers ought to be masters of the Chambers in fact, their servants in the form; Ministers when defeated in the Chambers have to resign unless they dissolve the elective Chamber</a:t>
            </a:r>
          </a:p>
          <a:p>
            <a:r>
              <a:rPr lang="en-US" dirty="0">
                <a:sym typeface="Wingdings" panose="05000000000000000000" pitchFamily="2" charset="2"/>
              </a:rPr>
              <a:t>Thiers 1829: The King reigns but does not govern</a:t>
            </a:r>
          </a:p>
        </p:txBody>
      </p:sp>
    </p:spTree>
    <p:extLst>
      <p:ext uri="{BB962C8B-B14F-4D97-AF65-F5344CB8AC3E}">
        <p14:creationId xmlns:p14="http://schemas.microsoft.com/office/powerpoint/2010/main" val="496926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0B1ABF-EDFF-4F07-A81A-F3CA8A02FB6E}"/>
              </a:ext>
            </a:extLst>
          </p:cNvPr>
          <p:cNvSpPr>
            <a:spLocks noGrp="1"/>
          </p:cNvSpPr>
          <p:nvPr>
            <p:ph type="title"/>
          </p:nvPr>
        </p:nvSpPr>
        <p:spPr/>
        <p:txBody>
          <a:bodyPr/>
          <a:lstStyle/>
          <a:p>
            <a:r>
              <a:rPr lang="en-US" dirty="0"/>
              <a:t>The early theory of Parliamentary government</a:t>
            </a:r>
          </a:p>
        </p:txBody>
      </p:sp>
      <p:sp>
        <p:nvSpPr>
          <p:cNvPr id="3" name="Segnaposto contenuto 2">
            <a:extLst>
              <a:ext uri="{FF2B5EF4-FFF2-40B4-BE49-F238E27FC236}">
                <a16:creationId xmlns:a16="http://schemas.microsoft.com/office/drawing/2014/main" id="{7F8703E5-8A9A-4BE5-8248-8F1F0EEA012C}"/>
              </a:ext>
            </a:extLst>
          </p:cNvPr>
          <p:cNvSpPr>
            <a:spLocks noGrp="1"/>
          </p:cNvSpPr>
          <p:nvPr>
            <p:ph idx="1"/>
          </p:nvPr>
        </p:nvSpPr>
        <p:spPr/>
        <p:txBody>
          <a:bodyPr/>
          <a:lstStyle/>
          <a:p>
            <a:r>
              <a:rPr lang="en-US" dirty="0"/>
              <a:t>In Britain in the old theory of the Constitution continued to prevail until the mid XIX century (e.g. Cox, 1863)</a:t>
            </a:r>
          </a:p>
          <a:p>
            <a:r>
              <a:rPr lang="en-US" dirty="0"/>
              <a:t>Early theories of parliamentary government: Charles J. Fox (and Whig party) approach in 1783 and later </a:t>
            </a:r>
            <a:r>
              <a:rPr lang="en-US" dirty="0">
                <a:sym typeface="Wingdings" panose="05000000000000000000" pitchFamily="2" charset="2"/>
              </a:rPr>
              <a:t> but they were advocating an evolution of the Constitution, not interpreting the real rules of the game of that time</a:t>
            </a:r>
            <a:endParaRPr lang="en-US" dirty="0"/>
          </a:p>
          <a:p>
            <a:r>
              <a:rPr lang="en-US" dirty="0"/>
              <a:t>Earl of Grey 1858 – The common description of the English Constitution as based on the separation of powers has ceased to be correct</a:t>
            </a:r>
          </a:p>
          <a:p>
            <a:r>
              <a:rPr lang="en-US" dirty="0"/>
              <a:t>Walter Bagehot </a:t>
            </a:r>
            <a:r>
              <a:rPr lang="en-US" dirty="0">
                <a:sym typeface="Wingdings" panose="05000000000000000000" pitchFamily="2" charset="2"/>
              </a:rPr>
              <a:t> The English Constitution, 1867</a:t>
            </a:r>
            <a:endParaRPr lang="en-US" dirty="0"/>
          </a:p>
          <a:p>
            <a:endParaRPr lang="en-CA" dirty="0"/>
          </a:p>
        </p:txBody>
      </p:sp>
    </p:spTree>
    <p:extLst>
      <p:ext uri="{BB962C8B-B14F-4D97-AF65-F5344CB8AC3E}">
        <p14:creationId xmlns:p14="http://schemas.microsoft.com/office/powerpoint/2010/main" val="34335008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30BB9D-8305-479E-8D3C-0BC9A9AC01CA}"/>
              </a:ext>
            </a:extLst>
          </p:cNvPr>
          <p:cNvSpPr>
            <a:spLocks noGrp="1"/>
          </p:cNvSpPr>
          <p:nvPr>
            <p:ph type="title"/>
          </p:nvPr>
        </p:nvSpPr>
        <p:spPr/>
        <p:txBody>
          <a:bodyPr/>
          <a:lstStyle/>
          <a:p>
            <a:r>
              <a:rPr lang="en-US" dirty="0"/>
              <a:t>From Blackstone to Bagehot</a:t>
            </a:r>
          </a:p>
        </p:txBody>
      </p:sp>
      <p:sp>
        <p:nvSpPr>
          <p:cNvPr id="3" name="Segnaposto contenuto 2">
            <a:extLst>
              <a:ext uri="{FF2B5EF4-FFF2-40B4-BE49-F238E27FC236}">
                <a16:creationId xmlns:a16="http://schemas.microsoft.com/office/drawing/2014/main" id="{C765C168-79AB-4430-8F59-E6AD8718EEFD}"/>
              </a:ext>
            </a:extLst>
          </p:cNvPr>
          <p:cNvSpPr>
            <a:spLocks noGrp="1"/>
          </p:cNvSpPr>
          <p:nvPr>
            <p:ph idx="1"/>
          </p:nvPr>
        </p:nvSpPr>
        <p:spPr/>
        <p:txBody>
          <a:bodyPr>
            <a:normAutofit fontScale="92500" lnSpcReduction="20000"/>
          </a:bodyPr>
          <a:lstStyle/>
          <a:p>
            <a:r>
              <a:rPr lang="en-US" dirty="0"/>
              <a:t>Bagehot: the “dignified” and the “efficient” part of the English constitution</a:t>
            </a:r>
          </a:p>
          <a:p>
            <a:r>
              <a:rPr lang="en-US" dirty="0"/>
              <a:t>The dignified part: the monarchy, the House of Lords</a:t>
            </a:r>
          </a:p>
          <a:p>
            <a:r>
              <a:rPr lang="en-US" dirty="0"/>
              <a:t>The efficient part: the House of Commons, Cabinet, the Prime minister</a:t>
            </a:r>
          </a:p>
          <a:p>
            <a:r>
              <a:rPr lang="en-US" dirty="0"/>
              <a:t>The Cabinet as a “committee” of the House of Commons: its most important Committee</a:t>
            </a:r>
          </a:p>
          <a:p>
            <a:r>
              <a:rPr lang="en-US" dirty="0"/>
              <a:t>Parliamentary government as a system in which the Government (Cabinet) is composed by the leaders of the party who commands a majority in the House of commons</a:t>
            </a:r>
          </a:p>
          <a:p>
            <a:r>
              <a:rPr lang="en-US" dirty="0"/>
              <a:t>Mainly ceremonial role of the Monarch and of the House of Lords</a:t>
            </a:r>
          </a:p>
        </p:txBody>
      </p:sp>
    </p:spTree>
    <p:extLst>
      <p:ext uri="{BB962C8B-B14F-4D97-AF65-F5344CB8AC3E}">
        <p14:creationId xmlns:p14="http://schemas.microsoft.com/office/powerpoint/2010/main" val="2843070479"/>
      </p:ext>
    </p:extLst>
  </p:cSld>
  <p:clrMapOvr>
    <a:masterClrMapping/>
  </p:clrMapOvr>
</p:sld>
</file>

<file path=ppt/theme/theme1.xml><?xml version="1.0" encoding="utf-8"?>
<a:theme xmlns:a="http://schemas.openxmlformats.org/drawingml/2006/main" name="Raccolta">
  <a:themeElements>
    <a:clrScheme name="Carta">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Raccolta">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accolta">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docProps/app.xml><?xml version="1.0" encoding="utf-8"?>
<Properties xmlns="http://schemas.openxmlformats.org/officeDocument/2006/extended-properties" xmlns:vt="http://schemas.openxmlformats.org/officeDocument/2006/docPropsVTypes">
  <Template>Gallery</Template>
  <TotalTime>16311</TotalTime>
  <Words>4156</Words>
  <Application>Microsoft Office PowerPoint</Application>
  <PresentationFormat>Widescreen</PresentationFormat>
  <Paragraphs>218</Paragraphs>
  <Slides>29</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29</vt:i4>
      </vt:variant>
    </vt:vector>
  </HeadingPairs>
  <TitlesOfParts>
    <vt:vector size="36" baseType="lpstr">
      <vt:lpstr>Arial</vt:lpstr>
      <vt:lpstr>Calibri</vt:lpstr>
      <vt:lpstr>Californian FB</vt:lpstr>
      <vt:lpstr>Palatino Linotype</vt:lpstr>
      <vt:lpstr>Times New Roman</vt:lpstr>
      <vt:lpstr>Wingdings</vt:lpstr>
      <vt:lpstr>Raccolta</vt:lpstr>
      <vt:lpstr>English Constitutional history: the rise of parliamentary government</vt:lpstr>
      <vt:lpstr>The practice and the theory of Parliamentary government</vt:lpstr>
      <vt:lpstr>The great electoral reform of 1832</vt:lpstr>
      <vt:lpstr>Effects of the electoral reform of 1832</vt:lpstr>
      <vt:lpstr>The radical reform proposal:  Cartism</vt:lpstr>
      <vt:lpstr>The climax of parliamentary government: 1832-1867</vt:lpstr>
      <vt:lpstr>The theory of Parliamentary government</vt:lpstr>
      <vt:lpstr>The early theory of Parliamentary government</vt:lpstr>
      <vt:lpstr>From Blackstone to Bagehot</vt:lpstr>
      <vt:lpstr>Bagehot chapter 1</vt:lpstr>
      <vt:lpstr>Bagehot chapter 1</vt:lpstr>
      <vt:lpstr>Bagehot chapter 1</vt:lpstr>
      <vt:lpstr>A periodization</vt:lpstr>
      <vt:lpstr>The monarchy in XIX and XX century</vt:lpstr>
      <vt:lpstr>The monarchy in XIX and XX century</vt:lpstr>
      <vt:lpstr>The House of Lords in the XIX century</vt:lpstr>
      <vt:lpstr>The House of Lords in the XX century</vt:lpstr>
      <vt:lpstr>The House of Commons and the people</vt:lpstr>
      <vt:lpstr>The House of Commons and the people</vt:lpstr>
      <vt:lpstr>Functions of Parliament (according to Bagehot, 1867)</vt:lpstr>
      <vt:lpstr>The Cabinet and the Prime minister</vt:lpstr>
      <vt:lpstr>The Cabinet and the Prime minister</vt:lpstr>
      <vt:lpstr>The conventions of the Constitution</vt:lpstr>
      <vt:lpstr>Political Parties</vt:lpstr>
      <vt:lpstr>Political Parties</vt:lpstr>
      <vt:lpstr>The evolution of parliamentary government in the second half of the XX century: the Westminster model</vt:lpstr>
      <vt:lpstr>One-party governments as the rule… and its exceptions</vt:lpstr>
      <vt:lpstr>Concentration of powers and checks &amp; balances?</vt:lpstr>
      <vt:lpstr>«Constitutional» Reforms after 1998</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English Constitutional history: the rise of parliamentary government</dc:title>
  <dc:creator>Windows User</dc:creator>
  <cp:lastModifiedBy>marco olivetti</cp:lastModifiedBy>
  <cp:revision>86</cp:revision>
  <dcterms:created xsi:type="dcterms:W3CDTF">2020-10-17T20:09:24Z</dcterms:created>
  <dcterms:modified xsi:type="dcterms:W3CDTF">2023-11-09T12:39:35Z</dcterms:modified>
</cp:coreProperties>
</file>