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305" r:id="rId3"/>
    <p:sldId id="380" r:id="rId4"/>
    <p:sldId id="413" r:id="rId5"/>
    <p:sldId id="414" r:id="rId6"/>
    <p:sldId id="388" r:id="rId7"/>
    <p:sldId id="394" r:id="rId8"/>
    <p:sldId id="426" r:id="rId9"/>
    <p:sldId id="428" r:id="rId10"/>
    <p:sldId id="430" r:id="rId11"/>
    <p:sldId id="434" r:id="rId12"/>
    <p:sldId id="427" r:id="rId13"/>
    <p:sldId id="409" r:id="rId14"/>
    <p:sldId id="371" r:id="rId15"/>
    <p:sldId id="374" r:id="rId16"/>
    <p:sldId id="383" r:id="rId17"/>
    <p:sldId id="376" r:id="rId18"/>
    <p:sldId id="387" r:id="rId19"/>
    <p:sldId id="377" r:id="rId20"/>
    <p:sldId id="378" r:id="rId21"/>
    <p:sldId id="391" r:id="rId22"/>
    <p:sldId id="384" r:id="rId23"/>
    <p:sldId id="405" r:id="rId24"/>
  </p:sldIdLst>
  <p:sldSz cx="12179300" cy="6858000"/>
  <p:notesSz cx="6858000" cy="9144000"/>
  <p:defaultTextStyle>
    <a:lvl1pPr>
      <a:defRPr>
        <a:solidFill>
          <a:srgbClr val="465562"/>
        </a:solidFill>
        <a:latin typeface="+mj-lt"/>
        <a:ea typeface="+mj-ea"/>
        <a:cs typeface="+mj-cs"/>
        <a:sym typeface="Helvetica"/>
      </a:defRPr>
    </a:lvl1pPr>
    <a:lvl2pPr>
      <a:defRPr>
        <a:solidFill>
          <a:srgbClr val="465562"/>
        </a:solidFill>
        <a:latin typeface="+mj-lt"/>
        <a:ea typeface="+mj-ea"/>
        <a:cs typeface="+mj-cs"/>
        <a:sym typeface="Helvetica"/>
      </a:defRPr>
    </a:lvl2pPr>
    <a:lvl3pPr>
      <a:defRPr>
        <a:solidFill>
          <a:srgbClr val="465562"/>
        </a:solidFill>
        <a:latin typeface="+mj-lt"/>
        <a:ea typeface="+mj-ea"/>
        <a:cs typeface="+mj-cs"/>
        <a:sym typeface="Helvetica"/>
      </a:defRPr>
    </a:lvl3pPr>
    <a:lvl4pPr>
      <a:defRPr>
        <a:solidFill>
          <a:srgbClr val="465562"/>
        </a:solidFill>
        <a:latin typeface="+mj-lt"/>
        <a:ea typeface="+mj-ea"/>
        <a:cs typeface="+mj-cs"/>
        <a:sym typeface="Helvetica"/>
      </a:defRPr>
    </a:lvl4pPr>
    <a:lvl5pPr>
      <a:defRPr>
        <a:solidFill>
          <a:srgbClr val="465562"/>
        </a:solidFill>
        <a:latin typeface="+mj-lt"/>
        <a:ea typeface="+mj-ea"/>
        <a:cs typeface="+mj-cs"/>
        <a:sym typeface="Helvetica"/>
      </a:defRPr>
    </a:lvl5pPr>
    <a:lvl6pPr>
      <a:defRPr>
        <a:solidFill>
          <a:srgbClr val="465562"/>
        </a:solidFill>
        <a:latin typeface="+mj-lt"/>
        <a:ea typeface="+mj-ea"/>
        <a:cs typeface="+mj-cs"/>
        <a:sym typeface="Helvetica"/>
      </a:defRPr>
    </a:lvl6pPr>
    <a:lvl7pPr>
      <a:defRPr>
        <a:solidFill>
          <a:srgbClr val="465562"/>
        </a:solidFill>
        <a:latin typeface="+mj-lt"/>
        <a:ea typeface="+mj-ea"/>
        <a:cs typeface="+mj-cs"/>
        <a:sym typeface="Helvetica"/>
      </a:defRPr>
    </a:lvl7pPr>
    <a:lvl8pPr>
      <a:defRPr>
        <a:solidFill>
          <a:srgbClr val="465562"/>
        </a:solidFill>
        <a:latin typeface="+mj-lt"/>
        <a:ea typeface="+mj-ea"/>
        <a:cs typeface="+mj-cs"/>
        <a:sym typeface="Helvetica"/>
      </a:defRPr>
    </a:lvl8pPr>
    <a:lvl9pPr>
      <a:defRPr>
        <a:solidFill>
          <a:srgbClr val="465562"/>
        </a:solidFill>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465562"/>
        </a:fontRef>
        <a:srgbClr val="465562"/>
      </a:tcTxStyle>
      <a:tcStyle>
        <a:tcBdr>
          <a:left>
            <a:ln w="12700" cap="flat">
              <a:solidFill>
                <a:srgbClr val="465562"/>
              </a:solidFill>
              <a:prstDash val="solid"/>
              <a:bevel/>
            </a:ln>
          </a:left>
          <a:right>
            <a:ln w="12700" cap="flat">
              <a:solidFill>
                <a:srgbClr val="465562"/>
              </a:solidFill>
              <a:prstDash val="solid"/>
              <a:bevel/>
            </a:ln>
          </a:right>
          <a:top>
            <a:ln w="12700" cap="flat">
              <a:solidFill>
                <a:srgbClr val="465562"/>
              </a:solidFill>
              <a:prstDash val="solid"/>
              <a:bevel/>
            </a:ln>
          </a:top>
          <a:bottom>
            <a:ln w="12700" cap="flat">
              <a:solidFill>
                <a:srgbClr val="465562"/>
              </a:solidFill>
              <a:prstDash val="solid"/>
              <a:bevel/>
            </a:ln>
          </a:bottom>
          <a:insideH>
            <a:ln w="12700" cap="flat">
              <a:solidFill>
                <a:srgbClr val="465562"/>
              </a:solidFill>
              <a:prstDash val="solid"/>
              <a:bevel/>
            </a:ln>
          </a:insideH>
          <a:insideV>
            <a:ln w="12700" cap="flat">
              <a:solidFill>
                <a:srgbClr val="465562"/>
              </a:solidFill>
              <a:prstDash val="solid"/>
              <a:bevel/>
            </a:ln>
          </a:insideV>
        </a:tcBdr>
        <a:fill>
          <a:noFill/>
        </a:fill>
      </a:tcStyle>
    </a:wholeTbl>
    <a:band2H>
      <a:tcTxStyle/>
      <a:tcStyle>
        <a:tcBdr/>
        <a:fill>
          <a:solidFill>
            <a:srgbClr val="FFFFFF"/>
          </a:solidFill>
        </a:fill>
      </a:tcStyle>
    </a:band2H>
    <a:firstCol>
      <a:tcTxStyle b="on" i="on">
        <a:fontRef idx="minor">
          <a:srgbClr val="465562"/>
        </a:fontRef>
        <a:srgbClr val="465562"/>
      </a:tcTxStyle>
      <a:tcStyle>
        <a:tcBdr>
          <a:left>
            <a:ln w="12700" cap="flat">
              <a:solidFill>
                <a:srgbClr val="465562"/>
              </a:solidFill>
              <a:prstDash val="solid"/>
              <a:bevel/>
            </a:ln>
          </a:left>
          <a:right>
            <a:ln w="12700" cap="flat">
              <a:solidFill>
                <a:srgbClr val="465562"/>
              </a:solidFill>
              <a:prstDash val="solid"/>
              <a:bevel/>
            </a:ln>
          </a:right>
          <a:top>
            <a:ln w="12700" cap="flat">
              <a:solidFill>
                <a:srgbClr val="465562"/>
              </a:solidFill>
              <a:prstDash val="solid"/>
              <a:bevel/>
            </a:ln>
          </a:top>
          <a:bottom>
            <a:ln w="12700" cap="flat">
              <a:solidFill>
                <a:srgbClr val="465562"/>
              </a:solidFill>
              <a:prstDash val="solid"/>
              <a:bevel/>
            </a:ln>
          </a:bottom>
          <a:insideH>
            <a:ln w="12700" cap="flat">
              <a:solidFill>
                <a:srgbClr val="465562"/>
              </a:solidFill>
              <a:prstDash val="solid"/>
              <a:bevel/>
            </a:ln>
          </a:insideH>
          <a:insideV>
            <a:ln w="12700" cap="flat">
              <a:solidFill>
                <a:srgbClr val="465562"/>
              </a:solidFill>
              <a:prstDash val="solid"/>
              <a:bevel/>
            </a:ln>
          </a:insideV>
        </a:tcBdr>
        <a:fill>
          <a:noFill/>
        </a:fill>
      </a:tcStyle>
    </a:firstCol>
    <a:lastRow>
      <a:tcTxStyle b="on" i="on">
        <a:fontRef idx="minor">
          <a:srgbClr val="465562"/>
        </a:fontRef>
        <a:srgbClr val="465562"/>
      </a:tcTxStyle>
      <a:tcStyle>
        <a:tcBdr>
          <a:left>
            <a:ln w="12700" cap="flat">
              <a:solidFill>
                <a:srgbClr val="465562"/>
              </a:solidFill>
              <a:prstDash val="solid"/>
              <a:bevel/>
            </a:ln>
          </a:left>
          <a:right>
            <a:ln w="12700" cap="flat">
              <a:solidFill>
                <a:srgbClr val="465562"/>
              </a:solidFill>
              <a:prstDash val="solid"/>
              <a:bevel/>
            </a:ln>
          </a:right>
          <a:top>
            <a:ln w="12700" cap="flat">
              <a:solidFill>
                <a:srgbClr val="465562"/>
              </a:solidFill>
              <a:prstDash val="solid"/>
              <a:bevel/>
            </a:ln>
          </a:top>
          <a:bottom>
            <a:ln w="12700" cap="flat">
              <a:solidFill>
                <a:srgbClr val="465562"/>
              </a:solidFill>
              <a:prstDash val="solid"/>
              <a:bevel/>
            </a:ln>
          </a:bottom>
          <a:insideH>
            <a:ln w="12700" cap="flat">
              <a:solidFill>
                <a:srgbClr val="465562"/>
              </a:solidFill>
              <a:prstDash val="solid"/>
              <a:bevel/>
            </a:ln>
          </a:insideH>
          <a:insideV>
            <a:ln w="12700" cap="flat">
              <a:solidFill>
                <a:srgbClr val="465562"/>
              </a:solidFill>
              <a:prstDash val="solid"/>
              <a:bevel/>
            </a:ln>
          </a:insideV>
        </a:tcBdr>
        <a:fill>
          <a:noFill/>
        </a:fill>
      </a:tcStyle>
    </a:lastRow>
    <a:firstRow>
      <a:tcTxStyle b="on" i="on">
        <a:fontRef idx="minor">
          <a:srgbClr val="465562"/>
        </a:fontRef>
        <a:srgbClr val="465562"/>
      </a:tcTxStyle>
      <a:tcStyle>
        <a:tcBdr>
          <a:left>
            <a:ln w="12700" cap="flat">
              <a:solidFill>
                <a:srgbClr val="465562"/>
              </a:solidFill>
              <a:prstDash val="solid"/>
              <a:bevel/>
            </a:ln>
          </a:left>
          <a:right>
            <a:ln w="12700" cap="flat">
              <a:solidFill>
                <a:srgbClr val="465562"/>
              </a:solidFill>
              <a:prstDash val="solid"/>
              <a:bevel/>
            </a:ln>
          </a:right>
          <a:top>
            <a:ln w="12700" cap="flat">
              <a:solidFill>
                <a:srgbClr val="465562"/>
              </a:solidFill>
              <a:prstDash val="solid"/>
              <a:bevel/>
            </a:ln>
          </a:top>
          <a:bottom>
            <a:ln w="12700" cap="flat">
              <a:solidFill>
                <a:srgbClr val="465562"/>
              </a:solidFill>
              <a:prstDash val="solid"/>
              <a:bevel/>
            </a:ln>
          </a:bottom>
          <a:insideH>
            <a:ln w="12700" cap="flat">
              <a:solidFill>
                <a:srgbClr val="465562"/>
              </a:solidFill>
              <a:prstDash val="solid"/>
              <a:bevel/>
            </a:ln>
          </a:insideH>
          <a:insideV>
            <a:ln w="12700" cap="flat">
              <a:solidFill>
                <a:srgbClr val="465562"/>
              </a:solidFill>
              <a:prstDash val="solid"/>
              <a:bevel/>
            </a:ln>
          </a:insideV>
        </a:tcBdr>
        <a:fill>
          <a:noFill/>
        </a:fill>
      </a:tcStyle>
    </a:firstRow>
  </a:tblStyle>
  <a:tblStyle styleId="{C7B018BB-80A7-4F77-B60F-C8B233D01FF8}" styleName="">
    <a:tblBg/>
    <a:wholeTbl>
      <a:tcTxStyle b="on" i="on">
        <a:fontRef idx="major">
          <a:srgbClr val="465562"/>
        </a:fontRef>
        <a:srgbClr val="46556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2E5"/>
          </a:solidFill>
        </a:fill>
      </a:tcStyle>
    </a:wholeTbl>
    <a:band2H>
      <a:tcTxStyle/>
      <a:tcStyle>
        <a:tcBdr/>
        <a:fill>
          <a:solidFill>
            <a:srgbClr val="EFF1F3"/>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AAB7"/>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AAB7"/>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AAB7"/>
          </a:solidFill>
        </a:fill>
      </a:tcStyle>
    </a:firstRow>
  </a:tblStyle>
  <a:tblStyle styleId="{EEE7283C-3CF3-47DC-8721-378D4A62B228}" styleName="">
    <a:tblBg/>
    <a:wholeTbl>
      <a:tcTxStyle b="on" i="on">
        <a:fontRef idx="major">
          <a:srgbClr val="465562"/>
        </a:fontRef>
        <a:srgbClr val="46556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9F1D8"/>
          </a:solidFill>
        </a:fill>
      </a:tcStyle>
    </a:wholeTbl>
    <a:band2H>
      <a:tcTxStyle/>
      <a:tcStyle>
        <a:tcBdr/>
        <a:fill>
          <a:solidFill>
            <a:srgbClr val="FCF8ED"/>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FDB85"/>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FDB85"/>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FDB85"/>
          </a:solidFill>
        </a:fill>
      </a:tcStyle>
    </a:firstRow>
  </a:tblStyle>
  <a:tblStyle styleId="{CF821DB8-F4EB-4A41-A1BA-3FCAFE7338EE}" styleName="">
    <a:tblBg/>
    <a:wholeTbl>
      <a:tcTxStyle b="on" i="on">
        <a:fontRef idx="major">
          <a:srgbClr val="465562"/>
        </a:fontRef>
        <a:srgbClr val="46556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6E6E6"/>
          </a:solidFill>
        </a:fill>
      </a:tcStyle>
    </a:wholeTbl>
    <a:band2H>
      <a:tcTxStyle/>
      <a:tcStyle>
        <a:tcBdr/>
        <a:fill>
          <a:solidFill>
            <a:srgbClr val="F3F3F3"/>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ABABA"/>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ABABA"/>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ABABA"/>
          </a:solidFill>
        </a:fill>
      </a:tcStyle>
    </a:firstRow>
  </a:tblStyle>
  <a:tblStyle styleId="{33BA23B1-9221-436E-865A-0063620EA4FD}" styleName="">
    <a:tblBg/>
    <a:wholeTbl>
      <a:tcTxStyle b="on" i="on">
        <a:fontRef idx="major">
          <a:srgbClr val="465562"/>
        </a:fontRef>
        <a:srgbClr val="46556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9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BAAB7"/>
          </a:solidFill>
        </a:fill>
      </a:tcStyle>
    </a:firstCol>
    <a:lastRow>
      <a:tcTxStyle b="on" i="on">
        <a:fontRef idx="major">
          <a:srgbClr val="465562"/>
        </a:fontRef>
        <a:srgbClr val="465562"/>
      </a:tcTxStyle>
      <a:tcStyle>
        <a:tcBdr>
          <a:left>
            <a:ln w="12700" cap="flat">
              <a:noFill/>
              <a:miter lim="400000"/>
            </a:ln>
          </a:left>
          <a:right>
            <a:ln w="12700" cap="flat">
              <a:noFill/>
              <a:miter lim="400000"/>
            </a:ln>
          </a:right>
          <a:top>
            <a:ln w="50800" cap="flat">
              <a:solidFill>
                <a:srgbClr val="465562"/>
              </a:solidFill>
              <a:prstDash val="solid"/>
              <a:bevel/>
            </a:ln>
          </a:top>
          <a:bottom>
            <a:ln w="25400" cap="flat">
              <a:solidFill>
                <a:srgbClr val="465562"/>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465562"/>
              </a:solidFill>
              <a:prstDash val="solid"/>
              <a:bevel/>
            </a:ln>
          </a:top>
          <a:bottom>
            <a:ln w="25400" cap="flat">
              <a:solidFill>
                <a:srgbClr val="465562"/>
              </a:solidFill>
              <a:prstDash val="solid"/>
              <a:bevel/>
            </a:ln>
          </a:bottom>
          <a:insideH>
            <a:ln w="12700" cap="flat">
              <a:noFill/>
              <a:miter lim="400000"/>
            </a:ln>
          </a:insideH>
          <a:insideV>
            <a:ln w="12700" cap="flat">
              <a:noFill/>
              <a:miter lim="400000"/>
            </a:ln>
          </a:insideV>
        </a:tcBdr>
        <a:fill>
          <a:solidFill>
            <a:srgbClr val="9BAAB7"/>
          </a:solidFill>
        </a:fill>
      </a:tcStyle>
    </a:firstRow>
  </a:tblStyle>
  <a:tblStyle styleId="{2708684C-4D16-4618-839F-0558EEFCDFE6}" styleName="">
    <a:tblBg/>
    <a:wholeTbl>
      <a:tcTxStyle b="on" i="on">
        <a:fontRef idx="major">
          <a:srgbClr val="465562"/>
        </a:fontRef>
        <a:srgbClr val="46556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ED0D1"/>
          </a:solidFill>
        </a:fill>
      </a:tcStyle>
    </a:wholeTbl>
    <a:band2H>
      <a:tcTxStyle/>
      <a:tcStyle>
        <a:tcBdr/>
        <a:fill>
          <a:solidFill>
            <a:srgbClr val="E8E9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65562"/>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65562"/>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65562"/>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84"/>
    <p:restoredTop sz="78625" autoAdjust="0"/>
  </p:normalViewPr>
  <p:slideViewPr>
    <p:cSldViewPr snapToGrid="0">
      <p:cViewPr varScale="1">
        <p:scale>
          <a:sx n="90" d="100"/>
          <a:sy n="90" d="100"/>
        </p:scale>
        <p:origin x="1552" y="184"/>
      </p:cViewPr>
      <p:guideLst/>
    </p:cSldViewPr>
  </p:slid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91" name="Shape 9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aperspast.natlib.govt.nz/newspapers/ST18920123.2.30"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hindawi.com/journals/ijpedi/2012/191562/" TargetMode="External"/><Relationship Id="rId4" Type="http://schemas.openxmlformats.org/officeDocument/2006/relationships/hyperlink" Target="http://gras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dirty="0">
                <a:effectLst/>
                <a:latin typeface="+mn-lt"/>
                <a:ea typeface="+mn-ea"/>
                <a:cs typeface="+mn-cs"/>
                <a:sym typeface="Helvetica Neue"/>
              </a:rPr>
              <a:t>Lo sviluppo psicomotorio è un processo maturativo che nei primi anni di vita consente al bambino di acquisire competenze e abilità posturali, motorie, cognitive, relazionali.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Nel periodo perinatale e nell’età evolutiva vi è una rapida ed importante modificazione delle strutture e delle funzioni cerebrali che spiega la variabilità dei comportamenti del bambino e dei segni neurologici, qualora fossimo di fronte alla patologia.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Si tratta di un progredire continuo, dipendente dalla maturazione del Sistema Nervoso Centrale (SNC), con tempi e modalità variabili per ogni bambino, ma in cui è possibile individuare delle “tappe” che vengono raggiunte secondo una sequenza universalmente analoga. E’ importante sapere l’andamento fisiologico per riconoscerne eventuale distorsione.</a:t>
            </a:r>
          </a:p>
        </p:txBody>
      </p:sp>
      <p:sp>
        <p:nvSpPr>
          <p:cNvPr id="4" name="Segnaposto numero diapositiva 3"/>
          <p:cNvSpPr>
            <a:spLocks noGrp="1"/>
          </p:cNvSpPr>
          <p:nvPr>
            <p:ph type="sldNum" sz="quarter" idx="5"/>
          </p:nvPr>
        </p:nvSpPr>
        <p:spPr/>
        <p:txBody>
          <a:bodyPr/>
          <a:lstStyle/>
          <a:p>
            <a:fld id="{79E658B7-7AA2-6D48-9554-C913AE743BB4}" type="slidenum">
              <a:rPr lang="it-IT" smtClean="0"/>
              <a:t>2</a:t>
            </a:fld>
            <a:endParaRPr lang="it-IT"/>
          </a:p>
        </p:txBody>
      </p:sp>
    </p:spTree>
    <p:extLst>
      <p:ext uri="{BB962C8B-B14F-4D97-AF65-F5344CB8AC3E}">
        <p14:creationId xmlns:p14="http://schemas.microsoft.com/office/powerpoint/2010/main" val="3248103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Nei primi giorni di vita la maggior parte del tempo è spesa in sonno. La percentuale di tempo giornaliero dedicata al sonno passa dal 95% nel primo giorno al 60% nel terzo, per poi rimanere stabile nei successivi 15 giorni. A brevi periodi di sonno si alternano brevi periodi di veglia, mentre un periodo di sonno relativamente lungo subentra soltanto verso la IV settimana di vita.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Una delle implicazioni di questo ritmo ciclico è che per stabilire uno scambio sociale con il neonato, il momento migliore è quando il bambino si trova in uno stato di veglia quieta (di solito dopo essere stato nutrito).</a:t>
            </a:r>
          </a:p>
        </p:txBody>
      </p:sp>
      <p:sp>
        <p:nvSpPr>
          <p:cNvPr id="4" name="Segnaposto numero diapositiva 3"/>
          <p:cNvSpPr>
            <a:spLocks noGrp="1"/>
          </p:cNvSpPr>
          <p:nvPr>
            <p:ph type="sldNum" sz="quarter" idx="5"/>
          </p:nvPr>
        </p:nvSpPr>
        <p:spPr/>
        <p:txBody>
          <a:bodyPr/>
          <a:lstStyle/>
          <a:p>
            <a:fld id="{79E658B7-7AA2-6D48-9554-C913AE743BB4}" type="slidenum">
              <a:rPr lang="it-IT" smtClean="0"/>
              <a:t>11</a:t>
            </a:fld>
            <a:endParaRPr lang="it-IT"/>
          </a:p>
        </p:txBody>
      </p:sp>
    </p:spTree>
    <p:extLst>
      <p:ext uri="{BB962C8B-B14F-4D97-AF65-F5344CB8AC3E}">
        <p14:creationId xmlns:p14="http://schemas.microsoft.com/office/powerpoint/2010/main" val="1979461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 riflessi arcaici o automatismi primari si intende quelle attività motorie complesse, con una loro funzionalità biologica, che si presentano nel neonato, spontaneamente o a seguito di stimoli esterni.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sede neurologica di questi schemi motori è ancora poco conosciuta: alcuni hanno sicuramente sede organizzativa a livello midollare e sottocorticale, altri, probabilmente per la loro complessità, potrebbero già essere organizzati </a:t>
            </a:r>
            <a:r>
              <a:rPr lang="it-IT" dirty="0" err="1"/>
              <a:t>corticalmente</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Sono presenti alla nascita, alcuni anche a partire dagli ultimi mesi della vita fetale, alcuni poco dopo; scompaiono progressivamente nel corso del primo anno di vita riorganizzandosi successivamente in attività più evolute. La mancanza dei principali riflessi arcaici ed il ritardo nella loro scomparsa è segno di compromissione del SNC. A volte inoltre il riflesso può presentare caratteristiche particolari, essere incompleto</a:t>
            </a:r>
          </a:p>
        </p:txBody>
      </p:sp>
      <p:sp>
        <p:nvSpPr>
          <p:cNvPr id="4" name="Segnaposto numero diapositiva 3"/>
          <p:cNvSpPr>
            <a:spLocks noGrp="1"/>
          </p:cNvSpPr>
          <p:nvPr>
            <p:ph type="sldNum" sz="quarter" idx="5"/>
          </p:nvPr>
        </p:nvSpPr>
        <p:spPr/>
        <p:txBody>
          <a:bodyPr/>
          <a:lstStyle/>
          <a:p>
            <a:fld id="{79E658B7-7AA2-6D48-9554-C913AE743BB4}" type="slidenum">
              <a:rPr lang="it-IT" smtClean="0"/>
              <a:t>13</a:t>
            </a:fld>
            <a:endParaRPr lang="it-IT"/>
          </a:p>
        </p:txBody>
      </p:sp>
    </p:spTree>
    <p:extLst>
      <p:ext uri="{BB962C8B-B14F-4D97-AF65-F5344CB8AC3E}">
        <p14:creationId xmlns:p14="http://schemas.microsoft.com/office/powerpoint/2010/main" val="182483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14</a:t>
            </a:fld>
            <a:endParaRPr lang="it-IT"/>
          </a:p>
        </p:txBody>
      </p:sp>
    </p:spTree>
    <p:extLst>
      <p:ext uri="{BB962C8B-B14F-4D97-AF65-F5344CB8AC3E}">
        <p14:creationId xmlns:p14="http://schemas.microsoft.com/office/powerpoint/2010/main" val="1967583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algn="just">
              <a:buClr>
                <a:srgbClr val="FFFFFF"/>
              </a:buClr>
              <a:buSzPct val="100000"/>
              <a:buFont typeface="Tahoma" charset="0"/>
              <a:buNone/>
              <a:defRPr/>
            </a:pPr>
            <a:r>
              <a:rPr lang="en-GB" altLang="it-IT" sz="2400" dirty="0" err="1">
                <a:solidFill>
                  <a:schemeClr val="tx1"/>
                </a:solidFill>
                <a:latin typeface="+mn-lt"/>
              </a:rPr>
              <a:t>Questo</a:t>
            </a:r>
            <a:r>
              <a:rPr lang="en-GB" altLang="it-IT" sz="2400" dirty="0">
                <a:solidFill>
                  <a:schemeClr val="tx1"/>
                </a:solidFill>
                <a:latin typeface="+mn-lt"/>
              </a:rPr>
              <a:t> </a:t>
            </a:r>
            <a:r>
              <a:rPr lang="en-GB" altLang="it-IT" sz="2400" dirty="0" err="1">
                <a:solidFill>
                  <a:schemeClr val="tx1"/>
                </a:solidFill>
                <a:latin typeface="+mn-lt"/>
              </a:rPr>
              <a:t>riflesso</a:t>
            </a:r>
            <a:r>
              <a:rPr lang="en-GB" altLang="it-IT" sz="2400" dirty="0">
                <a:solidFill>
                  <a:schemeClr val="tx1"/>
                </a:solidFill>
                <a:latin typeface="+mn-lt"/>
              </a:rPr>
              <a:t> </a:t>
            </a:r>
            <a:r>
              <a:rPr lang="en-GB" altLang="it-IT" sz="2400" dirty="0" err="1">
                <a:solidFill>
                  <a:schemeClr val="tx1"/>
                </a:solidFill>
                <a:latin typeface="+mn-lt"/>
              </a:rPr>
              <a:t>primitivo</a:t>
            </a:r>
            <a:r>
              <a:rPr lang="en-GB" altLang="it-IT" sz="2400" dirty="0">
                <a:solidFill>
                  <a:schemeClr val="tx1"/>
                </a:solidFill>
                <a:latin typeface="+mn-lt"/>
              </a:rPr>
              <a:t> </a:t>
            </a:r>
            <a:r>
              <a:rPr lang="en-GB" altLang="it-IT" sz="2400" dirty="0" err="1">
                <a:solidFill>
                  <a:schemeClr val="tx1"/>
                </a:solidFill>
                <a:latin typeface="+mn-lt"/>
              </a:rPr>
              <a:t>prevede</a:t>
            </a:r>
            <a:r>
              <a:rPr lang="en-GB" altLang="it-IT" sz="2400" dirty="0">
                <a:solidFill>
                  <a:schemeClr val="tx1"/>
                </a:solidFill>
                <a:latin typeface="+mn-lt"/>
              </a:rPr>
              <a:t> la </a:t>
            </a:r>
            <a:r>
              <a:rPr lang="en-GB" altLang="it-IT" sz="2400" dirty="0" err="1">
                <a:solidFill>
                  <a:schemeClr val="tx1"/>
                </a:solidFill>
                <a:latin typeface="+mn-lt"/>
              </a:rPr>
              <a:t>chiusura</a:t>
            </a:r>
            <a:r>
              <a:rPr lang="en-GB" altLang="it-IT" sz="2400" dirty="0">
                <a:solidFill>
                  <a:schemeClr val="tx1"/>
                </a:solidFill>
                <a:latin typeface="+mn-lt"/>
              </a:rPr>
              <a:t> </a:t>
            </a:r>
            <a:r>
              <a:rPr lang="en-GB" altLang="it-IT" sz="2400" dirty="0" err="1">
                <a:solidFill>
                  <a:schemeClr val="tx1"/>
                </a:solidFill>
                <a:latin typeface="+mn-lt"/>
              </a:rPr>
              <a:t>della</a:t>
            </a:r>
            <a:r>
              <a:rPr lang="en-GB" altLang="it-IT" sz="2400" dirty="0">
                <a:solidFill>
                  <a:schemeClr val="tx1"/>
                </a:solidFill>
                <a:latin typeface="+mn-lt"/>
              </a:rPr>
              <a:t> </a:t>
            </a:r>
            <a:r>
              <a:rPr lang="en-GB" altLang="it-IT" sz="2400" dirty="0" err="1">
                <a:solidFill>
                  <a:schemeClr val="tx1"/>
                </a:solidFill>
                <a:latin typeface="+mn-lt"/>
              </a:rPr>
              <a:t>mano</a:t>
            </a:r>
            <a:r>
              <a:rPr lang="en-GB" altLang="it-IT" sz="2400" dirty="0">
                <a:solidFill>
                  <a:schemeClr val="tx1"/>
                </a:solidFill>
                <a:latin typeface="+mn-lt"/>
              </a:rPr>
              <a:t> </a:t>
            </a:r>
            <a:r>
              <a:rPr lang="en-GB" altLang="it-IT" sz="2400" dirty="0" err="1">
                <a:solidFill>
                  <a:schemeClr val="tx1"/>
                </a:solidFill>
                <a:latin typeface="+mn-lt"/>
              </a:rPr>
              <a:t>sul</a:t>
            </a:r>
            <a:r>
              <a:rPr lang="en-GB" altLang="it-IT" sz="2400" dirty="0">
                <a:solidFill>
                  <a:schemeClr val="tx1"/>
                </a:solidFill>
                <a:latin typeface="+mn-lt"/>
              </a:rPr>
              <a:t> </a:t>
            </a:r>
            <a:r>
              <a:rPr lang="en-GB" altLang="it-IT" sz="2400" dirty="0" err="1">
                <a:solidFill>
                  <a:schemeClr val="tx1"/>
                </a:solidFill>
                <a:latin typeface="+mn-lt"/>
              </a:rPr>
              <a:t>dito</a:t>
            </a:r>
            <a:r>
              <a:rPr lang="en-GB" altLang="it-IT" sz="2400" dirty="0">
                <a:solidFill>
                  <a:schemeClr val="tx1"/>
                </a:solidFill>
                <a:latin typeface="+mn-lt"/>
              </a:rPr>
              <a:t> </a:t>
            </a:r>
            <a:r>
              <a:rPr lang="en-GB" altLang="it-IT" sz="2400" dirty="0" err="1">
                <a:solidFill>
                  <a:schemeClr val="tx1"/>
                </a:solidFill>
                <a:latin typeface="+mn-lt"/>
              </a:rPr>
              <a:t>appoggiato</a:t>
            </a:r>
            <a:r>
              <a:rPr lang="en-GB" altLang="it-IT" sz="2400" dirty="0">
                <a:solidFill>
                  <a:schemeClr val="tx1"/>
                </a:solidFill>
                <a:latin typeface="+mn-lt"/>
              </a:rPr>
              <a:t> </a:t>
            </a:r>
            <a:r>
              <a:rPr lang="en-GB" altLang="it-IT" sz="2400" dirty="0" err="1">
                <a:solidFill>
                  <a:schemeClr val="tx1"/>
                </a:solidFill>
                <a:latin typeface="+mn-lt"/>
              </a:rPr>
              <a:t>sulla</a:t>
            </a:r>
            <a:r>
              <a:rPr lang="en-GB" altLang="it-IT" sz="2400" dirty="0">
                <a:solidFill>
                  <a:schemeClr val="tx1"/>
                </a:solidFill>
                <a:latin typeface="+mn-lt"/>
              </a:rPr>
              <a:t> </a:t>
            </a:r>
            <a:r>
              <a:rPr lang="en-GB" altLang="it-IT" sz="2400" dirty="0" err="1">
                <a:solidFill>
                  <a:schemeClr val="tx1"/>
                </a:solidFill>
                <a:latin typeface="+mn-lt"/>
              </a:rPr>
              <a:t>parte</a:t>
            </a:r>
            <a:r>
              <a:rPr lang="en-GB" altLang="it-IT" sz="2400" dirty="0">
                <a:solidFill>
                  <a:schemeClr val="tx1"/>
                </a:solidFill>
                <a:latin typeface="+mn-lt"/>
              </a:rPr>
              <a:t> </a:t>
            </a:r>
            <a:r>
              <a:rPr lang="en-GB" altLang="it-IT" sz="2400" dirty="0" err="1">
                <a:solidFill>
                  <a:schemeClr val="tx1"/>
                </a:solidFill>
                <a:latin typeface="+mn-lt"/>
              </a:rPr>
              <a:t>interna</a:t>
            </a:r>
            <a:r>
              <a:rPr lang="en-GB" altLang="it-IT" sz="2400" dirty="0">
                <a:solidFill>
                  <a:schemeClr val="tx1"/>
                </a:solidFill>
                <a:latin typeface="+mn-lt"/>
              </a:rPr>
              <a:t> </a:t>
            </a:r>
            <a:r>
              <a:rPr lang="en-GB" altLang="it-IT" sz="2400" dirty="0" err="1">
                <a:solidFill>
                  <a:schemeClr val="tx1"/>
                </a:solidFill>
                <a:latin typeface="+mn-lt"/>
              </a:rPr>
              <a:t>della</a:t>
            </a:r>
            <a:r>
              <a:rPr lang="en-GB" altLang="it-IT" sz="2400" dirty="0">
                <a:solidFill>
                  <a:schemeClr val="tx1"/>
                </a:solidFill>
                <a:latin typeface="+mn-lt"/>
              </a:rPr>
              <a:t> </a:t>
            </a:r>
            <a:r>
              <a:rPr lang="en-GB" altLang="it-IT" sz="2400" dirty="0" err="1">
                <a:solidFill>
                  <a:schemeClr val="tx1"/>
                </a:solidFill>
                <a:latin typeface="+mn-lt"/>
              </a:rPr>
              <a:t>mano</a:t>
            </a:r>
            <a:r>
              <a:rPr lang="en-GB" altLang="it-IT" sz="2400" dirty="0">
                <a:solidFill>
                  <a:schemeClr val="tx1"/>
                </a:solidFill>
                <a:latin typeface="+mn-lt"/>
              </a:rPr>
              <a:t> del bimbo.</a:t>
            </a:r>
          </a:p>
          <a:p>
            <a:pPr algn="just">
              <a:buClr>
                <a:srgbClr val="FFFFFF"/>
              </a:buClr>
              <a:buSzPct val="100000"/>
              <a:buFont typeface="Tahoma" charset="0"/>
              <a:buNone/>
              <a:defRPr/>
            </a:pPr>
            <a:endParaRPr lang="en-GB" altLang="it-IT" sz="2400" dirty="0">
              <a:solidFill>
                <a:schemeClr val="tx1"/>
              </a:solidFill>
              <a:latin typeface="+mn-lt"/>
            </a:endParaRPr>
          </a:p>
          <a:p>
            <a:pPr algn="just">
              <a:buClr>
                <a:srgbClr val="FFFFFF"/>
              </a:buClr>
              <a:buSzPct val="100000"/>
              <a:buFont typeface="Tahoma" charset="0"/>
              <a:buNone/>
              <a:defRPr/>
            </a:pPr>
            <a:r>
              <a:rPr lang="en-GB" altLang="it-IT" sz="2400" dirty="0" err="1">
                <a:solidFill>
                  <a:schemeClr val="tx1"/>
                </a:solidFill>
                <a:latin typeface="+mn-lt"/>
              </a:rPr>
              <a:t>Tende</a:t>
            </a:r>
            <a:r>
              <a:rPr lang="en-GB" altLang="it-IT" sz="2400" dirty="0">
                <a:solidFill>
                  <a:schemeClr val="tx1"/>
                </a:solidFill>
                <a:latin typeface="+mn-lt"/>
              </a:rPr>
              <a:t> ad </a:t>
            </a:r>
            <a:r>
              <a:rPr lang="en-GB" altLang="it-IT" sz="2400" dirty="0" err="1">
                <a:solidFill>
                  <a:schemeClr val="tx1"/>
                </a:solidFill>
                <a:latin typeface="+mn-lt"/>
              </a:rPr>
              <a:t>affievolirsi</a:t>
            </a:r>
            <a:r>
              <a:rPr lang="en-GB" altLang="it-IT" sz="2400" dirty="0">
                <a:solidFill>
                  <a:schemeClr val="tx1"/>
                </a:solidFill>
                <a:latin typeface="+mn-lt"/>
              </a:rPr>
              <a:t> e a </a:t>
            </a:r>
            <a:r>
              <a:rPr lang="en-GB" altLang="it-IT" sz="2400" dirty="0" err="1">
                <a:solidFill>
                  <a:schemeClr val="tx1"/>
                </a:solidFill>
                <a:latin typeface="+mn-lt"/>
              </a:rPr>
              <a:t>scomparire</a:t>
            </a:r>
            <a:r>
              <a:rPr lang="en-GB" altLang="it-IT" sz="2400" dirty="0">
                <a:solidFill>
                  <a:schemeClr val="tx1"/>
                </a:solidFill>
                <a:latin typeface="+mn-lt"/>
              </a:rPr>
              <a:t> </a:t>
            </a:r>
            <a:r>
              <a:rPr lang="en-GB" altLang="it-IT" sz="2400" dirty="0" err="1">
                <a:solidFill>
                  <a:schemeClr val="tx1"/>
                </a:solidFill>
                <a:latin typeface="+mn-lt"/>
              </a:rPr>
              <a:t>tra</a:t>
            </a:r>
            <a:r>
              <a:rPr lang="en-GB" altLang="it-IT" sz="2400" dirty="0">
                <a:solidFill>
                  <a:schemeClr val="tx1"/>
                </a:solidFill>
                <a:latin typeface="+mn-lt"/>
              </a:rPr>
              <a:t> </a:t>
            </a:r>
            <a:r>
              <a:rPr lang="en-GB" altLang="it-IT" sz="2400" dirty="0" err="1">
                <a:solidFill>
                  <a:schemeClr val="tx1"/>
                </a:solidFill>
                <a:latin typeface="+mn-lt"/>
              </a:rPr>
              <a:t>il</a:t>
            </a:r>
            <a:r>
              <a:rPr lang="en-GB" altLang="it-IT" sz="2400" dirty="0">
                <a:solidFill>
                  <a:schemeClr val="tx1"/>
                </a:solidFill>
                <a:latin typeface="+mn-lt"/>
              </a:rPr>
              <a:t> 3° e </a:t>
            </a:r>
            <a:r>
              <a:rPr lang="en-GB" altLang="it-IT" sz="2400" dirty="0" err="1">
                <a:solidFill>
                  <a:schemeClr val="tx1"/>
                </a:solidFill>
                <a:latin typeface="+mn-lt"/>
              </a:rPr>
              <a:t>il</a:t>
            </a:r>
            <a:r>
              <a:rPr lang="en-GB" altLang="it-IT" sz="2400" dirty="0">
                <a:solidFill>
                  <a:schemeClr val="tx1"/>
                </a:solidFill>
                <a:latin typeface="+mn-lt"/>
              </a:rPr>
              <a:t> 5° </a:t>
            </a:r>
            <a:r>
              <a:rPr lang="en-GB" altLang="it-IT" sz="2400" dirty="0" err="1">
                <a:solidFill>
                  <a:schemeClr val="tx1"/>
                </a:solidFill>
                <a:latin typeface="+mn-lt"/>
              </a:rPr>
              <a:t>mese</a:t>
            </a:r>
            <a:r>
              <a:rPr lang="en-GB" altLang="it-IT" sz="2400" dirty="0">
                <a:solidFill>
                  <a:schemeClr val="tx1"/>
                </a:solidFill>
                <a:latin typeface="+mn-lt"/>
              </a:rPr>
              <a:t> di vita, </a:t>
            </a:r>
            <a:r>
              <a:rPr lang="en-GB" altLang="it-IT" sz="2400" dirty="0" err="1">
                <a:solidFill>
                  <a:schemeClr val="tx1"/>
                </a:solidFill>
                <a:latin typeface="+mn-lt"/>
              </a:rPr>
              <a:t>sostituito</a:t>
            </a:r>
            <a:r>
              <a:rPr lang="en-GB" altLang="it-IT" sz="2400" dirty="0">
                <a:solidFill>
                  <a:schemeClr val="tx1"/>
                </a:solidFill>
                <a:latin typeface="+mn-lt"/>
              </a:rPr>
              <a:t> da </a:t>
            </a:r>
            <a:r>
              <a:rPr lang="en-GB" altLang="it-IT" sz="2400" dirty="0" err="1">
                <a:solidFill>
                  <a:schemeClr val="tx1"/>
                </a:solidFill>
                <a:latin typeface="+mn-lt"/>
              </a:rPr>
              <a:t>una</a:t>
            </a:r>
            <a:r>
              <a:rPr lang="en-GB" altLang="it-IT" sz="2400" dirty="0">
                <a:solidFill>
                  <a:schemeClr val="tx1"/>
                </a:solidFill>
                <a:latin typeface="+mn-lt"/>
              </a:rPr>
              <a:t> </a:t>
            </a:r>
            <a:r>
              <a:rPr lang="en-GB" altLang="it-IT" sz="2400" dirty="0" err="1">
                <a:solidFill>
                  <a:schemeClr val="tx1"/>
                </a:solidFill>
                <a:latin typeface="+mn-lt"/>
              </a:rPr>
              <a:t>prensione</a:t>
            </a:r>
            <a:r>
              <a:rPr lang="en-GB" altLang="it-IT" sz="2400" dirty="0">
                <a:solidFill>
                  <a:schemeClr val="tx1"/>
                </a:solidFill>
                <a:latin typeface="+mn-lt"/>
              </a:rPr>
              <a:t> </a:t>
            </a:r>
            <a:r>
              <a:rPr lang="en-GB" altLang="it-IT" sz="2400" dirty="0" err="1">
                <a:solidFill>
                  <a:schemeClr val="tx1"/>
                </a:solidFill>
                <a:latin typeface="+mn-lt"/>
              </a:rPr>
              <a:t>attiva</a:t>
            </a:r>
            <a:endParaRPr lang="en-GB" altLang="it-IT" sz="2400" dirty="0">
              <a:solidFill>
                <a:schemeClr val="tx1"/>
              </a:solidFill>
              <a:latin typeface="+mn-lt"/>
            </a:endParaRPr>
          </a:p>
          <a:p>
            <a:pPr algn="just">
              <a:buClr>
                <a:srgbClr val="FFFFFF"/>
              </a:buClr>
              <a:buSzPct val="100000"/>
              <a:buFont typeface="Tahoma" charset="0"/>
              <a:buNone/>
              <a:defRPr/>
            </a:pPr>
            <a:r>
              <a:rPr lang="it-IT" sz="2200" b="0" i="0" dirty="0">
                <a:effectLst/>
                <a:latin typeface="+mn-lt"/>
                <a:ea typeface="+mn-ea"/>
                <a:cs typeface="+mn-cs"/>
                <a:sym typeface="Helvetica Neue"/>
              </a:rPr>
              <a:t>Il riflesso di prensione palmare scompare entro il secondo-terzo mese di </a:t>
            </a:r>
            <a:r>
              <a:rPr lang="it-IT" sz="2200" b="0" i="0" dirty="0" err="1">
                <a:effectLst/>
                <a:latin typeface="+mn-lt"/>
                <a:ea typeface="+mn-ea"/>
                <a:cs typeface="+mn-cs"/>
                <a:sym typeface="Helvetica Neue"/>
              </a:rPr>
              <a:t>vitaIl</a:t>
            </a:r>
            <a:r>
              <a:rPr lang="it-IT" sz="2200" b="0" i="0" dirty="0">
                <a:effectLst/>
                <a:latin typeface="+mn-lt"/>
                <a:ea typeface="+mn-ea"/>
                <a:cs typeface="+mn-cs"/>
                <a:sym typeface="Helvetica Neue"/>
              </a:rPr>
              <a:t> riflesso di prensione plantare permane fino al nono-decimo mese di vita</a:t>
            </a:r>
            <a:endParaRPr lang="en-GB" altLang="it-IT" sz="24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15</a:t>
            </a:fld>
            <a:endParaRPr lang="it-IT"/>
          </a:p>
        </p:txBody>
      </p:sp>
    </p:spTree>
    <p:extLst>
      <p:ext uri="{BB962C8B-B14F-4D97-AF65-F5344CB8AC3E}">
        <p14:creationId xmlns:p14="http://schemas.microsoft.com/office/powerpoint/2010/main" val="174357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rtl="0"/>
            <a:r>
              <a:rPr lang="it-IT" sz="2200" b="0" i="0" dirty="0" err="1">
                <a:effectLst/>
                <a:latin typeface="+mn-lt"/>
                <a:ea typeface="+mn-ea"/>
                <a:cs typeface="+mn-cs"/>
                <a:sym typeface="Helvetica Neue"/>
              </a:rPr>
              <a:t>Early</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research</a:t>
            </a:r>
            <a:r>
              <a:rPr lang="it-IT" sz="2200" b="0" i="0" dirty="0">
                <a:effectLst/>
                <a:latin typeface="+mn-lt"/>
                <a:ea typeface="+mn-ea"/>
                <a:cs typeface="+mn-cs"/>
                <a:sym typeface="Helvetica Neue"/>
              </a:rPr>
              <a:t> in 1891 </a:t>
            </a:r>
            <a:r>
              <a:rPr lang="it-IT" sz="2200" b="0" i="0" dirty="0" err="1">
                <a:effectLst/>
                <a:latin typeface="+mn-lt"/>
                <a:ea typeface="+mn-ea"/>
                <a:cs typeface="+mn-cs"/>
                <a:sym typeface="Helvetica Neue"/>
              </a:rPr>
              <a:t>found</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that</a:t>
            </a:r>
            <a:r>
              <a:rPr lang="it-IT" sz="2200" b="0" i="0" dirty="0">
                <a:effectLst/>
                <a:latin typeface="+mn-lt"/>
                <a:ea typeface="+mn-ea"/>
                <a:cs typeface="+mn-cs"/>
                <a:sym typeface="Helvetica Neue"/>
              </a:rPr>
              <a:t> human </a:t>
            </a:r>
            <a:r>
              <a:rPr lang="it-IT" sz="2200" b="0" i="0" dirty="0" err="1">
                <a:effectLst/>
                <a:latin typeface="+mn-lt"/>
                <a:ea typeface="+mn-ea"/>
                <a:cs typeface="+mn-cs"/>
                <a:sym typeface="Helvetica Neue"/>
              </a:rPr>
              <a:t>newborns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were</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able</a:t>
            </a:r>
            <a:r>
              <a:rPr lang="it-IT" sz="2200" b="0" i="0" dirty="0">
                <a:effectLst/>
                <a:latin typeface="+mn-lt"/>
                <a:ea typeface="+mn-ea"/>
                <a:cs typeface="+mn-cs"/>
                <a:sym typeface="Helvetica Neue"/>
              </a:rPr>
              <a:t> to use </a:t>
            </a:r>
            <a:r>
              <a:rPr lang="it-IT" sz="2200" b="0" i="0" dirty="0" err="1">
                <a:effectLst/>
                <a:latin typeface="+mn-lt"/>
                <a:ea typeface="+mn-ea"/>
                <a:cs typeface="+mn-cs"/>
                <a:sym typeface="Helvetica Neue"/>
              </a:rPr>
              <a:t>their</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grasp</a:t>
            </a:r>
            <a:r>
              <a:rPr lang="it-IT" sz="2200" b="0" i="0" dirty="0">
                <a:effectLst/>
                <a:latin typeface="+mn-lt"/>
                <a:ea typeface="+mn-ea"/>
                <a:cs typeface="+mn-cs"/>
                <a:sym typeface="Helvetica Neue"/>
              </a:rPr>
              <a:t> reflex to </a:t>
            </a:r>
            <a:r>
              <a:rPr lang="it-IT" sz="2200" b="0" i="0" dirty="0" err="1">
                <a:effectLst/>
                <a:latin typeface="+mn-lt"/>
                <a:ea typeface="+mn-ea"/>
                <a:cs typeface="+mn-cs"/>
                <a:sym typeface="Helvetica Neue"/>
              </a:rPr>
              <a:t>hold</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their</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own</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weight</a:t>
            </a:r>
            <a:r>
              <a:rPr lang="it-IT" sz="2200" b="0" i="0" dirty="0">
                <a:effectLst/>
                <a:latin typeface="+mn-lt"/>
                <a:ea typeface="+mn-ea"/>
                <a:cs typeface="+mn-cs"/>
                <a:sym typeface="Helvetica Neue"/>
              </a:rPr>
              <a:t> for </a:t>
            </a:r>
            <a:r>
              <a:rPr lang="it-IT" sz="2200" b="0" i="0" dirty="0" err="1">
                <a:effectLst/>
                <a:latin typeface="+mn-lt"/>
                <a:ea typeface="+mn-ea"/>
                <a:cs typeface="+mn-cs"/>
                <a:sym typeface="Helvetica Neue"/>
              </a:rPr>
              <a:t>at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least</a:t>
            </a:r>
            <a:r>
              <a:rPr lang="it-IT" sz="2200" b="0" i="0" dirty="0">
                <a:effectLst/>
                <a:latin typeface="+mn-lt"/>
                <a:ea typeface="+mn-ea"/>
                <a:cs typeface="+mn-cs"/>
                <a:sym typeface="Helvetica Neue"/>
              </a:rPr>
              <a:t> 10 </a:t>
            </a:r>
            <a:r>
              <a:rPr lang="it-IT" sz="2200" b="0" i="0" dirty="0" err="1">
                <a:effectLst/>
                <a:latin typeface="+mn-lt"/>
                <a:ea typeface="+mn-ea"/>
                <a:cs typeface="+mn-cs"/>
                <a:sym typeface="Helvetica Neue"/>
              </a:rPr>
              <a:t>seconds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when</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hanging</a:t>
            </a:r>
            <a:r>
              <a:rPr lang="it-IT" sz="2200" b="0" i="0" dirty="0">
                <a:effectLst/>
                <a:latin typeface="+mn-lt"/>
                <a:ea typeface="+mn-ea"/>
                <a:cs typeface="+mn-cs"/>
                <a:sym typeface="Helvetica Neue"/>
              </a:rPr>
              <a:t> by </a:t>
            </a:r>
            <a:r>
              <a:rPr lang="it-IT" sz="2200" b="0" i="0" dirty="0" err="1">
                <a:effectLst/>
                <a:latin typeface="+mn-lt"/>
                <a:ea typeface="+mn-ea"/>
                <a:cs typeface="+mn-cs"/>
                <a:sym typeface="Helvetica Neue"/>
              </a:rPr>
              <a:t>their</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hands</a:t>
            </a:r>
            <a:r>
              <a:rPr lang="it-IT" sz="2200" b="0" i="0" dirty="0">
                <a:effectLst/>
                <a:latin typeface="+mn-lt"/>
                <a:ea typeface="+mn-ea"/>
                <a:cs typeface="+mn-cs"/>
                <a:sym typeface="Helvetica Neue"/>
              </a:rPr>
              <a:t> from a </a:t>
            </a:r>
            <a:r>
              <a:rPr lang="it-IT" sz="2200" b="0" i="0" dirty="0" err="1">
                <a:effectLst/>
                <a:latin typeface="+mn-lt"/>
                <a:ea typeface="+mn-ea"/>
                <a:cs typeface="+mn-cs"/>
                <a:sym typeface="Helvetica Neue"/>
              </a:rPr>
              <a:t>horizontal</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rod</a:t>
            </a:r>
            <a:r>
              <a:rPr lang="it-IT" sz="2200" b="0" i="0" dirty="0">
                <a:effectLst/>
                <a:latin typeface="+mn-lt"/>
                <a:ea typeface="+mn-ea"/>
                <a:cs typeface="+mn-cs"/>
                <a:sym typeface="Helvetica Neue"/>
              </a:rPr>
              <a:t>. </a:t>
            </a:r>
            <a:r>
              <a:rPr lang="it-IT" sz="2200" b="0" i="0" u="none" strike="noStrike" dirty="0">
                <a:effectLst/>
                <a:latin typeface="+mn-lt"/>
                <a:ea typeface="+mn-ea"/>
                <a:cs typeface="+mn-cs"/>
                <a:sym typeface="Helvetica Neue"/>
                <a:hlinkClick r:id="rId3"/>
              </a:rPr>
              <a:t>https://paperspast.natlib.govt.n...</a:t>
            </a:r>
            <a:endParaRPr lang="it-IT" sz="2200" b="0" i="0" dirty="0">
              <a:effectLst/>
              <a:latin typeface="+mn-lt"/>
              <a:ea typeface="+mn-ea"/>
              <a:cs typeface="+mn-cs"/>
              <a:sym typeface="Helvetica Neue"/>
            </a:endParaRPr>
          </a:p>
          <a:p>
            <a:pPr rtl="0"/>
            <a:r>
              <a:rPr lang="it-IT" sz="2200" b="0" i="0" dirty="0" err="1">
                <a:effectLst/>
                <a:latin typeface="+mn-lt"/>
                <a:ea typeface="+mn-ea"/>
                <a:cs typeface="+mn-cs"/>
                <a:sym typeface="Helvetica Neue"/>
              </a:rPr>
              <a:t>Later</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research</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tested</a:t>
            </a:r>
            <a:r>
              <a:rPr lang="it-IT" sz="2200" b="0" i="0" dirty="0">
                <a:effectLst/>
                <a:latin typeface="+mn-lt"/>
                <a:ea typeface="+mn-ea"/>
                <a:cs typeface="+mn-cs"/>
                <a:sym typeface="Helvetica Neue"/>
              </a:rPr>
              <a:t> the </a:t>
            </a:r>
            <a:r>
              <a:rPr lang="it-IT" sz="2200" b="0" i="0" dirty="0" err="1">
                <a:effectLst/>
                <a:latin typeface="+mn-lt"/>
                <a:ea typeface="+mn-ea"/>
                <a:cs typeface="+mn-cs"/>
                <a:sym typeface="Helvetica Neue"/>
              </a:rPr>
              <a:t>same</a:t>
            </a:r>
            <a:r>
              <a:rPr lang="it-IT" sz="2200" b="0" i="0" dirty="0">
                <a:effectLst/>
                <a:latin typeface="+mn-lt"/>
                <a:ea typeface="+mn-ea"/>
                <a:cs typeface="+mn-cs"/>
                <a:sym typeface="Helvetica Neue"/>
              </a:rPr>
              <a:t> reflex in </a:t>
            </a:r>
            <a:r>
              <a:rPr lang="it-IT" sz="2200" b="0" i="0" dirty="0" err="1">
                <a:effectLst/>
                <a:latin typeface="+mn-lt"/>
                <a:ea typeface="+mn-ea"/>
                <a:cs typeface="+mn-cs"/>
                <a:sym typeface="Helvetica Neue"/>
              </a:rPr>
              <a:t>monkey</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infants</a:t>
            </a:r>
            <a:r>
              <a:rPr lang="it-IT" sz="2200" b="0" i="0" dirty="0">
                <a:effectLst/>
                <a:latin typeface="+mn-lt"/>
                <a:ea typeface="+mn-ea"/>
                <a:cs typeface="+mn-cs"/>
                <a:sym typeface="Helvetica Neue"/>
              </a:rPr>
              <a:t> and </a:t>
            </a:r>
            <a:r>
              <a:rPr lang="it-IT" sz="2200" b="0" i="0" dirty="0" err="1">
                <a:effectLst/>
                <a:latin typeface="+mn-lt"/>
                <a:ea typeface="+mn-ea"/>
                <a:cs typeface="+mn-cs"/>
                <a:sym typeface="Helvetica Neue"/>
              </a:rPr>
              <a:t>found</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they</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were</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able</a:t>
            </a:r>
            <a:r>
              <a:rPr lang="it-IT" sz="2200" b="0" i="0" dirty="0">
                <a:effectLst/>
                <a:latin typeface="+mn-lt"/>
                <a:ea typeface="+mn-ea"/>
                <a:cs typeface="+mn-cs"/>
                <a:sym typeface="Helvetica Neue"/>
              </a:rPr>
              <a:t> to </a:t>
            </a:r>
            <a:r>
              <a:rPr lang="it-IT" sz="2200" b="0" i="0" dirty="0" err="1">
                <a:effectLst/>
                <a:latin typeface="+mn-lt"/>
                <a:ea typeface="+mn-ea"/>
                <a:cs typeface="+mn-cs"/>
                <a:sym typeface="Helvetica Neue"/>
              </a:rPr>
              <a:t>hang</a:t>
            </a:r>
            <a:r>
              <a:rPr lang="it-IT" sz="2200" b="0" i="0" dirty="0">
                <a:effectLst/>
                <a:latin typeface="+mn-lt"/>
                <a:ea typeface="+mn-ea"/>
                <a:cs typeface="+mn-cs"/>
                <a:sym typeface="Helvetica Neue"/>
              </a:rPr>
              <a:t> from </a:t>
            </a:r>
            <a:r>
              <a:rPr lang="it-IT" sz="2200" b="0" i="0" dirty="0" err="1">
                <a:effectLst/>
                <a:latin typeface="+mn-lt"/>
                <a:ea typeface="+mn-ea"/>
                <a:cs typeface="+mn-cs"/>
                <a:sym typeface="Helvetica Neue"/>
              </a:rPr>
              <a:t>one</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hand</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between</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seven</a:t>
            </a:r>
            <a:r>
              <a:rPr lang="it-IT" sz="2200" b="0" i="0" dirty="0">
                <a:effectLst/>
                <a:latin typeface="+mn-lt"/>
                <a:ea typeface="+mn-ea"/>
                <a:cs typeface="+mn-cs"/>
                <a:sym typeface="Helvetica Neue"/>
              </a:rPr>
              <a:t> and 33 minutes. The reflex </a:t>
            </a:r>
            <a:r>
              <a:rPr lang="it-IT" sz="2200" b="0" i="0" dirty="0" err="1">
                <a:effectLst/>
                <a:latin typeface="+mn-lt"/>
                <a:ea typeface="+mn-ea"/>
                <a:cs typeface="+mn-cs"/>
                <a:sym typeface="Helvetica Neue"/>
              </a:rPr>
              <a:t>is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believed</a:t>
            </a:r>
            <a:r>
              <a:rPr lang="it-IT" sz="2200" b="0" i="0" dirty="0">
                <a:effectLst/>
                <a:latin typeface="+mn-lt"/>
                <a:ea typeface="+mn-ea"/>
                <a:cs typeface="+mn-cs"/>
                <a:sym typeface="Helvetica Neue"/>
              </a:rPr>
              <a:t> to be </a:t>
            </a:r>
            <a:r>
              <a:rPr lang="it-IT" sz="2200" b="0" i="0" dirty="0" err="1">
                <a:effectLst/>
                <a:latin typeface="+mn-lt"/>
                <a:ea typeface="+mn-ea"/>
                <a:cs typeface="+mn-cs"/>
                <a:sym typeface="Helvetica Neue"/>
              </a:rPr>
              <a:t>essential</a:t>
            </a:r>
            <a:r>
              <a:rPr lang="it-IT" sz="2200" b="0" i="0" dirty="0">
                <a:effectLst/>
                <a:latin typeface="+mn-lt"/>
                <a:ea typeface="+mn-ea"/>
                <a:cs typeface="+mn-cs"/>
                <a:sym typeface="Helvetica Neue"/>
              </a:rPr>
              <a:t> for </a:t>
            </a:r>
            <a:r>
              <a:rPr lang="it-IT" sz="2200" b="0" i="0" dirty="0" err="1">
                <a:effectLst/>
                <a:latin typeface="+mn-lt"/>
                <a:ea typeface="+mn-ea"/>
                <a:cs typeface="+mn-cs"/>
                <a:sym typeface="Helvetica Neue"/>
              </a:rPr>
              <a:t>infants</a:t>
            </a:r>
            <a:r>
              <a:rPr lang="it-IT" sz="2200" b="0" i="0" dirty="0">
                <a:effectLst/>
                <a:latin typeface="+mn-lt"/>
                <a:ea typeface="+mn-ea"/>
                <a:cs typeface="+mn-cs"/>
                <a:sym typeface="Helvetica Neue"/>
              </a:rPr>
              <a:t> of primate </a:t>
            </a:r>
            <a:r>
              <a:rPr lang="it-IT" sz="2200" b="0" i="0" dirty="0" err="1">
                <a:effectLst/>
                <a:latin typeface="+mn-lt"/>
                <a:ea typeface="+mn-ea"/>
                <a:cs typeface="+mn-cs"/>
                <a:sym typeface="Helvetica Neue"/>
              </a:rPr>
              <a:t>species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as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it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enables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them</a:t>
            </a:r>
            <a:r>
              <a:rPr lang="it-IT" sz="2200" b="0" i="0" dirty="0">
                <a:effectLst/>
                <a:latin typeface="+mn-lt"/>
                <a:ea typeface="+mn-ea"/>
                <a:cs typeface="+mn-cs"/>
                <a:sym typeface="Helvetica Neue"/>
              </a:rPr>
              <a:t> to </a:t>
            </a:r>
            <a:r>
              <a:rPr lang="it-IT" sz="2200" b="0" i="0" dirty="0" err="1">
                <a:effectLst/>
                <a:latin typeface="+mn-lt"/>
                <a:ea typeface="+mn-ea"/>
                <a:cs typeface="+mn-cs"/>
                <a:sym typeface="Helvetica Neue"/>
              </a:rPr>
              <a:t>cling</a:t>
            </a:r>
            <a:r>
              <a:rPr lang="it-IT" sz="2200" b="0" i="0" dirty="0">
                <a:effectLst/>
                <a:latin typeface="+mn-lt"/>
                <a:ea typeface="+mn-ea"/>
                <a:cs typeface="+mn-cs"/>
                <a:sym typeface="Helvetica Neue"/>
              </a:rPr>
              <a:t> to the </a:t>
            </a:r>
            <a:r>
              <a:rPr lang="it-IT" sz="2200" b="0" i="0" dirty="0" err="1">
                <a:effectLst/>
                <a:latin typeface="+mn-lt"/>
                <a:ea typeface="+mn-ea"/>
                <a:cs typeface="+mn-cs"/>
                <a:sym typeface="Helvetica Neue"/>
              </a:rPr>
              <a:t>mother’s</a:t>
            </a:r>
            <a:r>
              <a:rPr lang="it-IT" sz="2200" b="0" i="0" dirty="0">
                <a:effectLst/>
                <a:latin typeface="+mn-lt"/>
                <a:ea typeface="+mn-ea"/>
                <a:cs typeface="+mn-cs"/>
                <a:sym typeface="Helvetica Neue"/>
              </a:rPr>
              <a:t> body </a:t>
            </a:r>
            <a:r>
              <a:rPr lang="it-IT" sz="2200" b="0" i="0" dirty="0" err="1">
                <a:effectLst/>
                <a:latin typeface="+mn-lt"/>
                <a:ea typeface="+mn-ea"/>
                <a:cs typeface="+mn-cs"/>
                <a:sym typeface="Helvetica Neue"/>
              </a:rPr>
              <a:t>fur</a:t>
            </a:r>
            <a:r>
              <a:rPr lang="it-IT" sz="2200" b="0" i="0" dirty="0">
                <a:effectLst/>
                <a:latin typeface="+mn-lt"/>
                <a:ea typeface="+mn-ea"/>
                <a:cs typeface="+mn-cs"/>
                <a:sym typeface="Helvetica Neue"/>
              </a:rPr>
              <a:t>. The </a:t>
            </a:r>
            <a:r>
              <a:rPr lang="it-IT" sz="2200" b="0" i="0" dirty="0" err="1">
                <a:effectLst/>
                <a:latin typeface="+mn-lt"/>
                <a:ea typeface="+mn-ea"/>
                <a:cs typeface="+mn-cs"/>
                <a:sym typeface="Helvetica Neue"/>
              </a:rPr>
              <a:t>grasp</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continues</a:t>
            </a:r>
            <a:r>
              <a:rPr lang="it-IT" sz="2200" b="0" i="0" dirty="0">
                <a:effectLst/>
                <a:latin typeface="+mn-lt"/>
                <a:ea typeface="+mn-ea"/>
                <a:cs typeface="+mn-cs"/>
                <a:sym typeface="Helvetica Neue"/>
              </a:rPr>
              <a:t> to </a:t>
            </a:r>
            <a:r>
              <a:rPr lang="it-IT" sz="2200" b="0" i="0" dirty="0" err="1">
                <a:effectLst/>
                <a:latin typeface="+mn-lt"/>
                <a:ea typeface="+mn-ea"/>
                <a:cs typeface="+mn-cs"/>
                <a:sym typeface="Helvetica Neue"/>
              </a:rPr>
              <a:t>exist</a:t>
            </a:r>
            <a:r>
              <a:rPr lang="it-IT" sz="2200" b="0" i="0" dirty="0">
                <a:effectLst/>
                <a:latin typeface="+mn-lt"/>
                <a:ea typeface="+mn-ea"/>
                <a:cs typeface="+mn-cs"/>
                <a:sym typeface="Helvetica Neue"/>
              </a:rPr>
              <a:t> in </a:t>
            </a:r>
            <a:r>
              <a:rPr lang="it-IT" sz="2200" b="0" i="0" dirty="0" err="1">
                <a:effectLst/>
                <a:latin typeface="+mn-lt"/>
                <a:ea typeface="+mn-ea"/>
                <a:cs typeface="+mn-cs"/>
                <a:sym typeface="Helvetica Neue"/>
              </a:rPr>
              <a:t>humans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even</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though</a:t>
            </a:r>
            <a:r>
              <a:rPr lang="it-IT" sz="2200" b="0" i="0" dirty="0">
                <a:effectLst/>
                <a:latin typeface="+mn-lt"/>
                <a:ea typeface="+mn-ea"/>
                <a:cs typeface="+mn-cs"/>
                <a:sym typeface="Helvetica Neue"/>
              </a:rPr>
              <a:t> human </a:t>
            </a:r>
            <a:r>
              <a:rPr lang="it-IT" sz="2200" b="0" i="0" dirty="0" err="1">
                <a:effectLst/>
                <a:latin typeface="+mn-lt"/>
                <a:ea typeface="+mn-ea"/>
                <a:cs typeface="+mn-cs"/>
                <a:sym typeface="Helvetica Neue"/>
              </a:rPr>
              <a:t>babies</a:t>
            </a:r>
            <a:r>
              <a:rPr lang="it-IT" sz="2200" b="0" i="0" dirty="0">
                <a:effectLst/>
                <a:latin typeface="+mn-lt"/>
                <a:ea typeface="+mn-ea"/>
                <a:cs typeface="+mn-cs"/>
                <a:sym typeface="Helvetica Neue"/>
              </a:rPr>
              <a:t> no </a:t>
            </a:r>
            <a:r>
              <a:rPr lang="it-IT" sz="2200" b="0" i="0" dirty="0" err="1">
                <a:effectLst/>
                <a:latin typeface="+mn-lt"/>
                <a:ea typeface="+mn-ea"/>
                <a:cs typeface="+mn-cs"/>
                <a:sym typeface="Helvetica Neue"/>
              </a:rPr>
              <a:t>longer</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require</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that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powerful</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grip</a:t>
            </a:r>
            <a:r>
              <a:rPr lang="it-IT" sz="2200" b="0" i="0" dirty="0">
                <a:effectLst/>
                <a:latin typeface="+mn-lt"/>
                <a:ea typeface="+mn-ea"/>
                <a:cs typeface="+mn-cs"/>
                <a:sym typeface="Helvetica Neue"/>
              </a:rPr>
              <a:t>. </a:t>
            </a:r>
            <a:r>
              <a:rPr lang="it-IT" sz="2200" b="0" i="0" u="none" strike="noStrike" dirty="0">
                <a:effectLst/>
                <a:latin typeface="+mn-lt"/>
                <a:ea typeface="+mn-ea"/>
                <a:cs typeface="+mn-cs"/>
                <a:sym typeface="Helvetica Neue"/>
                <a:hlinkClick r:id="rId4"/>
              </a:rPr>
              <a:t>http://</a:t>
            </a:r>
            <a:r>
              <a:rPr lang="it-IT" sz="2200" b="0" i="0" u="none" strike="noStrike" dirty="0" err="1">
                <a:effectLst/>
                <a:latin typeface="+mn-lt"/>
                <a:ea typeface="+mn-ea"/>
                <a:cs typeface="+mn-cs"/>
                <a:sym typeface="Helvetica Neue"/>
                <a:hlinkClick r:id="rId4"/>
              </a:rPr>
              <a:t>grasp</a:t>
            </a:r>
            <a:r>
              <a:rPr lang="it-IT" sz="2200" b="0" i="0" dirty="0" err="1">
                <a:effectLst/>
                <a:latin typeface="+mn-lt"/>
                <a:ea typeface="+mn-ea"/>
                <a:cs typeface="+mn-cs"/>
                <a:sym typeface="Helvetica Neue"/>
              </a:rPr>
              <a:t>.</a:t>
            </a:r>
            <a:r>
              <a:rPr lang="it-IT" sz="2200" b="0" i="0" u="none" strike="noStrike" dirty="0" err="1">
                <a:effectLst/>
                <a:latin typeface="+mn-lt"/>
                <a:ea typeface="+mn-ea"/>
                <a:cs typeface="+mn-cs"/>
                <a:sym typeface="Helvetica Neue"/>
                <a:hlinkClick r:id="rId5"/>
              </a:rPr>
              <a:t>https</a:t>
            </a:r>
            <a:r>
              <a:rPr lang="it-IT" sz="2200" b="0" i="0" u="none" strike="noStrike" dirty="0">
                <a:effectLst/>
                <a:latin typeface="+mn-lt"/>
                <a:ea typeface="+mn-ea"/>
                <a:cs typeface="+mn-cs"/>
                <a:sym typeface="Helvetica Neue"/>
                <a:hlinkClick r:id="rId5"/>
              </a:rPr>
              <a:t>://www.hindawi.com/journals...</a:t>
            </a:r>
            <a:endParaRPr lang="it-IT" sz="2200" b="0" i="0" dirty="0">
              <a:effectLst/>
              <a:latin typeface="+mn-lt"/>
              <a:ea typeface="+mn-ea"/>
              <a:cs typeface="+mn-cs"/>
              <a:sym typeface="Helvetica Neue"/>
            </a:endParaRPr>
          </a:p>
          <a:p>
            <a:pPr rtl="0"/>
            <a:r>
              <a:rPr lang="it-IT" sz="2200" b="0" i="0" dirty="0">
                <a:effectLst/>
                <a:latin typeface="+mn-lt"/>
                <a:ea typeface="+mn-ea"/>
                <a:cs typeface="+mn-cs"/>
                <a:sym typeface="Helvetica Neue"/>
              </a:rPr>
              <a:t>The </a:t>
            </a:r>
            <a:r>
              <a:rPr lang="it-IT" sz="2200" b="0" i="0" dirty="0" err="1">
                <a:effectLst/>
                <a:latin typeface="+mn-lt"/>
                <a:ea typeface="+mn-ea"/>
                <a:cs typeface="+mn-cs"/>
                <a:sym typeface="Helvetica Neue"/>
              </a:rPr>
              <a:t>grasping</a:t>
            </a:r>
            <a:r>
              <a:rPr lang="it-IT" sz="2200" b="0" i="0" dirty="0">
                <a:effectLst/>
                <a:latin typeface="+mn-lt"/>
                <a:ea typeface="+mn-ea"/>
                <a:cs typeface="+mn-cs"/>
                <a:sym typeface="Helvetica Neue"/>
              </a:rPr>
              <a:t> reflex can </a:t>
            </a:r>
            <a:r>
              <a:rPr lang="it-IT" sz="2200" b="0" i="0" dirty="0" err="1">
                <a:effectLst/>
                <a:latin typeface="+mn-lt"/>
                <a:ea typeface="+mn-ea"/>
                <a:cs typeface="+mn-cs"/>
                <a:sym typeface="Helvetica Neue"/>
              </a:rPr>
              <a:t>also</a:t>
            </a:r>
            <a:r>
              <a:rPr lang="it-IT" sz="2200" b="0" i="0" dirty="0">
                <a:effectLst/>
                <a:latin typeface="+mn-lt"/>
                <a:ea typeface="+mn-ea"/>
                <a:cs typeface="+mn-cs"/>
                <a:sym typeface="Helvetica Neue"/>
              </a:rPr>
              <a:t> be </a:t>
            </a:r>
            <a:r>
              <a:rPr lang="it-IT" sz="2200" b="0" i="0" dirty="0" err="1">
                <a:effectLst/>
                <a:latin typeface="+mn-lt"/>
                <a:ea typeface="+mn-ea"/>
                <a:cs typeface="+mn-cs"/>
                <a:sym typeface="Helvetica Neue"/>
              </a:rPr>
              <a:t>observed</a:t>
            </a:r>
            <a:r>
              <a:rPr lang="it-IT" sz="2200" b="0" i="0" dirty="0">
                <a:effectLst/>
                <a:latin typeface="+mn-lt"/>
                <a:ea typeface="+mn-ea"/>
                <a:cs typeface="+mn-cs"/>
                <a:sym typeface="Helvetica Neue"/>
              </a:rPr>
              <a:t> in the </a:t>
            </a:r>
            <a:r>
              <a:rPr lang="it-IT" sz="2200" b="0" i="0" dirty="0" err="1">
                <a:effectLst/>
                <a:latin typeface="+mn-lt"/>
                <a:ea typeface="+mn-ea"/>
                <a:cs typeface="+mn-cs"/>
                <a:sym typeface="Helvetica Neue"/>
              </a:rPr>
              <a:t>feet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very</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much</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much</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like</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what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is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seen</a:t>
            </a:r>
            <a:r>
              <a:rPr lang="it-IT" sz="2200" b="0" i="0" dirty="0">
                <a:effectLst/>
                <a:latin typeface="+mn-lt"/>
                <a:ea typeface="+mn-ea"/>
                <a:cs typeface="+mn-cs"/>
                <a:sym typeface="Helvetica Neue"/>
              </a:rPr>
              <a:t> in an </a:t>
            </a:r>
            <a:r>
              <a:rPr lang="it-IT" sz="2200" b="0" i="0" dirty="0" err="1">
                <a:effectLst/>
                <a:latin typeface="+mn-lt"/>
                <a:ea typeface="+mn-ea"/>
                <a:cs typeface="+mn-cs"/>
                <a:sym typeface="Helvetica Neue"/>
              </a:rPr>
              <a:t>infant</a:t>
            </a:r>
            <a:r>
              <a:rPr lang="it-IT" sz="2200" b="0" i="0" dirty="0">
                <a:effectLst/>
                <a:latin typeface="+mn-lt"/>
                <a:ea typeface="+mn-ea"/>
                <a:cs typeface="+mn-cs"/>
                <a:sym typeface="Helvetica Neue"/>
              </a:rPr>
              <a:t> or an </a:t>
            </a:r>
            <a:r>
              <a:rPr lang="it-IT" sz="2200" b="0" i="0" dirty="0" err="1">
                <a:effectLst/>
                <a:latin typeface="+mn-lt"/>
                <a:ea typeface="+mn-ea"/>
                <a:cs typeface="+mn-cs"/>
                <a:sym typeface="Helvetica Neue"/>
              </a:rPr>
              <a:t>adult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chimp</a:t>
            </a:r>
            <a:r>
              <a:rPr lang="it-IT" sz="2200" b="0" i="0" dirty="0">
                <a:effectLst/>
                <a:latin typeface="+mn-lt"/>
                <a:ea typeface="+mn-ea"/>
                <a:cs typeface="+mn-cs"/>
                <a:sym typeface="Helvetica Neu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John B. Watson, a </a:t>
            </a:r>
            <a:r>
              <a:rPr lang="it-IT" sz="2200" b="0" i="0" dirty="0" err="1">
                <a:effectLst/>
                <a:latin typeface="+mn-lt"/>
                <a:ea typeface="+mn-ea"/>
                <a:cs typeface="+mn-cs"/>
                <a:sym typeface="Helvetica Neue"/>
              </a:rPr>
              <a:t>godfather</a:t>
            </a:r>
            <a:r>
              <a:rPr lang="it-IT" sz="2200" b="0" i="0" dirty="0">
                <a:effectLst/>
                <a:latin typeface="+mn-lt"/>
                <a:ea typeface="+mn-ea"/>
                <a:cs typeface="+mn-cs"/>
                <a:sym typeface="Helvetica Neue"/>
              </a:rPr>
              <a:t> of American </a:t>
            </a:r>
            <a:r>
              <a:rPr lang="it-IT" sz="2200" b="0" i="0" dirty="0" err="1">
                <a:effectLst/>
                <a:latin typeface="+mn-lt"/>
                <a:ea typeface="+mn-ea"/>
                <a:cs typeface="+mn-cs"/>
                <a:sym typeface="Helvetica Neue"/>
              </a:rPr>
              <a:t>behaviorist</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psychology</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tests</a:t>
            </a:r>
            <a:r>
              <a:rPr lang="it-IT" sz="2200" b="0" i="0" dirty="0">
                <a:effectLst/>
                <a:latin typeface="+mn-lt"/>
                <a:ea typeface="+mn-ea"/>
                <a:cs typeface="+mn-cs"/>
                <a:sym typeface="Helvetica Neue"/>
              </a:rPr>
              <a:t> the </a:t>
            </a:r>
            <a:r>
              <a:rPr lang="it-IT" sz="2200" b="0" i="0" dirty="0" err="1">
                <a:effectLst/>
                <a:latin typeface="+mn-lt"/>
                <a:ea typeface="+mn-ea"/>
                <a:cs typeface="+mn-cs"/>
                <a:sym typeface="Helvetica Neue"/>
              </a:rPr>
              <a:t>grasp</a:t>
            </a:r>
            <a:r>
              <a:rPr lang="it-IT" sz="2200" b="0" i="0" dirty="0">
                <a:effectLst/>
                <a:latin typeface="+mn-lt"/>
                <a:ea typeface="+mn-ea"/>
                <a:cs typeface="+mn-cs"/>
                <a:sym typeface="Helvetica Neue"/>
              </a:rPr>
              <a:t> reflex in a baby, circa 1916-20</a:t>
            </a: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16</a:t>
            </a:fld>
            <a:endParaRPr lang="it-IT"/>
          </a:p>
        </p:txBody>
      </p:sp>
    </p:spTree>
    <p:extLst>
      <p:ext uri="{BB962C8B-B14F-4D97-AF65-F5344CB8AC3E}">
        <p14:creationId xmlns:p14="http://schemas.microsoft.com/office/powerpoint/2010/main" val="361345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Questo riflesso neonatale si manifesta come reazione di soprassalto causato da stimoli quali un rumore forte, che si manifesta con apertura improvvisa delle braccia del neonato in posizione supina. Il neonato, in caso di movimento brusco o rumore forte e improvviso sobbalza estendendo le braccia e allargando mani e dita. È presente in tutti i neonati ad eccezione di quelli affetti da Trisomia 21 (Sindrome di Down).</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Verifica l’integrità del SN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Assenza o asimmetrie: patologie muscolari o eventuali danni a carico del plesso brachiale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Persistenza oltre il 5 mese: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 fasi: abduzione </a:t>
            </a:r>
            <a:r>
              <a:rPr lang="it-IT" dirty="0" err="1"/>
              <a:t>aass</a:t>
            </a:r>
            <a:r>
              <a:rPr lang="it-IT" dirty="0"/>
              <a:t>, adduzione </a:t>
            </a:r>
            <a:r>
              <a:rPr lang="it-IT" dirty="0" err="1"/>
              <a:t>aass</a:t>
            </a:r>
            <a:r>
              <a:rPr lang="it-IT" dirty="0"/>
              <a:t>, pianto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it-IT" sz="2200" dirty="0" err="1">
                <a:effectLst/>
                <a:latin typeface="+mn-lt"/>
                <a:ea typeface="+mn-ea"/>
                <a:cs typeface="+mn-cs"/>
                <a:sym typeface="Helvetica Neue"/>
              </a:rPr>
              <a:t>spreading</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movement</a:t>
            </a:r>
            <a:r>
              <a:rPr lang="it-IT" sz="2200" dirty="0">
                <a:effectLst/>
                <a:latin typeface="+mn-lt"/>
                <a:ea typeface="+mn-ea"/>
                <a:cs typeface="+mn-cs"/>
                <a:sym typeface="Helvetica Neue"/>
              </a:rPr>
              <a:t> in </a:t>
            </a:r>
            <a:r>
              <a:rPr lang="it-IT" sz="2200" dirty="0" err="1">
                <a:effectLst/>
                <a:latin typeface="+mn-lt"/>
                <a:ea typeface="+mn-ea"/>
                <a:cs typeface="+mn-cs"/>
                <a:sym typeface="Helvetica Neue"/>
              </a:rPr>
              <a:t>which</a:t>
            </a:r>
            <a:r>
              <a:rPr lang="it-IT" sz="2200" dirty="0">
                <a:effectLst/>
                <a:latin typeface="+mn-lt"/>
                <a:ea typeface="+mn-ea"/>
                <a:cs typeface="+mn-cs"/>
                <a:sym typeface="Helvetica Neue"/>
              </a:rPr>
              <a:t> the </a:t>
            </a:r>
            <a:r>
              <a:rPr lang="it-IT" sz="2200" dirty="0" err="1">
                <a:effectLst/>
                <a:latin typeface="+mn-lt"/>
                <a:ea typeface="+mn-ea"/>
                <a:cs typeface="+mn-cs"/>
                <a:sym typeface="Helvetica Neue"/>
              </a:rPr>
              <a:t>arms</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abduct</a:t>
            </a:r>
            <a:r>
              <a:rPr lang="it-IT" sz="2200" dirty="0">
                <a:effectLst/>
                <a:latin typeface="+mn-lt"/>
                <a:ea typeface="+mn-ea"/>
                <a:cs typeface="+mn-cs"/>
                <a:sym typeface="Helvetica Neue"/>
              </a:rPr>
              <a:t> and </a:t>
            </a:r>
            <a:r>
              <a:rPr lang="it-IT" sz="2200" dirty="0" err="1">
                <a:effectLst/>
                <a:latin typeface="+mn-lt"/>
                <a:ea typeface="+mn-ea"/>
                <a:cs typeface="+mn-cs"/>
                <a:sym typeface="Helvetica Neue"/>
              </a:rPr>
              <a:t>extend</a:t>
            </a:r>
            <a:r>
              <a:rPr lang="it-IT" sz="2200" dirty="0">
                <a:effectLst/>
                <a:latin typeface="+mn-lt"/>
                <a:ea typeface="+mn-ea"/>
                <a:cs typeface="+mn-cs"/>
                <a:sym typeface="Helvetica Neue"/>
              </a:rPr>
              <a:t> and the </a:t>
            </a:r>
            <a:r>
              <a:rPr lang="it-IT" sz="2200" dirty="0" err="1">
                <a:effectLst/>
                <a:latin typeface="+mn-lt"/>
                <a:ea typeface="+mn-ea"/>
                <a:cs typeface="+mn-cs"/>
                <a:sym typeface="Helvetica Neue"/>
              </a:rPr>
              <a:t>hands</a:t>
            </a:r>
            <a:r>
              <a:rPr lang="it-IT" sz="2200" dirty="0">
                <a:effectLst/>
                <a:latin typeface="+mn-lt"/>
                <a:ea typeface="+mn-ea"/>
                <a:cs typeface="+mn-cs"/>
                <a:sym typeface="Helvetica Neue"/>
              </a:rPr>
              <a:t> open.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it-IT" sz="2200" dirty="0" err="1">
                <a:effectLst/>
                <a:latin typeface="+mn-lt"/>
                <a:ea typeface="+mn-ea"/>
                <a:cs typeface="+mn-cs"/>
                <a:sym typeface="Helvetica Neue"/>
              </a:rPr>
              <a:t>clutching</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movement</a:t>
            </a:r>
            <a:r>
              <a:rPr lang="it-IT" sz="2200" dirty="0">
                <a:effectLst/>
                <a:latin typeface="+mn-lt"/>
                <a:ea typeface="+mn-ea"/>
                <a:cs typeface="+mn-cs"/>
                <a:sym typeface="Helvetica Neue"/>
              </a:rPr>
              <a:t> in </a:t>
            </a:r>
            <a:r>
              <a:rPr lang="it-IT" sz="2200" dirty="0" err="1">
                <a:effectLst/>
                <a:latin typeface="+mn-lt"/>
                <a:ea typeface="+mn-ea"/>
                <a:cs typeface="+mn-cs"/>
                <a:sym typeface="Helvetica Neue"/>
              </a:rPr>
              <a:t>which</a:t>
            </a:r>
            <a:r>
              <a:rPr lang="it-IT" sz="2200" dirty="0">
                <a:effectLst/>
                <a:latin typeface="+mn-lt"/>
                <a:ea typeface="+mn-ea"/>
                <a:cs typeface="+mn-cs"/>
                <a:sym typeface="Helvetica Neue"/>
              </a:rPr>
              <a:t> the </a:t>
            </a:r>
            <a:r>
              <a:rPr lang="it-IT" sz="2200" dirty="0" err="1">
                <a:effectLst/>
                <a:latin typeface="+mn-lt"/>
                <a:ea typeface="+mn-ea"/>
                <a:cs typeface="+mn-cs"/>
                <a:sym typeface="Helvetica Neue"/>
              </a:rPr>
              <a:t>arms</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adduct</a:t>
            </a:r>
            <a:r>
              <a:rPr lang="it-IT" sz="2200" dirty="0">
                <a:effectLst/>
                <a:latin typeface="+mn-lt"/>
                <a:ea typeface="+mn-ea"/>
                <a:cs typeface="+mn-cs"/>
                <a:sym typeface="Helvetica Neue"/>
              </a:rPr>
              <a:t> and </a:t>
            </a:r>
            <a:r>
              <a:rPr lang="it-IT" sz="2200" dirty="0" err="1">
                <a:effectLst/>
                <a:latin typeface="+mn-lt"/>
                <a:ea typeface="+mn-ea"/>
                <a:cs typeface="+mn-cs"/>
                <a:sym typeface="Helvetica Neue"/>
              </a:rPr>
              <a:t>flex</a:t>
            </a:r>
            <a:r>
              <a:rPr lang="it-IT" sz="2200" dirty="0">
                <a:effectLst/>
                <a:latin typeface="+mn-lt"/>
                <a:ea typeface="+mn-ea"/>
                <a:cs typeface="+mn-cs"/>
                <a:sym typeface="Helvetica Neue"/>
              </a:rPr>
              <a:t> over the body </a:t>
            </a:r>
            <a:r>
              <a:rPr lang="it-IT" sz="2200" dirty="0" err="1">
                <a:effectLst/>
                <a:latin typeface="+mn-lt"/>
                <a:ea typeface="+mn-ea"/>
                <a:cs typeface="+mn-cs"/>
                <a:sym typeface="Helvetica Neue"/>
              </a:rPr>
              <a:t>follows</a:t>
            </a:r>
            <a:r>
              <a:rPr lang="it-IT" sz="2200" dirty="0">
                <a:effectLst/>
                <a:latin typeface="+mn-lt"/>
                <a:ea typeface="+mn-ea"/>
                <a:cs typeface="+mn-cs"/>
                <a:sym typeface="Helvetica Neue"/>
              </a:rPr>
              <a:t> and the </a:t>
            </a:r>
            <a:r>
              <a:rPr lang="it-IT" sz="2200" dirty="0" err="1">
                <a:effectLst/>
                <a:latin typeface="+mn-lt"/>
                <a:ea typeface="+mn-ea"/>
                <a:cs typeface="+mn-cs"/>
                <a:sym typeface="Helvetica Neue"/>
              </a:rPr>
              <a:t>fists</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close</a:t>
            </a:r>
            <a:r>
              <a:rPr lang="it-IT" sz="2200" dirty="0">
                <a:effectLst/>
                <a:latin typeface="+mn-lt"/>
                <a:ea typeface="+mn-ea"/>
                <a:cs typeface="+mn-cs"/>
                <a:sym typeface="Helvetica Neue"/>
              </a:rPr>
              <a:t> </a:t>
            </a:r>
            <a:endParaRPr lang="it-IT" dirty="0"/>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17</a:t>
            </a:fld>
            <a:endParaRPr lang="it-IT"/>
          </a:p>
        </p:txBody>
      </p:sp>
    </p:spTree>
    <p:extLst>
      <p:ext uri="{BB962C8B-B14F-4D97-AF65-F5344CB8AC3E}">
        <p14:creationId xmlns:p14="http://schemas.microsoft.com/office/powerpoint/2010/main" val="189981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Verifica l’integrità del SN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Assenza o asimmetrie: patologie muscolari o eventuali danni a carico del plesso brachiale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Persistenza oltre il 5 mese: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 fasi: abduzione </a:t>
            </a:r>
            <a:r>
              <a:rPr lang="it-IT" dirty="0" err="1"/>
              <a:t>aass</a:t>
            </a:r>
            <a:r>
              <a:rPr lang="it-IT" dirty="0"/>
              <a:t>, adduzione </a:t>
            </a:r>
            <a:r>
              <a:rPr lang="it-IT" dirty="0" err="1"/>
              <a:t>aass</a:t>
            </a:r>
            <a:r>
              <a:rPr lang="it-IT" dirty="0"/>
              <a:t>, pianto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it-IT" sz="2200" dirty="0" err="1">
                <a:effectLst/>
                <a:latin typeface="+mn-lt"/>
                <a:ea typeface="+mn-ea"/>
                <a:cs typeface="+mn-cs"/>
                <a:sym typeface="Helvetica Neue"/>
              </a:rPr>
              <a:t>spreading</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movement</a:t>
            </a:r>
            <a:r>
              <a:rPr lang="it-IT" sz="2200" dirty="0">
                <a:effectLst/>
                <a:latin typeface="+mn-lt"/>
                <a:ea typeface="+mn-ea"/>
                <a:cs typeface="+mn-cs"/>
                <a:sym typeface="Helvetica Neue"/>
              </a:rPr>
              <a:t> in </a:t>
            </a:r>
            <a:r>
              <a:rPr lang="it-IT" sz="2200" dirty="0" err="1">
                <a:effectLst/>
                <a:latin typeface="+mn-lt"/>
                <a:ea typeface="+mn-ea"/>
                <a:cs typeface="+mn-cs"/>
                <a:sym typeface="Helvetica Neue"/>
              </a:rPr>
              <a:t>which</a:t>
            </a:r>
            <a:r>
              <a:rPr lang="it-IT" sz="2200" dirty="0">
                <a:effectLst/>
                <a:latin typeface="+mn-lt"/>
                <a:ea typeface="+mn-ea"/>
                <a:cs typeface="+mn-cs"/>
                <a:sym typeface="Helvetica Neue"/>
              </a:rPr>
              <a:t> the </a:t>
            </a:r>
            <a:r>
              <a:rPr lang="it-IT" sz="2200" dirty="0" err="1">
                <a:effectLst/>
                <a:latin typeface="+mn-lt"/>
                <a:ea typeface="+mn-ea"/>
                <a:cs typeface="+mn-cs"/>
                <a:sym typeface="Helvetica Neue"/>
              </a:rPr>
              <a:t>arms</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abduct</a:t>
            </a:r>
            <a:r>
              <a:rPr lang="it-IT" sz="2200" dirty="0">
                <a:effectLst/>
                <a:latin typeface="+mn-lt"/>
                <a:ea typeface="+mn-ea"/>
                <a:cs typeface="+mn-cs"/>
                <a:sym typeface="Helvetica Neue"/>
              </a:rPr>
              <a:t> and </a:t>
            </a:r>
            <a:r>
              <a:rPr lang="it-IT" sz="2200" dirty="0" err="1">
                <a:effectLst/>
                <a:latin typeface="+mn-lt"/>
                <a:ea typeface="+mn-ea"/>
                <a:cs typeface="+mn-cs"/>
                <a:sym typeface="Helvetica Neue"/>
              </a:rPr>
              <a:t>extend</a:t>
            </a:r>
            <a:r>
              <a:rPr lang="it-IT" sz="2200" dirty="0">
                <a:effectLst/>
                <a:latin typeface="+mn-lt"/>
                <a:ea typeface="+mn-ea"/>
                <a:cs typeface="+mn-cs"/>
                <a:sym typeface="Helvetica Neue"/>
              </a:rPr>
              <a:t> and the </a:t>
            </a:r>
            <a:r>
              <a:rPr lang="it-IT" sz="2200" dirty="0" err="1">
                <a:effectLst/>
                <a:latin typeface="+mn-lt"/>
                <a:ea typeface="+mn-ea"/>
                <a:cs typeface="+mn-cs"/>
                <a:sym typeface="Helvetica Neue"/>
              </a:rPr>
              <a:t>hands</a:t>
            </a:r>
            <a:r>
              <a:rPr lang="it-IT" sz="2200" dirty="0">
                <a:effectLst/>
                <a:latin typeface="+mn-lt"/>
                <a:ea typeface="+mn-ea"/>
                <a:cs typeface="+mn-cs"/>
                <a:sym typeface="Helvetica Neue"/>
              </a:rPr>
              <a:t> open.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it-IT" sz="2200" dirty="0" err="1">
                <a:effectLst/>
                <a:latin typeface="+mn-lt"/>
                <a:ea typeface="+mn-ea"/>
                <a:cs typeface="+mn-cs"/>
                <a:sym typeface="Helvetica Neue"/>
              </a:rPr>
              <a:t>clutching</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movement</a:t>
            </a:r>
            <a:r>
              <a:rPr lang="it-IT" sz="2200" dirty="0">
                <a:effectLst/>
                <a:latin typeface="+mn-lt"/>
                <a:ea typeface="+mn-ea"/>
                <a:cs typeface="+mn-cs"/>
                <a:sym typeface="Helvetica Neue"/>
              </a:rPr>
              <a:t> in </a:t>
            </a:r>
            <a:r>
              <a:rPr lang="it-IT" sz="2200" dirty="0" err="1">
                <a:effectLst/>
                <a:latin typeface="+mn-lt"/>
                <a:ea typeface="+mn-ea"/>
                <a:cs typeface="+mn-cs"/>
                <a:sym typeface="Helvetica Neue"/>
              </a:rPr>
              <a:t>which</a:t>
            </a:r>
            <a:r>
              <a:rPr lang="it-IT" sz="2200" dirty="0">
                <a:effectLst/>
                <a:latin typeface="+mn-lt"/>
                <a:ea typeface="+mn-ea"/>
                <a:cs typeface="+mn-cs"/>
                <a:sym typeface="Helvetica Neue"/>
              </a:rPr>
              <a:t> the </a:t>
            </a:r>
            <a:r>
              <a:rPr lang="it-IT" sz="2200" dirty="0" err="1">
                <a:effectLst/>
                <a:latin typeface="+mn-lt"/>
                <a:ea typeface="+mn-ea"/>
                <a:cs typeface="+mn-cs"/>
                <a:sym typeface="Helvetica Neue"/>
              </a:rPr>
              <a:t>arms</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adduct</a:t>
            </a:r>
            <a:r>
              <a:rPr lang="it-IT" sz="2200" dirty="0">
                <a:effectLst/>
                <a:latin typeface="+mn-lt"/>
                <a:ea typeface="+mn-ea"/>
                <a:cs typeface="+mn-cs"/>
                <a:sym typeface="Helvetica Neue"/>
              </a:rPr>
              <a:t> and </a:t>
            </a:r>
            <a:r>
              <a:rPr lang="it-IT" sz="2200" dirty="0" err="1">
                <a:effectLst/>
                <a:latin typeface="+mn-lt"/>
                <a:ea typeface="+mn-ea"/>
                <a:cs typeface="+mn-cs"/>
                <a:sym typeface="Helvetica Neue"/>
              </a:rPr>
              <a:t>flex</a:t>
            </a:r>
            <a:r>
              <a:rPr lang="it-IT" sz="2200" dirty="0">
                <a:effectLst/>
                <a:latin typeface="+mn-lt"/>
                <a:ea typeface="+mn-ea"/>
                <a:cs typeface="+mn-cs"/>
                <a:sym typeface="Helvetica Neue"/>
              </a:rPr>
              <a:t> over the body </a:t>
            </a:r>
            <a:r>
              <a:rPr lang="it-IT" sz="2200" dirty="0" err="1">
                <a:effectLst/>
                <a:latin typeface="+mn-lt"/>
                <a:ea typeface="+mn-ea"/>
                <a:cs typeface="+mn-cs"/>
                <a:sym typeface="Helvetica Neue"/>
              </a:rPr>
              <a:t>follows</a:t>
            </a:r>
            <a:r>
              <a:rPr lang="it-IT" sz="2200" dirty="0">
                <a:effectLst/>
                <a:latin typeface="+mn-lt"/>
                <a:ea typeface="+mn-ea"/>
                <a:cs typeface="+mn-cs"/>
                <a:sym typeface="Helvetica Neue"/>
              </a:rPr>
              <a:t> and the </a:t>
            </a:r>
            <a:r>
              <a:rPr lang="it-IT" sz="2200" dirty="0" err="1">
                <a:effectLst/>
                <a:latin typeface="+mn-lt"/>
                <a:ea typeface="+mn-ea"/>
                <a:cs typeface="+mn-cs"/>
                <a:sym typeface="Helvetica Neue"/>
              </a:rPr>
              <a:t>fists</a:t>
            </a:r>
            <a:r>
              <a:rPr lang="it-IT" sz="2200" dirty="0">
                <a:effectLst/>
                <a:latin typeface="+mn-lt"/>
                <a:ea typeface="+mn-ea"/>
                <a:cs typeface="+mn-cs"/>
                <a:sym typeface="Helvetica Neue"/>
              </a:rPr>
              <a:t> </a:t>
            </a:r>
            <a:r>
              <a:rPr lang="it-IT" sz="2200" dirty="0" err="1">
                <a:effectLst/>
                <a:latin typeface="+mn-lt"/>
                <a:ea typeface="+mn-ea"/>
                <a:cs typeface="+mn-cs"/>
                <a:sym typeface="Helvetica Neue"/>
              </a:rPr>
              <a:t>close</a:t>
            </a:r>
            <a:r>
              <a:rPr lang="it-IT" sz="2200" dirty="0">
                <a:effectLst/>
                <a:latin typeface="+mn-lt"/>
                <a:ea typeface="+mn-ea"/>
                <a:cs typeface="+mn-cs"/>
                <a:sym typeface="Helvetica Neue"/>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it-IT" sz="2200" dirty="0">
              <a:effectLst/>
              <a:latin typeface="+mn-lt"/>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Sappiamo che in alcune specie animali i piccoli vengono tenuti sospesi al ventre della madre o sugli alberi; in queste situazioni una reazione di abbracciamento in seguito a stimolazioni brusche ed improvvise è senza dubbio utile per impedire al piccolo di cadere.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The Moro reflex </a:t>
            </a:r>
            <a:r>
              <a:rPr lang="it-IT" sz="2200" b="0" i="0" dirty="0" err="1">
                <a:effectLst/>
                <a:latin typeface="+mn-lt"/>
                <a:ea typeface="+mn-ea"/>
                <a:cs typeface="+mn-cs"/>
                <a:sym typeface="Helvetica Neue"/>
              </a:rPr>
              <a:t>is</a:t>
            </a:r>
            <a:r>
              <a:rPr lang="it-IT" sz="2200" b="0" i="0" dirty="0">
                <a:effectLst/>
                <a:latin typeface="+mn-lt"/>
                <a:ea typeface="+mn-ea"/>
                <a:cs typeface="+mn-cs"/>
                <a:sym typeface="Helvetica Neue"/>
              </a:rPr>
              <a:t> a </a:t>
            </a:r>
            <a:r>
              <a:rPr lang="it-IT" sz="2200" b="0" i="0" dirty="0" err="1">
                <a:effectLst/>
                <a:latin typeface="+mn-lt"/>
                <a:ea typeface="+mn-ea"/>
                <a:cs typeface="+mn-cs"/>
                <a:sym typeface="Helvetica Neue"/>
              </a:rPr>
              <a:t>remnant</a:t>
            </a:r>
            <a:r>
              <a:rPr lang="it-IT" sz="2200" b="0" i="0" dirty="0">
                <a:effectLst/>
                <a:latin typeface="+mn-lt"/>
                <a:ea typeface="+mn-ea"/>
                <a:cs typeface="+mn-cs"/>
                <a:sym typeface="Helvetica Neue"/>
              </a:rPr>
              <a:t> of </a:t>
            </a:r>
            <a:r>
              <a:rPr lang="it-IT" sz="2200" b="0" i="0" dirty="0" err="1">
                <a:effectLst/>
                <a:latin typeface="+mn-lt"/>
                <a:ea typeface="+mn-ea"/>
                <a:cs typeface="+mn-cs"/>
                <a:sym typeface="Helvetica Neue"/>
              </a:rPr>
              <a:t>our</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tree-swinging</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days</a:t>
            </a:r>
            <a:r>
              <a:rPr lang="it-IT" sz="2200" b="0" i="0" dirty="0">
                <a:effectLst/>
                <a:latin typeface="+mn-lt"/>
                <a:ea typeface="+mn-ea"/>
                <a:cs typeface="+mn-cs"/>
                <a:sym typeface="Helvetica Neue"/>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the </a:t>
            </a:r>
            <a:r>
              <a:rPr lang="it-IT" sz="2200" b="0" i="0" dirty="0" err="1">
                <a:effectLst/>
                <a:latin typeface="+mn-lt"/>
                <a:ea typeface="+mn-ea"/>
                <a:cs typeface="+mn-cs"/>
                <a:sym typeface="Helvetica Neue"/>
              </a:rPr>
              <a:t>outstretching</a:t>
            </a:r>
            <a:r>
              <a:rPr lang="it-IT" sz="2200" b="0" i="0" dirty="0">
                <a:effectLst/>
                <a:latin typeface="+mn-lt"/>
                <a:ea typeface="+mn-ea"/>
                <a:cs typeface="+mn-cs"/>
                <a:sym typeface="Helvetica Neue"/>
              </a:rPr>
              <a:t> of the </a:t>
            </a:r>
            <a:r>
              <a:rPr lang="it-IT" sz="2200" b="0" i="0" dirty="0" err="1">
                <a:effectLst/>
                <a:latin typeface="+mn-lt"/>
                <a:ea typeface="+mn-ea"/>
                <a:cs typeface="+mn-cs"/>
                <a:sym typeface="Helvetica Neue"/>
              </a:rPr>
              <a:t>baby’s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arms</a:t>
            </a:r>
            <a:r>
              <a:rPr lang="it-IT" sz="2200" b="0" i="0" dirty="0">
                <a:effectLst/>
                <a:latin typeface="+mn-lt"/>
                <a:ea typeface="+mn-ea"/>
                <a:cs typeface="+mn-cs"/>
                <a:sym typeface="Helvetica Neue"/>
              </a:rPr>
              <a:t> and </a:t>
            </a:r>
            <a:r>
              <a:rPr lang="it-IT" sz="2200" b="0" i="0" dirty="0" err="1">
                <a:effectLst/>
                <a:latin typeface="+mn-lt"/>
                <a:ea typeface="+mn-ea"/>
                <a:cs typeface="+mn-cs"/>
                <a:sym typeface="Helvetica Neue"/>
              </a:rPr>
              <a:t>legs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during</a:t>
            </a:r>
            <a:r>
              <a:rPr lang="it-IT" sz="2200" b="0" i="0" dirty="0">
                <a:effectLst/>
                <a:latin typeface="+mn-lt"/>
                <a:ea typeface="+mn-ea"/>
                <a:cs typeface="+mn-cs"/>
                <a:sym typeface="Helvetica Neue"/>
              </a:rPr>
              <a:t> stage 1 </a:t>
            </a:r>
            <a:r>
              <a:rPr lang="it-IT" sz="2200" b="0" i="0" dirty="0" err="1">
                <a:effectLst/>
                <a:latin typeface="+mn-lt"/>
                <a:ea typeface="+mn-ea"/>
                <a:cs typeface="+mn-cs"/>
                <a:sym typeface="Helvetica Neue"/>
              </a:rPr>
              <a:t>may</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make</a:t>
            </a:r>
            <a:r>
              <a:rPr lang="it-IT" sz="2200" b="0" i="0" dirty="0">
                <a:effectLst/>
                <a:latin typeface="+mn-lt"/>
                <a:ea typeface="+mn-ea"/>
                <a:cs typeface="+mn-cs"/>
                <a:sym typeface="Helvetica Neue"/>
              </a:rPr>
              <a:t> the </a:t>
            </a:r>
            <a:r>
              <a:rPr lang="it-IT" sz="2200" b="0" i="0" dirty="0" err="1">
                <a:effectLst/>
                <a:latin typeface="+mn-lt"/>
                <a:ea typeface="+mn-ea"/>
                <a:cs typeface="+mn-cs"/>
                <a:sym typeface="Helvetica Neue"/>
              </a:rPr>
              <a:t>falling</a:t>
            </a:r>
            <a:r>
              <a:rPr lang="it-IT" sz="2200" b="0" i="0" dirty="0">
                <a:effectLst/>
                <a:latin typeface="+mn-lt"/>
                <a:ea typeface="+mn-ea"/>
                <a:cs typeface="+mn-cs"/>
                <a:sym typeface="Helvetica Neue"/>
              </a:rPr>
              <a:t> baby </a:t>
            </a:r>
            <a:r>
              <a:rPr lang="it-IT" sz="2200" b="0" i="0" dirty="0" err="1">
                <a:effectLst/>
                <a:latin typeface="+mn-lt"/>
                <a:ea typeface="+mn-ea"/>
                <a:cs typeface="+mn-cs"/>
                <a:sym typeface="Helvetica Neue"/>
              </a:rPr>
              <a:t>easier</a:t>
            </a:r>
            <a:r>
              <a:rPr lang="it-IT" sz="2200" b="0" i="0" dirty="0">
                <a:effectLst/>
                <a:latin typeface="+mn-lt"/>
                <a:ea typeface="+mn-ea"/>
                <a:cs typeface="+mn-cs"/>
                <a:sym typeface="Helvetica Neue"/>
              </a:rPr>
              <a:t> to catch.  </a:t>
            </a:r>
            <a:r>
              <a:rPr lang="it-IT" sz="2200" b="0" i="0" dirty="0" err="1">
                <a:effectLst/>
                <a:latin typeface="+mn-lt"/>
                <a:ea typeface="+mn-ea"/>
                <a:cs typeface="+mn-cs"/>
                <a:sym typeface="Helvetica Neue"/>
              </a:rPr>
              <a:t>Then</a:t>
            </a:r>
            <a:r>
              <a:rPr lang="it-IT" sz="2200" b="0" i="0" dirty="0">
                <a:effectLst/>
                <a:latin typeface="+mn-lt"/>
                <a:ea typeface="+mn-ea"/>
                <a:cs typeface="+mn-cs"/>
                <a:sym typeface="Helvetica Neue"/>
              </a:rPr>
              <a:t>, the </a:t>
            </a:r>
            <a:r>
              <a:rPr lang="it-IT" sz="2200" b="0" i="0" dirty="0" err="1">
                <a:effectLst/>
                <a:latin typeface="+mn-lt"/>
                <a:ea typeface="+mn-ea"/>
                <a:cs typeface="+mn-cs"/>
                <a:sym typeface="Helvetica Neue"/>
              </a:rPr>
              <a:t>embrace</a:t>
            </a:r>
            <a:r>
              <a:rPr lang="it-IT" sz="2200" b="0" i="0" dirty="0">
                <a:effectLst/>
                <a:latin typeface="+mn-lt"/>
                <a:ea typeface="+mn-ea"/>
                <a:cs typeface="+mn-cs"/>
                <a:sym typeface="Helvetica Neue"/>
              </a:rPr>
              <a:t> of stage 2 </a:t>
            </a:r>
            <a:r>
              <a:rPr lang="it-IT" sz="2200" b="0" i="0" dirty="0" err="1">
                <a:effectLst/>
                <a:latin typeface="+mn-lt"/>
                <a:ea typeface="+mn-ea"/>
                <a:cs typeface="+mn-cs"/>
                <a:sym typeface="Helvetica Neue"/>
              </a:rPr>
              <a:t>protects</a:t>
            </a:r>
            <a:r>
              <a:rPr lang="it-IT" sz="2200" b="0" i="0" dirty="0">
                <a:effectLst/>
                <a:latin typeface="+mn-lt"/>
                <a:ea typeface="+mn-ea"/>
                <a:cs typeface="+mn-cs"/>
                <a:sym typeface="Helvetica Neue"/>
              </a:rPr>
              <a:t> the </a:t>
            </a:r>
            <a:r>
              <a:rPr lang="it-IT" sz="2200" b="0" i="0" dirty="0" err="1">
                <a:effectLst/>
                <a:latin typeface="+mn-lt"/>
                <a:ea typeface="+mn-ea"/>
                <a:cs typeface="+mn-cs"/>
                <a:sym typeface="Helvetica Neue"/>
              </a:rPr>
              <a:t>baby’s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vital</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organs</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should</a:t>
            </a:r>
            <a:r>
              <a:rPr lang="it-IT" sz="2200" b="0" i="0" dirty="0">
                <a:effectLst/>
                <a:latin typeface="+mn-lt"/>
                <a:ea typeface="+mn-ea"/>
                <a:cs typeface="+mn-cs"/>
                <a:sym typeface="Helvetica Neue"/>
              </a:rPr>
              <a:t> </a:t>
            </a:r>
            <a:r>
              <a:rPr lang="it-IT" sz="2200" b="0" i="0" dirty="0" err="1">
                <a:effectLst/>
                <a:latin typeface="+mn-lt"/>
                <a:ea typeface="+mn-ea"/>
                <a:cs typeface="+mn-cs"/>
                <a:sym typeface="Helvetica Neue"/>
              </a:rPr>
              <a:t>they</a:t>
            </a:r>
            <a:r>
              <a:rPr lang="it-IT" sz="2200" b="0" i="0" dirty="0">
                <a:effectLst/>
                <a:latin typeface="+mn-lt"/>
                <a:ea typeface="+mn-ea"/>
                <a:cs typeface="+mn-cs"/>
                <a:sym typeface="Helvetica Neue"/>
              </a:rPr>
              <a:t> impact the </a:t>
            </a:r>
            <a:r>
              <a:rPr lang="it-IT" sz="2200" b="0" i="0" dirty="0" err="1">
                <a:effectLst/>
                <a:latin typeface="+mn-lt"/>
                <a:ea typeface="+mn-ea"/>
                <a:cs typeface="+mn-cs"/>
                <a:sym typeface="Helvetica Neue"/>
              </a:rPr>
              <a:t>ground</a:t>
            </a:r>
            <a:r>
              <a:rPr lang="it-IT" sz="2200" b="0" i="0" dirty="0">
                <a:effectLst/>
                <a:latin typeface="+mn-lt"/>
                <a:ea typeface="+mn-ea"/>
                <a:cs typeface="+mn-cs"/>
                <a:sym typeface="Helvetica Neue"/>
              </a:rPr>
              <a:t>.</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18</a:t>
            </a:fld>
            <a:endParaRPr lang="it-IT"/>
          </a:p>
        </p:txBody>
      </p:sp>
    </p:spTree>
    <p:extLst>
      <p:ext uri="{BB962C8B-B14F-4D97-AF65-F5344CB8AC3E}">
        <p14:creationId xmlns:p14="http://schemas.microsoft.com/office/powerpoint/2010/main" val="390580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algn="just" defTabSz="457200" rtl="0">
              <a:lnSpc>
                <a:spcPct val="117999"/>
              </a:lnSpc>
              <a:buClr>
                <a:srgbClr val="FFFFFF"/>
              </a:buClr>
              <a:buSzPct val="100000"/>
              <a:buFont typeface="Tahoma" charset="0"/>
              <a:buNone/>
              <a:defRPr/>
            </a:pPr>
            <a:endParaRPr lang="en-GB" altLang="it-IT" sz="2400" dirty="0">
              <a:solidFill>
                <a:schemeClr val="tx1"/>
              </a:solidFill>
              <a:latin typeface="Comic Sans MS" charset="0"/>
            </a:endParaRPr>
          </a:p>
        </p:txBody>
      </p:sp>
      <p:sp>
        <p:nvSpPr>
          <p:cNvPr id="4" name="Segnaposto numero diapositiva 3"/>
          <p:cNvSpPr>
            <a:spLocks noGrp="1"/>
          </p:cNvSpPr>
          <p:nvPr>
            <p:ph type="sldNum" sz="quarter" idx="5"/>
          </p:nvPr>
        </p:nvSpPr>
        <p:spPr/>
        <p:txBody>
          <a:bodyPr/>
          <a:lstStyle/>
          <a:p>
            <a:fld id="{79E658B7-7AA2-6D48-9554-C913AE743BB4}" type="slidenum">
              <a:rPr lang="it-IT" smtClean="0"/>
              <a:t>19</a:t>
            </a:fld>
            <a:endParaRPr lang="it-IT"/>
          </a:p>
        </p:txBody>
      </p:sp>
    </p:spTree>
    <p:extLst>
      <p:ext uri="{BB962C8B-B14F-4D97-AF65-F5344CB8AC3E}">
        <p14:creationId xmlns:p14="http://schemas.microsoft.com/office/powerpoint/2010/main" val="185021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Tenendo il neonato sostenuto verticalmente in modo da tenere le piante dei piedi appoggiate su un piano, manifesta un riflesso d’estensione ed una reazione di raddrizzamento delle gambe e del tronco. Con un effetto «onda» dal basso all’alto che interessa la caviglia, il ginocchio, l’anca, il tronco ed infine la testa. Spostando il corpo in avanti, il neonato flette ed estende gli arti inferiori:</a:t>
            </a: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20</a:t>
            </a:fld>
            <a:endParaRPr lang="it-IT"/>
          </a:p>
        </p:txBody>
      </p:sp>
    </p:spTree>
    <p:extLst>
      <p:ext uri="{BB962C8B-B14F-4D97-AF65-F5344CB8AC3E}">
        <p14:creationId xmlns:p14="http://schemas.microsoft.com/office/powerpoint/2010/main" val="339586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Prima infanzia: 0-2 anni</a:t>
            </a:r>
          </a:p>
        </p:txBody>
      </p:sp>
      <p:sp>
        <p:nvSpPr>
          <p:cNvPr id="4" name="Segnaposto numero diapositiva 3"/>
          <p:cNvSpPr>
            <a:spLocks noGrp="1"/>
          </p:cNvSpPr>
          <p:nvPr>
            <p:ph type="sldNum" sz="quarter" idx="5"/>
          </p:nvPr>
        </p:nvSpPr>
        <p:spPr/>
        <p:txBody>
          <a:bodyPr/>
          <a:lstStyle/>
          <a:p>
            <a:fld id="{79E658B7-7AA2-6D48-9554-C913AE743BB4}" type="slidenum">
              <a:rPr lang="it-IT" smtClean="0"/>
              <a:t>3</a:t>
            </a:fld>
            <a:endParaRPr lang="it-IT"/>
          </a:p>
        </p:txBody>
      </p:sp>
    </p:spTree>
    <p:extLst>
      <p:ext uri="{BB962C8B-B14F-4D97-AF65-F5344CB8AC3E}">
        <p14:creationId xmlns:p14="http://schemas.microsoft.com/office/powerpoint/2010/main" val="412233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b="0" i="0" dirty="0">
                <a:effectLst/>
                <a:latin typeface="+mn-lt"/>
                <a:ea typeface="+mn-ea"/>
                <a:cs typeface="+mn-cs"/>
                <a:sym typeface="Helvetica Neue"/>
              </a:rPr>
              <a:t>Compare a 28 settimane di età gestazionale e si attenua progressivamente entro i due- quattro mesi di vita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rgbClr val="444444"/>
                </a:solidFill>
                <a:latin typeface="Open Sans"/>
              </a:rPr>
              <a:t>Incurvamento omolaterale del tronco dopo stimolazione dell’area paravertebrale in regione dorso-lombare</a:t>
            </a:r>
            <a:endParaRPr lang="it-IT" sz="2200" b="0" i="0" dirty="0">
              <a:effectLst/>
              <a:latin typeface="+mn-lt"/>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200" b="0" i="0" dirty="0">
              <a:effectLst/>
              <a:latin typeface="+mn-lt"/>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it-IT" sz="2000" dirty="0">
                <a:solidFill>
                  <a:schemeClr val="tx1"/>
                </a:solidFill>
                <a:latin typeface="+mn-lt"/>
              </a:rPr>
              <a:t>The function of the spinal Galant is unknown. It may: 1) assist in the birthing process; 2) be used for balance during the creeping and the crawling phases of development; 3) act as a conductor of sound in utero. There is an association between the spinal </a:t>
            </a:r>
            <a:r>
              <a:rPr lang="en-GB" altLang="it-IT" sz="2000" dirty="0" err="1">
                <a:solidFill>
                  <a:schemeClr val="tx1"/>
                </a:solidFill>
                <a:latin typeface="+mn-lt"/>
              </a:rPr>
              <a:t>galant</a:t>
            </a:r>
            <a:r>
              <a:rPr lang="en-GB" altLang="it-IT" sz="2000" dirty="0">
                <a:solidFill>
                  <a:schemeClr val="tx1"/>
                </a:solidFill>
                <a:latin typeface="+mn-lt"/>
              </a:rPr>
              <a:t> and hearing and auditory processing.</a:t>
            </a:r>
          </a:p>
        </p:txBody>
      </p:sp>
      <p:sp>
        <p:nvSpPr>
          <p:cNvPr id="4" name="Segnaposto numero diapositiva 3"/>
          <p:cNvSpPr>
            <a:spLocks noGrp="1"/>
          </p:cNvSpPr>
          <p:nvPr>
            <p:ph type="sldNum" sz="quarter" idx="5"/>
          </p:nvPr>
        </p:nvSpPr>
        <p:spPr/>
        <p:txBody>
          <a:bodyPr/>
          <a:lstStyle/>
          <a:p>
            <a:fld id="{79E658B7-7AA2-6D48-9554-C913AE743BB4}" type="slidenum">
              <a:rPr lang="it-IT" smtClean="0"/>
              <a:t>21</a:t>
            </a:fld>
            <a:endParaRPr lang="it-IT"/>
          </a:p>
        </p:txBody>
      </p:sp>
    </p:spTree>
    <p:extLst>
      <p:ext uri="{BB962C8B-B14F-4D97-AF65-F5344CB8AC3E}">
        <p14:creationId xmlns:p14="http://schemas.microsoft.com/office/powerpoint/2010/main" val="239974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22</a:t>
            </a:fld>
            <a:endParaRPr lang="it-IT"/>
          </a:p>
        </p:txBody>
      </p:sp>
    </p:spTree>
    <p:extLst>
      <p:ext uri="{BB962C8B-B14F-4D97-AF65-F5344CB8AC3E}">
        <p14:creationId xmlns:p14="http://schemas.microsoft.com/office/powerpoint/2010/main" val="1919817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In alcuni casi, il neonato può anche socchiudere gli occhi, flettere il capo in avanti e gli arti verso la testa. Se si stimola un solo palmo, si ottiene una reazione più lieve. In questo caso, il bambino tenderà ad aprire la bocca, volgendo la testa verso la parte stimolata. Il riflesso di </a:t>
            </a:r>
            <a:r>
              <a:rPr lang="it-IT" dirty="0" err="1"/>
              <a:t>Babkin</a:t>
            </a:r>
            <a:r>
              <a:rPr lang="it-IT" dirty="0"/>
              <a:t> si ottiene più facilmente in stati di sveglia vigile e tranquilla, possibilmente prima della poppata.</a:t>
            </a:r>
          </a:p>
        </p:txBody>
      </p:sp>
      <p:sp>
        <p:nvSpPr>
          <p:cNvPr id="4" name="Segnaposto numero diapositiva 3"/>
          <p:cNvSpPr>
            <a:spLocks noGrp="1"/>
          </p:cNvSpPr>
          <p:nvPr>
            <p:ph type="sldNum" sz="quarter" idx="5"/>
          </p:nvPr>
        </p:nvSpPr>
        <p:spPr/>
        <p:txBody>
          <a:bodyPr/>
          <a:lstStyle/>
          <a:p>
            <a:fld id="{79E658B7-7AA2-6D48-9554-C913AE743BB4}" type="slidenum">
              <a:rPr lang="it-IT" smtClean="0"/>
              <a:t>23</a:t>
            </a:fld>
            <a:endParaRPr lang="it-IT"/>
          </a:p>
        </p:txBody>
      </p:sp>
    </p:spTree>
    <p:extLst>
      <p:ext uri="{BB962C8B-B14F-4D97-AF65-F5344CB8AC3E}">
        <p14:creationId xmlns:p14="http://schemas.microsoft.com/office/powerpoint/2010/main" val="213508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t>Si tratta di un progredire continuo, dipendente dalla maturazione del Sistema Nervoso Centrale (SNC), con tempi e modalità variabili per ogni bambino, ma in cui è possibile individuare delle “tappe” che vengono raggiunte secondo una sequenza universalmente analoga. E’ importante sapere l’andamento fisiologico per riconoscerne eventuale distorsione.</a:t>
            </a:r>
            <a:endParaRPr lang="en-GB" altLang="it-IT" sz="2400" dirty="0">
              <a:solidFill>
                <a:schemeClr val="tx1"/>
              </a:solidFill>
              <a:latin typeface="+mn-lt"/>
            </a:endParaRPr>
          </a:p>
          <a:p>
            <a:pPr algn="just" defTabSz="457200" rtl="0">
              <a:lnSpc>
                <a:spcPct val="117999"/>
              </a:lnSpc>
              <a:buClr>
                <a:srgbClr val="FFFFFF"/>
              </a:buClr>
              <a:buSzPct val="100000"/>
              <a:buFont typeface="Tahoma" charset="0"/>
              <a:buNone/>
              <a:defRPr/>
            </a:pPr>
            <a:endParaRPr lang="en-GB" altLang="it-IT" sz="2400" dirty="0">
              <a:solidFill>
                <a:schemeClr val="tx1"/>
              </a:solidFill>
              <a:latin typeface="+mn-lt"/>
            </a:endParaRPr>
          </a:p>
          <a:p>
            <a:pPr algn="just" defTabSz="457200" rtl="0">
              <a:lnSpc>
                <a:spcPct val="117999"/>
              </a:lnSpc>
              <a:buClr>
                <a:srgbClr val="FFFFFF"/>
              </a:buClr>
              <a:buSzPct val="100000"/>
              <a:buFont typeface="Tahoma" charset="0"/>
              <a:buNone/>
              <a:defRPr/>
            </a:pPr>
            <a:r>
              <a:rPr lang="en-GB" altLang="it-IT" sz="2400" dirty="0">
                <a:solidFill>
                  <a:schemeClr val="tx1"/>
                </a:solidFill>
                <a:latin typeface="+mn-lt"/>
              </a:rPr>
              <a:t>LIMITI</a:t>
            </a:r>
          </a:p>
          <a:p>
            <a:pPr algn="just" defTabSz="457200" rtl="0">
              <a:lnSpc>
                <a:spcPct val="117999"/>
              </a:lnSpc>
              <a:buClr>
                <a:srgbClr val="FFFFFF"/>
              </a:buClr>
              <a:buSzPct val="100000"/>
              <a:buFont typeface="Tahoma" charset="0"/>
              <a:buNone/>
              <a:defRPr/>
            </a:pPr>
            <a:r>
              <a:rPr lang="en-GB" altLang="it-IT" sz="2400" dirty="0">
                <a:solidFill>
                  <a:schemeClr val="tx1"/>
                </a:solidFill>
                <a:latin typeface="+mn-lt"/>
              </a:rPr>
              <a:t>- Non </a:t>
            </a:r>
            <a:r>
              <a:rPr lang="en-GB" altLang="it-IT" sz="2400" dirty="0" err="1">
                <a:solidFill>
                  <a:schemeClr val="tx1"/>
                </a:solidFill>
                <a:latin typeface="+mn-lt"/>
              </a:rPr>
              <a:t>si</a:t>
            </a:r>
            <a:r>
              <a:rPr lang="en-GB" altLang="it-IT" sz="2400" dirty="0">
                <a:solidFill>
                  <a:schemeClr val="tx1"/>
                </a:solidFill>
                <a:latin typeface="+mn-lt"/>
              </a:rPr>
              <a:t> </a:t>
            </a:r>
            <a:r>
              <a:rPr lang="en-GB" altLang="it-IT" sz="2400" dirty="0" err="1">
                <a:solidFill>
                  <a:schemeClr val="tx1"/>
                </a:solidFill>
                <a:latin typeface="+mn-lt"/>
              </a:rPr>
              <a:t>tiene</a:t>
            </a:r>
            <a:r>
              <a:rPr lang="en-GB" altLang="it-IT" sz="2400" dirty="0">
                <a:solidFill>
                  <a:schemeClr val="tx1"/>
                </a:solidFill>
                <a:latin typeface="+mn-lt"/>
              </a:rPr>
              <a:t> </a:t>
            </a:r>
            <a:r>
              <a:rPr lang="en-GB" altLang="it-IT" sz="2400" dirty="0" err="1">
                <a:solidFill>
                  <a:schemeClr val="tx1"/>
                </a:solidFill>
                <a:latin typeface="+mn-lt"/>
              </a:rPr>
              <a:t>conto</a:t>
            </a:r>
            <a:r>
              <a:rPr lang="en-GB" altLang="it-IT" sz="2400" dirty="0">
                <a:solidFill>
                  <a:schemeClr val="tx1"/>
                </a:solidFill>
                <a:latin typeface="+mn-lt"/>
              </a:rPr>
              <a:t> </a:t>
            </a:r>
            <a:r>
              <a:rPr lang="en-GB" altLang="it-IT" sz="2400" dirty="0" err="1">
                <a:solidFill>
                  <a:schemeClr val="tx1"/>
                </a:solidFill>
                <a:latin typeface="+mn-lt"/>
              </a:rPr>
              <a:t>delle</a:t>
            </a:r>
            <a:r>
              <a:rPr lang="en-GB" altLang="it-IT" sz="2400" dirty="0">
                <a:solidFill>
                  <a:schemeClr val="tx1"/>
                </a:solidFill>
                <a:latin typeface="+mn-lt"/>
              </a:rPr>
              <a:t> </a:t>
            </a:r>
            <a:r>
              <a:rPr lang="en-GB" altLang="it-IT" sz="2400" dirty="0" err="1">
                <a:solidFill>
                  <a:schemeClr val="tx1"/>
                </a:solidFill>
                <a:latin typeface="+mn-lt"/>
              </a:rPr>
              <a:t>ampie</a:t>
            </a:r>
            <a:r>
              <a:rPr lang="en-GB" altLang="it-IT" sz="2400" dirty="0">
                <a:solidFill>
                  <a:schemeClr val="tx1"/>
                </a:solidFill>
                <a:latin typeface="+mn-lt"/>
              </a:rPr>
              <a:t> </a:t>
            </a:r>
            <a:r>
              <a:rPr lang="en-GB" altLang="it-IT" sz="2400" dirty="0" err="1">
                <a:solidFill>
                  <a:schemeClr val="tx1"/>
                </a:solidFill>
                <a:latin typeface="+mn-lt"/>
              </a:rPr>
              <a:t>differenze</a:t>
            </a:r>
            <a:r>
              <a:rPr lang="en-GB" altLang="it-IT" sz="2400" dirty="0">
                <a:solidFill>
                  <a:schemeClr val="tx1"/>
                </a:solidFill>
                <a:latin typeface="+mn-lt"/>
              </a:rPr>
              <a:t> </a:t>
            </a:r>
            <a:r>
              <a:rPr lang="en-GB" altLang="it-IT" sz="2400" dirty="0" err="1">
                <a:solidFill>
                  <a:schemeClr val="tx1"/>
                </a:solidFill>
                <a:latin typeface="+mn-lt"/>
              </a:rPr>
              <a:t>tra</a:t>
            </a:r>
            <a:r>
              <a:rPr lang="en-GB" altLang="it-IT" sz="2400" dirty="0">
                <a:solidFill>
                  <a:schemeClr val="tx1"/>
                </a:solidFill>
                <a:latin typeface="+mn-lt"/>
              </a:rPr>
              <a:t> </a:t>
            </a:r>
            <a:r>
              <a:rPr lang="en-GB" altLang="it-IT" sz="2400" dirty="0" err="1">
                <a:solidFill>
                  <a:schemeClr val="tx1"/>
                </a:solidFill>
                <a:latin typeface="+mn-lt"/>
              </a:rPr>
              <a:t>individui</a:t>
            </a:r>
            <a:r>
              <a:rPr lang="en-GB" altLang="it-IT" sz="2400" dirty="0">
                <a:solidFill>
                  <a:schemeClr val="tx1"/>
                </a:solidFill>
                <a:latin typeface="+mn-lt"/>
              </a:rPr>
              <a:t> </a:t>
            </a:r>
            <a:r>
              <a:rPr lang="en-GB" altLang="it-IT" sz="2400" dirty="0" err="1">
                <a:solidFill>
                  <a:schemeClr val="tx1"/>
                </a:solidFill>
                <a:latin typeface="+mn-lt"/>
              </a:rPr>
              <a:t>nell’emergere</a:t>
            </a:r>
            <a:r>
              <a:rPr lang="en-GB" altLang="it-IT" sz="2400" dirty="0">
                <a:solidFill>
                  <a:schemeClr val="tx1"/>
                </a:solidFill>
                <a:latin typeface="+mn-lt"/>
              </a:rPr>
              <a:t> di </a:t>
            </a:r>
            <a:r>
              <a:rPr lang="en-GB" altLang="it-IT" sz="2400" dirty="0" err="1">
                <a:solidFill>
                  <a:schemeClr val="tx1"/>
                </a:solidFill>
                <a:latin typeface="+mn-lt"/>
              </a:rPr>
              <a:t>nuovi</a:t>
            </a:r>
            <a:r>
              <a:rPr lang="en-GB" altLang="it-IT" sz="2400" dirty="0">
                <a:solidFill>
                  <a:schemeClr val="tx1"/>
                </a:solidFill>
                <a:latin typeface="+mn-lt"/>
              </a:rPr>
              <a:t> </a:t>
            </a:r>
            <a:r>
              <a:rPr lang="en-GB" altLang="it-IT" sz="2400" dirty="0" err="1">
                <a:solidFill>
                  <a:schemeClr val="tx1"/>
                </a:solidFill>
                <a:latin typeface="+mn-lt"/>
              </a:rPr>
              <a:t>comportamenti</a:t>
            </a:r>
            <a:r>
              <a:rPr lang="en-GB" altLang="it-IT" sz="2400" dirty="0">
                <a:solidFill>
                  <a:schemeClr val="tx1"/>
                </a:solidFill>
                <a:latin typeface="+mn-lt"/>
              </a:rPr>
              <a:t> </a:t>
            </a:r>
            <a:r>
              <a:rPr lang="en-GB" altLang="it-IT" sz="2400" dirty="0" err="1">
                <a:solidFill>
                  <a:schemeClr val="tx1"/>
                </a:solidFill>
                <a:latin typeface="+mn-lt"/>
              </a:rPr>
              <a:t>motori</a:t>
            </a:r>
            <a:endParaRPr lang="en-GB" altLang="it-IT" sz="2400" dirty="0">
              <a:solidFill>
                <a:schemeClr val="tx1"/>
              </a:solidFill>
              <a:latin typeface="+mn-lt"/>
            </a:endParaRPr>
          </a:p>
          <a:p>
            <a:pPr marL="342900" indent="-342900" algn="just" defTabSz="457200" rtl="0">
              <a:lnSpc>
                <a:spcPct val="117999"/>
              </a:lnSpc>
              <a:buClr>
                <a:srgbClr val="FFFFFF"/>
              </a:buClr>
              <a:buSzPct val="100000"/>
              <a:buFontTx/>
              <a:buChar char="-"/>
              <a:defRPr/>
            </a:pPr>
            <a:r>
              <a:rPr lang="en-GB" altLang="it-IT" sz="2400" dirty="0">
                <a:solidFill>
                  <a:schemeClr val="tx1"/>
                </a:solidFill>
                <a:latin typeface="+mn-lt"/>
              </a:rPr>
              <a:t>Non </a:t>
            </a:r>
            <a:r>
              <a:rPr lang="en-GB" altLang="it-IT" sz="2400" dirty="0" err="1">
                <a:solidFill>
                  <a:schemeClr val="tx1"/>
                </a:solidFill>
                <a:latin typeface="+mn-lt"/>
              </a:rPr>
              <a:t>si</a:t>
            </a:r>
            <a:r>
              <a:rPr lang="en-GB" altLang="it-IT" sz="2400" dirty="0">
                <a:solidFill>
                  <a:schemeClr val="tx1"/>
                </a:solidFill>
                <a:latin typeface="+mn-lt"/>
              </a:rPr>
              <a:t> </a:t>
            </a:r>
            <a:r>
              <a:rPr lang="en-GB" altLang="it-IT" sz="2400" dirty="0" err="1">
                <a:solidFill>
                  <a:schemeClr val="tx1"/>
                </a:solidFill>
                <a:latin typeface="+mn-lt"/>
              </a:rPr>
              <a:t>tiene</a:t>
            </a:r>
            <a:r>
              <a:rPr lang="en-GB" altLang="it-IT" sz="2400" dirty="0">
                <a:solidFill>
                  <a:schemeClr val="tx1"/>
                </a:solidFill>
                <a:latin typeface="+mn-lt"/>
              </a:rPr>
              <a:t> </a:t>
            </a:r>
            <a:r>
              <a:rPr lang="en-GB" altLang="it-IT" sz="2400" dirty="0" err="1">
                <a:solidFill>
                  <a:schemeClr val="tx1"/>
                </a:solidFill>
                <a:latin typeface="+mn-lt"/>
              </a:rPr>
              <a:t>conto</a:t>
            </a:r>
            <a:r>
              <a:rPr lang="en-GB" altLang="it-IT" sz="2400" dirty="0">
                <a:solidFill>
                  <a:schemeClr val="tx1"/>
                </a:solidFill>
                <a:latin typeface="+mn-lt"/>
              </a:rPr>
              <a:t> </a:t>
            </a:r>
            <a:r>
              <a:rPr lang="en-GB" altLang="it-IT" sz="2400" dirty="0" err="1">
                <a:solidFill>
                  <a:schemeClr val="tx1"/>
                </a:solidFill>
                <a:latin typeface="+mn-lt"/>
              </a:rPr>
              <a:t>della</a:t>
            </a:r>
            <a:r>
              <a:rPr lang="en-GB" altLang="it-IT" sz="2400" dirty="0">
                <a:solidFill>
                  <a:schemeClr val="tx1"/>
                </a:solidFill>
                <a:latin typeface="+mn-lt"/>
              </a:rPr>
              <a:t> </a:t>
            </a:r>
            <a:r>
              <a:rPr lang="en-GB" altLang="it-IT" sz="2400" dirty="0" err="1">
                <a:solidFill>
                  <a:schemeClr val="tx1"/>
                </a:solidFill>
                <a:latin typeface="+mn-lt"/>
              </a:rPr>
              <a:t>plasticità</a:t>
            </a:r>
            <a:r>
              <a:rPr lang="en-GB" altLang="it-IT" sz="2400" dirty="0">
                <a:solidFill>
                  <a:schemeClr val="tx1"/>
                </a:solidFill>
                <a:latin typeface="+mn-lt"/>
              </a:rPr>
              <a:t> del Sistema nervosa </a:t>
            </a:r>
            <a:r>
              <a:rPr lang="en-GB" altLang="it-IT" sz="2400" dirty="0" err="1">
                <a:solidFill>
                  <a:schemeClr val="tx1"/>
                </a:solidFill>
                <a:latin typeface="+mn-lt"/>
              </a:rPr>
              <a:t>durante</a:t>
            </a:r>
            <a:r>
              <a:rPr lang="en-GB" altLang="it-IT" sz="2400" dirty="0">
                <a:solidFill>
                  <a:schemeClr val="tx1"/>
                </a:solidFill>
                <a:latin typeface="+mn-lt"/>
              </a:rPr>
              <a:t> lo </a:t>
            </a:r>
            <a:r>
              <a:rPr lang="en-GB" altLang="it-IT" sz="2400" dirty="0" err="1">
                <a:solidFill>
                  <a:schemeClr val="tx1"/>
                </a:solidFill>
                <a:latin typeface="+mn-lt"/>
              </a:rPr>
              <a:t>sviluppo</a:t>
            </a:r>
            <a:endParaRPr lang="en-GB" altLang="it-IT" sz="2400" dirty="0">
              <a:solidFill>
                <a:schemeClr val="tx1"/>
              </a:solidFill>
              <a:latin typeface="+mn-lt"/>
            </a:endParaRPr>
          </a:p>
          <a:p>
            <a:pPr marL="342900" indent="-342900" algn="just" defTabSz="457200" rtl="0">
              <a:lnSpc>
                <a:spcPct val="117999"/>
              </a:lnSpc>
              <a:buClr>
                <a:srgbClr val="FFFFFF"/>
              </a:buClr>
              <a:buSzPct val="100000"/>
              <a:buFontTx/>
              <a:buChar char="-"/>
              <a:defRPr/>
            </a:pPr>
            <a:r>
              <a:rPr lang="en-GB" altLang="it-IT" sz="2400" dirty="0">
                <a:solidFill>
                  <a:schemeClr val="tx1"/>
                </a:solidFill>
                <a:latin typeface="+mn-lt"/>
              </a:rPr>
              <a:t>Le </a:t>
            </a:r>
            <a:r>
              <a:rPr lang="en-GB" altLang="it-IT" sz="2400" dirty="0" err="1">
                <a:solidFill>
                  <a:schemeClr val="tx1"/>
                </a:solidFill>
                <a:latin typeface="+mn-lt"/>
              </a:rPr>
              <a:t>modificazioni</a:t>
            </a:r>
            <a:r>
              <a:rPr lang="en-GB" altLang="it-IT" sz="2400" dirty="0">
                <a:solidFill>
                  <a:schemeClr val="tx1"/>
                </a:solidFill>
                <a:latin typeface="+mn-lt"/>
              </a:rPr>
              <a:t> </a:t>
            </a:r>
            <a:r>
              <a:rPr lang="en-GB" altLang="it-IT" sz="2400" dirty="0" err="1">
                <a:solidFill>
                  <a:schemeClr val="tx1"/>
                </a:solidFill>
                <a:latin typeface="+mn-lt"/>
              </a:rPr>
              <a:t>anatomiche</a:t>
            </a:r>
            <a:r>
              <a:rPr lang="en-GB" altLang="it-IT" sz="2400" dirty="0">
                <a:solidFill>
                  <a:schemeClr val="tx1"/>
                </a:solidFill>
                <a:latin typeface="+mn-lt"/>
              </a:rPr>
              <a:t> e </a:t>
            </a:r>
            <a:r>
              <a:rPr lang="en-GB" altLang="it-IT" sz="2400" dirty="0" err="1">
                <a:solidFill>
                  <a:schemeClr val="tx1"/>
                </a:solidFill>
                <a:latin typeface="+mn-lt"/>
              </a:rPr>
              <a:t>funzionali</a:t>
            </a:r>
            <a:r>
              <a:rPr lang="en-GB" altLang="it-IT" sz="2400" dirty="0">
                <a:solidFill>
                  <a:schemeClr val="tx1"/>
                </a:solidFill>
                <a:latin typeface="+mn-lt"/>
              </a:rPr>
              <a:t> da sole </a:t>
            </a:r>
            <a:r>
              <a:rPr lang="en-GB" altLang="it-IT" sz="2400" dirty="0" err="1">
                <a:solidFill>
                  <a:schemeClr val="tx1"/>
                </a:solidFill>
                <a:latin typeface="+mn-lt"/>
              </a:rPr>
              <a:t>sono</a:t>
            </a:r>
            <a:r>
              <a:rPr lang="en-GB" altLang="it-IT" sz="2400" dirty="0">
                <a:solidFill>
                  <a:schemeClr val="tx1"/>
                </a:solidFill>
                <a:latin typeface="+mn-lt"/>
              </a:rPr>
              <a:t> </a:t>
            </a:r>
            <a:r>
              <a:rPr lang="en-GB" altLang="it-IT" sz="2400" dirty="0" err="1">
                <a:solidFill>
                  <a:schemeClr val="tx1"/>
                </a:solidFill>
                <a:latin typeface="+mn-lt"/>
              </a:rPr>
              <a:t>insufficienti</a:t>
            </a:r>
            <a:r>
              <a:rPr lang="en-GB" altLang="it-IT" sz="2400" dirty="0">
                <a:solidFill>
                  <a:schemeClr val="tx1"/>
                </a:solidFill>
                <a:latin typeface="+mn-lt"/>
              </a:rPr>
              <a:t>, non </a:t>
            </a:r>
            <a:r>
              <a:rPr lang="en-GB" altLang="it-IT" sz="2400" dirty="0" err="1">
                <a:solidFill>
                  <a:schemeClr val="tx1"/>
                </a:solidFill>
                <a:latin typeface="+mn-lt"/>
              </a:rPr>
              <a:t>spiegano</a:t>
            </a:r>
            <a:r>
              <a:rPr lang="en-GB" altLang="it-IT" sz="2400" dirty="0">
                <a:solidFill>
                  <a:schemeClr val="tx1"/>
                </a:solidFill>
                <a:latin typeface="+mn-lt"/>
              </a:rPr>
              <a:t> la </a:t>
            </a:r>
            <a:r>
              <a:rPr lang="en-GB" altLang="it-IT" sz="2400" dirty="0" err="1">
                <a:solidFill>
                  <a:schemeClr val="tx1"/>
                </a:solidFill>
                <a:latin typeface="+mn-lt"/>
              </a:rPr>
              <a:t>quantità</a:t>
            </a:r>
            <a:r>
              <a:rPr lang="en-GB" altLang="it-IT" sz="2400" dirty="0">
                <a:solidFill>
                  <a:schemeClr val="tx1"/>
                </a:solidFill>
                <a:latin typeface="+mn-lt"/>
              </a:rPr>
              <a:t>/</a:t>
            </a:r>
            <a:r>
              <a:rPr lang="en-GB" altLang="it-IT" sz="2400" dirty="0" err="1">
                <a:solidFill>
                  <a:schemeClr val="tx1"/>
                </a:solidFill>
                <a:latin typeface="+mn-lt"/>
              </a:rPr>
              <a:t>complessità</a:t>
            </a:r>
            <a:r>
              <a:rPr lang="en-GB" altLang="it-IT" sz="2400" dirty="0">
                <a:solidFill>
                  <a:schemeClr val="tx1"/>
                </a:solidFill>
                <a:latin typeface="+mn-lt"/>
              </a:rPr>
              <a:t>/</a:t>
            </a:r>
            <a:r>
              <a:rPr lang="en-GB" altLang="it-IT" sz="2400" dirty="0" err="1">
                <a:solidFill>
                  <a:schemeClr val="tx1"/>
                </a:solidFill>
                <a:latin typeface="+mn-lt"/>
              </a:rPr>
              <a:t>variabilità</a:t>
            </a:r>
            <a:r>
              <a:rPr lang="en-GB" altLang="it-IT" sz="2400" dirty="0">
                <a:solidFill>
                  <a:schemeClr val="tx1"/>
                </a:solidFill>
                <a:latin typeface="+mn-lt"/>
              </a:rPr>
              <a:t> di </a:t>
            </a:r>
            <a:r>
              <a:rPr lang="en-GB" altLang="it-IT" sz="2400" dirty="0" err="1">
                <a:solidFill>
                  <a:schemeClr val="tx1"/>
                </a:solidFill>
                <a:latin typeface="+mn-lt"/>
              </a:rPr>
              <a:t>acquisizioni</a:t>
            </a:r>
            <a:r>
              <a:rPr lang="en-GB" altLang="it-IT" sz="2400" dirty="0">
                <a:solidFill>
                  <a:schemeClr val="tx1"/>
                </a:solidFill>
                <a:latin typeface="+mn-lt"/>
              </a:rPr>
              <a:t> </a:t>
            </a:r>
            <a:r>
              <a:rPr lang="en-GB" altLang="it-IT" sz="2400" dirty="0" err="1">
                <a:solidFill>
                  <a:schemeClr val="tx1"/>
                </a:solidFill>
                <a:latin typeface="+mn-lt"/>
              </a:rPr>
              <a:t>motorie</a:t>
            </a:r>
            <a:r>
              <a:rPr lang="en-GB" altLang="it-IT" sz="2400" dirty="0">
                <a:solidFill>
                  <a:schemeClr val="tx1"/>
                </a:solidFill>
                <a:latin typeface="+mn-lt"/>
              </a:rPr>
              <a:t> e cognitive </a:t>
            </a:r>
            <a:r>
              <a:rPr lang="en-GB" altLang="it-IT" sz="2400" dirty="0" err="1">
                <a:solidFill>
                  <a:schemeClr val="tx1"/>
                </a:solidFill>
                <a:latin typeface="+mn-lt"/>
              </a:rPr>
              <a:t>nei</a:t>
            </a:r>
            <a:r>
              <a:rPr lang="en-GB" altLang="it-IT" sz="2400" dirty="0">
                <a:solidFill>
                  <a:schemeClr val="tx1"/>
                </a:solidFill>
                <a:latin typeface="+mn-lt"/>
              </a:rPr>
              <a:t> </a:t>
            </a:r>
            <a:r>
              <a:rPr lang="en-GB" altLang="it-IT" sz="2400" dirty="0" err="1">
                <a:solidFill>
                  <a:schemeClr val="tx1"/>
                </a:solidFill>
                <a:latin typeface="+mn-lt"/>
              </a:rPr>
              <a:t>primi</a:t>
            </a:r>
            <a:r>
              <a:rPr lang="en-GB" altLang="it-IT" sz="2400" dirty="0">
                <a:solidFill>
                  <a:schemeClr val="tx1"/>
                </a:solidFill>
                <a:latin typeface="+mn-lt"/>
              </a:rPr>
              <a:t> </a:t>
            </a:r>
            <a:r>
              <a:rPr lang="en-GB" altLang="it-IT" sz="2400" dirty="0" err="1">
                <a:solidFill>
                  <a:schemeClr val="tx1"/>
                </a:solidFill>
                <a:latin typeface="+mn-lt"/>
              </a:rPr>
              <a:t>anni</a:t>
            </a:r>
            <a:r>
              <a:rPr lang="en-GB" altLang="it-IT" sz="2400" dirty="0">
                <a:solidFill>
                  <a:schemeClr val="tx1"/>
                </a:solidFill>
                <a:latin typeface="+mn-lt"/>
              </a:rPr>
              <a:t> di vita</a:t>
            </a:r>
          </a:p>
          <a:p>
            <a:pPr marL="342900" indent="-342900" algn="just" defTabSz="457200" rtl="0">
              <a:lnSpc>
                <a:spcPct val="117999"/>
              </a:lnSpc>
              <a:buClr>
                <a:srgbClr val="FFFFFF"/>
              </a:buClr>
              <a:buSzPct val="100000"/>
              <a:buFontTx/>
              <a:buChar char="-"/>
              <a:defRPr/>
            </a:pPr>
            <a:endParaRPr lang="en-GB" altLang="it-IT" sz="2400" dirty="0">
              <a:solidFill>
                <a:schemeClr val="tx1"/>
              </a:solidFill>
              <a:latin typeface="+mn-lt"/>
            </a:endParaRPr>
          </a:p>
        </p:txBody>
      </p:sp>
      <p:sp>
        <p:nvSpPr>
          <p:cNvPr id="4" name="Segnaposto numero diapositiva 3"/>
          <p:cNvSpPr>
            <a:spLocks noGrp="1"/>
          </p:cNvSpPr>
          <p:nvPr>
            <p:ph type="sldNum" sz="quarter" idx="5"/>
          </p:nvPr>
        </p:nvSpPr>
        <p:spPr/>
        <p:txBody>
          <a:bodyPr/>
          <a:lstStyle/>
          <a:p>
            <a:fld id="{79E658B7-7AA2-6D48-9554-C913AE743BB4}" type="slidenum">
              <a:rPr lang="it-IT" smtClean="0"/>
              <a:t>4</a:t>
            </a:fld>
            <a:endParaRPr lang="it-IT"/>
          </a:p>
        </p:txBody>
      </p:sp>
    </p:spTree>
    <p:extLst>
      <p:ext uri="{BB962C8B-B14F-4D97-AF65-F5344CB8AC3E}">
        <p14:creationId xmlns:p14="http://schemas.microsoft.com/office/powerpoint/2010/main" val="129674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algn="just" defTabSz="457200" rtl="0">
              <a:lnSpc>
                <a:spcPct val="117999"/>
              </a:lnSpc>
              <a:buClr>
                <a:srgbClr val="FFFFFF"/>
              </a:buClr>
              <a:buSzPct val="100000"/>
              <a:buFont typeface="Tahoma" charset="0"/>
              <a:buNone/>
              <a:defRPr/>
            </a:pPr>
            <a:endParaRPr lang="en-GB" altLang="it-IT" sz="2400" dirty="0">
              <a:solidFill>
                <a:schemeClr val="tx1"/>
              </a:solidFill>
              <a:latin typeface="+mn-lt"/>
            </a:endParaRPr>
          </a:p>
        </p:txBody>
      </p:sp>
      <p:sp>
        <p:nvSpPr>
          <p:cNvPr id="4" name="Segnaposto numero diapositiva 3"/>
          <p:cNvSpPr>
            <a:spLocks noGrp="1"/>
          </p:cNvSpPr>
          <p:nvPr>
            <p:ph type="sldNum" sz="quarter" idx="5"/>
          </p:nvPr>
        </p:nvSpPr>
        <p:spPr/>
        <p:txBody>
          <a:bodyPr/>
          <a:lstStyle/>
          <a:p>
            <a:fld id="{79E658B7-7AA2-6D48-9554-C913AE743BB4}" type="slidenum">
              <a:rPr lang="it-IT" smtClean="0"/>
              <a:t>5</a:t>
            </a:fld>
            <a:endParaRPr lang="it-IT"/>
          </a:p>
        </p:txBody>
      </p:sp>
    </p:spTree>
    <p:extLst>
      <p:ext uri="{BB962C8B-B14F-4D97-AF65-F5344CB8AC3E}">
        <p14:creationId xmlns:p14="http://schemas.microsoft.com/office/powerpoint/2010/main" val="417361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marL="342900" indent="-342900" algn="just" rtl="0">
              <a:buFont typeface="+mj-lt"/>
              <a:buAutoNum type="arabicPeriod"/>
            </a:pPr>
            <a:r>
              <a:rPr lang="it-IT" dirty="0"/>
              <a:t>a prima è la tendenza del b/o a raggiungere una sempre maggiore mobilità: essa gli permette di ampliare il proprio raggio di azione, esplorare un ambiente progressivamente più vasto, vedere cose nuove e raggiungere qualsiasi oggetto attragga la sua attenzione</a:t>
            </a:r>
          </a:p>
          <a:p>
            <a:pPr marL="342900" indent="-342900" algn="just" rtl="0">
              <a:buFont typeface="+mj-lt"/>
              <a:buAutoNum type="arabicPeriod"/>
            </a:pPr>
            <a:endParaRPr lang="it-IT" dirty="0"/>
          </a:p>
          <a:p>
            <a:pPr marL="342900" indent="-342900" algn="just" rtl="0">
              <a:buFont typeface="+mj-lt"/>
              <a:buAutoNum type="arabicPeriod"/>
            </a:pPr>
            <a:r>
              <a:rPr lang="it-IT" dirty="0"/>
              <a:t>La seconda linea di sviluppo consiste nella tendenza a conquistare la posizione eretta, in modo da avere le mani libere per fare cose interessanti, piuttosto che usarle come appoggio o per camminare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79E658B7-7AA2-6D48-9554-C913AE743BB4}" type="slidenum">
              <a:rPr lang="it-IT" smtClean="0"/>
              <a:t>6</a:t>
            </a:fld>
            <a:endParaRPr lang="it-IT"/>
          </a:p>
        </p:txBody>
      </p:sp>
    </p:spTree>
    <p:extLst>
      <p:ext uri="{BB962C8B-B14F-4D97-AF65-F5344CB8AC3E}">
        <p14:creationId xmlns:p14="http://schemas.microsoft.com/office/powerpoint/2010/main" val="418322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pPr algn="just" defTabSz="457200" rtl="0">
              <a:lnSpc>
                <a:spcPct val="117999"/>
              </a:lnSpc>
              <a:buClr>
                <a:srgbClr val="FFFFFF"/>
              </a:buClr>
              <a:buSzPct val="100000"/>
              <a:buFont typeface="Tahoma" charset="0"/>
              <a:buNone/>
              <a:defRPr/>
            </a:pPr>
            <a:endParaRPr lang="en-GB" altLang="it-IT" sz="2400" dirty="0">
              <a:solidFill>
                <a:schemeClr val="tx1"/>
              </a:solidFill>
              <a:latin typeface="+mn-lt"/>
            </a:endParaRPr>
          </a:p>
        </p:txBody>
      </p:sp>
      <p:sp>
        <p:nvSpPr>
          <p:cNvPr id="4" name="Segnaposto numero diapositiva 3"/>
          <p:cNvSpPr>
            <a:spLocks noGrp="1"/>
          </p:cNvSpPr>
          <p:nvPr>
            <p:ph type="sldNum" sz="quarter" idx="5"/>
          </p:nvPr>
        </p:nvSpPr>
        <p:spPr/>
        <p:txBody>
          <a:bodyPr/>
          <a:lstStyle/>
          <a:p>
            <a:fld id="{79E658B7-7AA2-6D48-9554-C913AE743BB4}" type="slidenum">
              <a:rPr lang="it-IT" smtClean="0"/>
              <a:t>7</a:t>
            </a:fld>
            <a:endParaRPr lang="it-IT"/>
          </a:p>
        </p:txBody>
      </p:sp>
    </p:spTree>
    <p:extLst>
      <p:ext uri="{BB962C8B-B14F-4D97-AF65-F5344CB8AC3E}">
        <p14:creationId xmlns:p14="http://schemas.microsoft.com/office/powerpoint/2010/main" val="1710043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ote 1">
            <a:extLst>
              <a:ext uri="{FF2B5EF4-FFF2-40B4-BE49-F238E27FC236}">
                <a16:creationId xmlns:a16="http://schemas.microsoft.com/office/drawing/2014/main" id="{22FABB53-435A-1641-8663-15A4B13F1086}"/>
              </a:ext>
            </a:extLst>
          </p:cNvPr>
          <p:cNvSpPr>
            <a:spLocks noGrp="1"/>
          </p:cNvSpPr>
          <p:nvPr>
            <p:ph type="body" idx="1"/>
          </p:nvPr>
        </p:nvSpPr>
        <p:spPr/>
        <p:txBody>
          <a:bodyPr/>
          <a:lstStyle/>
          <a:p>
            <a:pPr algn="l" defTabSz="457200" rtl="0">
              <a:lnSpc>
                <a:spcPct val="117999"/>
              </a:lnSpc>
            </a:pPr>
            <a:r>
              <a:rPr lang="it-IT" dirty="0"/>
              <a:t>Il primo periodo, che arriva fino ai 24 mesi, è quello dell’intelligenza </a:t>
            </a:r>
            <a:r>
              <a:rPr lang="it-IT" dirty="0" err="1"/>
              <a:t>sensomotoria</a:t>
            </a:r>
            <a:r>
              <a:rPr lang="it-IT" dirty="0"/>
              <a:t>.</a:t>
            </a:r>
          </a:p>
          <a:p>
            <a:pPr algn="l" defTabSz="457200" rtl="0">
              <a:lnSpc>
                <a:spcPct val="117999"/>
              </a:lnSpc>
            </a:pPr>
            <a:r>
              <a:rPr lang="it-IT" dirty="0"/>
              <a:t>Dopo uno stadio di esercizi dei riflessi, durante il quale le reazioni del neonato sono collegate alle tendenze istintuali (nutrizione, reazione semplice di difesa, </a:t>
            </a:r>
            <a:r>
              <a:rPr lang="it-IT" dirty="0" err="1"/>
              <a:t>ecc</a:t>
            </a:r>
            <a:r>
              <a:rPr lang="it-IT" dirty="0"/>
              <a:t>) appaiono le prime abitudini elementari. Le diverse reazioni riflesse non si ripetono più semplicemente, ma incorporano nuovi stimoli che vengono assimilati. Le sensazioni, percezioni e movimenti propri si organizzano in quelli che </a:t>
            </a:r>
            <a:r>
              <a:rPr lang="it-IT" dirty="0" err="1"/>
              <a:t>Piaget</a:t>
            </a:r>
            <a:r>
              <a:rPr lang="it-IT" dirty="0"/>
              <a:t> definisce come schemi di azione. A partire dal 5-6 mese, i comportamenti si moltiplicano e si differenziano. Da una parte il bambino incorpora i nuovi oggetti percepiti nell’ambito di schemi di azione precedentemente formati (assimilazione), dall’altra gli schemi di azione si modificano e si trasformano (Accomodazione) in funzione di questa assimilazione. Il bambino si adatta all’ambiente circostante. E’ sufficiente che movimenti qualsiasi portino una soddisfazione perché essi vengano ripetuti (reazioni circolari). </a:t>
            </a:r>
          </a:p>
          <a:p>
            <a:pPr algn="l" defTabSz="457200" rtl="0">
              <a:lnSpc>
                <a:spcPct val="117999"/>
              </a:lnSpc>
            </a:pPr>
            <a:r>
              <a:rPr lang="it-IT" dirty="0"/>
              <a:t>Durante tutto questo stadio, tutto ciò che è sentito/percepito verrà assimilato all’attività propria del bambino. Questo significa che il corpo del bambino non è dissociato dal mondo esterno. Nel tempo costruirà le categorie fondamentali per la conoscenza: categorie di oggetto, tempo, spazio e casualità, le quali permetteranno l’oggettivazione del mondo esterno in rapporto al proprio corpo. Prima di questa «esteriorizzazione del mondo», come sappiamo nei primi mesi di vita il bambino cessa di interessarsi ad un oggetto quando esso esce al di fuori del suo campo percettivo.</a:t>
            </a:r>
          </a:p>
          <a:p>
            <a:pPr algn="l" defTabSz="457200" rtl="0">
              <a:lnSpc>
                <a:spcPct val="117999"/>
              </a:lnSpc>
            </a:pPr>
            <a:endParaRPr 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ote 1">
            <a:extLst>
              <a:ext uri="{FF2B5EF4-FFF2-40B4-BE49-F238E27FC236}">
                <a16:creationId xmlns:a16="http://schemas.microsoft.com/office/drawing/2014/main" id="{3239CD67-A822-6F4E-A66D-306645C03BA8}"/>
              </a:ext>
            </a:extLst>
          </p:cNvPr>
          <p:cNvSpPr>
            <a:spLocks noGrp="1"/>
          </p:cNvSpPr>
          <p:nvPr>
            <p:ph type="body" idx="1"/>
          </p:nvPr>
        </p:nvSpPr>
        <p:spPr/>
        <p:txBody>
          <a:bodyPr/>
          <a:lstStyle/>
          <a:p>
            <a:pPr algn="l" defTabSz="457200" rtl="0">
              <a:lnSpc>
                <a:spcPct val="117999"/>
              </a:lnSpc>
            </a:pPr>
            <a:r>
              <a:rPr lang="it-IT" dirty="0"/>
              <a:t>Negli ultimi decenni, le nostre conoscenze sulla motricità fetale sono completamente cambiate. Grazie all’introduzione di tecniche come l’ecografia prenatale, che permettono di osservare il comportamento fetale direttamente nell’utero materno, sappiamo che il repertorio motorio è complesso fin dalle prime settimane di gestazione, che ha una natura spontanea piuttosto che riflessa e presenta fasi di attività e di riposo. Il feto reagisce anche agli stimoli sonori. Se viene stimolato quando non dorme, egli è capace di percepire alcune caratteristiche della voce (come la prosodia) e della musica (De Casper e </a:t>
            </a:r>
            <a:r>
              <a:rPr lang="it-IT" dirty="0" err="1"/>
              <a:t>Fifer</a:t>
            </a:r>
            <a:r>
              <a:rPr lang="it-IT" dirty="0"/>
              <a:t> 1980). Non siamo ancora certi che il feto possa memorizzare queste esperienze percettive.</a:t>
            </a:r>
          </a:p>
          <a:p>
            <a:pPr algn="l" defTabSz="457200" rtl="0">
              <a:lnSpc>
                <a:spcPct val="117999"/>
              </a:lnSpc>
            </a:pPr>
            <a:r>
              <a:rPr lang="it-IT" dirty="0"/>
              <a:t>Per quanto concerne la precocità della motricità fetale, i primi movimenti (lente estensioni del capo) sono osservabili già dalla settima settimana di gestazione. Esse sono seguiti da rapide contrazioni degli arti (sussulti) e da movimenti lenti e globali, che coinvolgono tutti i muscoli del corpo e che possono durare parecchi secondi.</a:t>
            </a:r>
          </a:p>
          <a:p>
            <a:pPr algn="l" defTabSz="457200" rtl="0">
              <a:lnSpc>
                <a:spcPct val="117999"/>
              </a:lnSpc>
            </a:pPr>
            <a:r>
              <a:rPr lang="it-IT" dirty="0"/>
              <a:t>Da questo momento in poi il repertorio del feto si arricchisce rapidamente di nuovi schemi motori: movimenti delle braccia, delle gambe, delle dita e del capo, stiramenti, movimenti di deglutizione e suzione, singhiozzo, sbadigli. Questi movimenti non sono caotici e disordinati, ma vengono eseguiti con grazia ed armonia, anche in virtù dell’ambiente liquido in cui avvengono. Essi sono in buona misura identici a quelli che si possono osservare nel neonato ed in alcuni casi simili a quelli dell’adulto.</a:t>
            </a:r>
          </a:p>
          <a:p>
            <a:pPr algn="l" defTabSz="457200" rtl="0">
              <a:lnSpc>
                <a:spcPct val="117999"/>
              </a:lnSpc>
            </a:pPr>
            <a:r>
              <a:rPr lang="it-IT" dirty="0"/>
              <a:t>Un importante cambiamento nella motricità del feto, si verifica nella seconda metà della gravidanza. Nei mesi che precedono il parto le madri spesso notano periodi di completa immobilità fetale. Ciò avviene perché il feto sta maturando quella periodicità di momenti di attività e di riposo che in seguito ritroveremo anche nel neonato. A partire dal VII mese di gestazione, il feto trascorre periodi sempre più regolari di sonno tranquillo, della durata di 5-10 minuti. A questi seguono momenti di veglia e anche periodi di sonno agitato. Secondo alcuni ricercatori (Mancia 1982), nella fase di sonno agitato il feto sperimenta una qualche forma di vita mentale, rielaborando le sensazioni derivanti dal proprio movimento. </a:t>
            </a:r>
          </a:p>
          <a:p>
            <a:pPr algn="l" defTabSz="457200" rtl="0">
              <a:lnSpc>
                <a:spcPct val="117999"/>
              </a:lnSpc>
            </a:pPr>
            <a:r>
              <a:rPr lang="it-IT" dirty="0"/>
              <a:t>Nelle ultime settimane di gravidanza i periodi di tranquillità diventano più lunghi, diminuiscono i periodi di sonno agitato e aumentano quelli di veglia. Questo processo continua anche dopo la nascita. Infatti mentre il neonato dorme la maggior parte della giornata ed ha un sonno agitato, nei mesi successivi i periodi di sonno diminuiscono, diventano più tranquilli e si concentrano sempre di più nella fase notturna.</a:t>
            </a:r>
          </a:p>
          <a:p>
            <a:pPr algn="l" defTabSz="457200" rtl="0">
              <a:lnSpc>
                <a:spcPct val="117999"/>
              </a:lnSpc>
            </a:pPr>
            <a:endParaRPr lang="it-IT" dirty="0"/>
          </a:p>
          <a:p>
            <a:pPr algn="l" defTabSz="457200" rtl="0">
              <a:lnSpc>
                <a:spcPct val="117999"/>
              </a:lnSpc>
            </a:pPr>
            <a:r>
              <a:rPr lang="it-IT" dirty="0"/>
              <a:t>In epoca fetale, il feto è sensibile alla voce materna trasmessa attraverso gli organi interni, ma non è in grado di distinguerla da quella di un’estranea.</a:t>
            </a:r>
          </a:p>
        </p:txBody>
      </p:sp>
    </p:spTree>
    <p:extLst>
      <p:ext uri="{BB962C8B-B14F-4D97-AF65-F5344CB8AC3E}">
        <p14:creationId xmlns:p14="http://schemas.microsoft.com/office/powerpoint/2010/main" val="1569476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iapositiva titolo">
    <p:spTree>
      <p:nvGrpSpPr>
        <p:cNvPr id="1" name=""/>
        <p:cNvGrpSpPr/>
        <p:nvPr/>
      </p:nvGrpSpPr>
      <p:grpSpPr>
        <a:xfrm>
          <a:off x="0" y="0"/>
          <a:ext cx="0" cy="0"/>
          <a:chOff x="0" y="0"/>
          <a:chExt cx="0" cy="0"/>
        </a:xfrm>
      </p:grpSpPr>
      <p:sp>
        <p:nvSpPr>
          <p:cNvPr id="13" name="Shape 13"/>
          <p:cNvSpPr/>
          <p:nvPr/>
        </p:nvSpPr>
        <p:spPr>
          <a:xfrm>
            <a:off x="11579383" y="5638800"/>
            <a:ext cx="609444" cy="1219200"/>
          </a:xfrm>
          <a:prstGeom prst="rect">
            <a:avLst/>
          </a:prstGeom>
          <a:solidFill>
            <a:srgbClr val="9BAAB7"/>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14" name="Shape 14"/>
          <p:cNvSpPr/>
          <p:nvPr/>
        </p:nvSpPr>
        <p:spPr>
          <a:xfrm>
            <a:off x="11274662" y="5638800"/>
            <a:ext cx="304724" cy="1219200"/>
          </a:xfrm>
          <a:prstGeom prst="rect">
            <a:avLst/>
          </a:prstGeom>
          <a:solidFill>
            <a:srgbClr val="6A8093"/>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15" name="Shape 15"/>
          <p:cNvSpPr/>
          <p:nvPr/>
        </p:nvSpPr>
        <p:spPr>
          <a:xfrm>
            <a:off x="1218881" y="0"/>
            <a:ext cx="609445" cy="6858000"/>
          </a:xfrm>
          <a:prstGeom prst="rect">
            <a:avLst/>
          </a:prstGeom>
          <a:solidFill>
            <a:srgbClr val="9BAAB7"/>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16" name="Shape 16"/>
          <p:cNvSpPr/>
          <p:nvPr/>
        </p:nvSpPr>
        <p:spPr>
          <a:xfrm>
            <a:off x="-1" y="0"/>
            <a:ext cx="1218885" cy="6858000"/>
          </a:xfrm>
          <a:prstGeom prst="rect">
            <a:avLst/>
          </a:prstGeom>
          <a:solidFill>
            <a:srgbClr val="6A8093"/>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17" name="Shape 17"/>
          <p:cNvSpPr/>
          <p:nvPr/>
        </p:nvSpPr>
        <p:spPr>
          <a:xfrm>
            <a:off x="0" y="5638800"/>
            <a:ext cx="12188825" cy="1219200"/>
          </a:xfrm>
          <a:prstGeom prst="rect">
            <a:avLst/>
          </a:prstGeom>
          <a:solidFill>
            <a:srgbClr val="6A8093">
              <a:alpha val="50195"/>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18" name="Shape 18"/>
          <p:cNvSpPr/>
          <p:nvPr/>
        </p:nvSpPr>
        <p:spPr>
          <a:xfrm>
            <a:off x="11573292" y="5638798"/>
            <a:ext cx="3" cy="1219203"/>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19" name="Shape 19"/>
          <p:cNvSpPr/>
          <p:nvPr/>
        </p:nvSpPr>
        <p:spPr>
          <a:xfrm flipH="1">
            <a:off x="1218884" y="0"/>
            <a:ext cx="3" cy="6858001"/>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20" name="Shape 20"/>
          <p:cNvSpPr/>
          <p:nvPr/>
        </p:nvSpPr>
        <p:spPr>
          <a:xfrm>
            <a:off x="-1" y="5631203"/>
            <a:ext cx="1828328" cy="3"/>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21" name="Shape 21"/>
          <p:cNvSpPr>
            <a:spLocks noGrp="1"/>
          </p:cNvSpPr>
          <p:nvPr>
            <p:ph type="title"/>
          </p:nvPr>
        </p:nvSpPr>
        <p:spPr>
          <a:xfrm>
            <a:off x="2428669" y="0"/>
            <a:ext cx="8329032" cy="4280328"/>
          </a:xfrm>
          <a:prstGeom prst="rect">
            <a:avLst/>
          </a:prstGeom>
        </p:spPr>
        <p:txBody>
          <a:bodyPr>
            <a:noAutofit/>
          </a:bodyPr>
          <a:lstStyle>
            <a:lvl1pPr>
              <a:defRPr sz="5400"/>
            </a:lvl1pPr>
          </a:lstStyle>
          <a:p>
            <a:pPr lvl="0">
              <a:defRPr sz="1800">
                <a:solidFill>
                  <a:srgbClr val="000000"/>
                </a:solidFill>
              </a:defRPr>
            </a:pPr>
            <a:r>
              <a:rPr sz="5400">
                <a:solidFill>
                  <a:srgbClr val="35404A"/>
                </a:solidFill>
              </a:rPr>
              <a:t>Fare clic per modificare lo stile del titolo</a:t>
            </a:r>
          </a:p>
        </p:txBody>
      </p:sp>
      <p:sp>
        <p:nvSpPr>
          <p:cNvPr id="22" name="Shape 22"/>
          <p:cNvSpPr>
            <a:spLocks noGrp="1"/>
          </p:cNvSpPr>
          <p:nvPr>
            <p:ph type="body" idx="1"/>
          </p:nvPr>
        </p:nvSpPr>
        <p:spPr>
          <a:xfrm>
            <a:off x="2428669" y="4344915"/>
            <a:ext cx="7516442" cy="2513085"/>
          </a:xfrm>
          <a:prstGeom prst="rect">
            <a:avLst/>
          </a:prstGeom>
        </p:spPr>
        <p:txBody>
          <a:bodyPr/>
          <a:lstStyle>
            <a:lvl1pPr marL="0" indent="0">
              <a:spcBef>
                <a:spcPts val="0"/>
              </a:spcBef>
              <a:buSzTx/>
              <a:buFontTx/>
              <a:buNone/>
              <a:defRPr sz="3200"/>
            </a:lvl1pPr>
          </a:lstStyle>
          <a:p>
            <a:pPr lvl="0">
              <a:defRPr sz="1800">
                <a:solidFill>
                  <a:srgbClr val="000000"/>
                </a:solidFill>
              </a:defRPr>
            </a:pPr>
            <a:r>
              <a:rPr sz="3200">
                <a:solidFill>
                  <a:srgbClr val="465562"/>
                </a:solidFill>
              </a:rPr>
              <a:t>Fare clic per modificare lo stile del sottotitolo dello schema</a:t>
            </a:r>
          </a:p>
        </p:txBody>
      </p:sp>
      <p:sp>
        <p:nvSpPr>
          <p:cNvPr id="23" name="Shape 23"/>
          <p:cNvSpPr>
            <a:spLocks noGrp="1"/>
          </p:cNvSpPr>
          <p:nvPr>
            <p:ph type="sldNum" sz="quarter" idx="2"/>
          </p:nvPr>
        </p:nvSpPr>
        <p:spPr>
          <a:prstGeom prst="rect">
            <a:avLst/>
          </a:prstGeom>
        </p:spPr>
        <p:txBody>
          <a:bodyPr/>
          <a:lstStyle>
            <a:lvl1pPr>
              <a:defRPr>
                <a:solidFill>
                  <a:srgbClr val="FFFFFF"/>
                </a:solidFill>
              </a:defRPr>
            </a:lvl1pPr>
          </a:lstStyle>
          <a:p>
            <a:pPr lvl="0"/>
            <a:fld id="{86CB4B4D-7CA3-9044-876B-883B54F8677D}" type="slidenum">
              <a:t>‹N›</a:t>
            </a:fld>
            <a:endParaRPr/>
          </a:p>
        </p:txBody>
      </p:sp>
      <p:pic>
        <p:nvPicPr>
          <p:cNvPr id="24" name="image1.png" descr="Logo Humanitas PNG.png"/>
          <p:cNvPicPr/>
          <p:nvPr/>
        </p:nvPicPr>
        <p:blipFill>
          <a:blip r:embed="rId2"/>
          <a:stretch>
            <a:fillRect/>
          </a:stretch>
        </p:blipFill>
        <p:spPr>
          <a:xfrm>
            <a:off x="1557908" y="157580"/>
            <a:ext cx="2494012" cy="1039174"/>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solidFill>
                  <a:srgbClr val="000000"/>
                </a:solidFill>
              </a:defRPr>
            </a:pPr>
            <a:r>
              <a:rPr sz="3600">
                <a:solidFill>
                  <a:srgbClr val="35404A"/>
                </a:solidFill>
              </a:rPr>
              <a:t>Fare clic per modificare lo stile del titolo</a:t>
            </a:r>
          </a:p>
        </p:txBody>
      </p:sp>
      <p:sp>
        <p:nvSpPr>
          <p:cNvPr id="27" name="Shape 27"/>
          <p:cNvSpPr>
            <a:spLocks noGrp="1"/>
          </p:cNvSpPr>
          <p:nvPr>
            <p:ph type="body" idx="1"/>
          </p:nvPr>
        </p:nvSpPr>
        <p:spPr>
          <a:prstGeom prst="rect">
            <a:avLst/>
          </a:prstGeom>
        </p:spPr>
        <p:txBody>
          <a:bodyPr/>
          <a:lstStyle/>
          <a:p>
            <a:pPr lvl="0">
              <a:defRPr sz="1800">
                <a:solidFill>
                  <a:srgbClr val="000000"/>
                </a:solidFill>
              </a:defRPr>
            </a:pPr>
            <a:r>
              <a:rPr sz="2800">
                <a:solidFill>
                  <a:srgbClr val="465562"/>
                </a:solidFill>
              </a:rPr>
              <a:t>Modifica gli stili del testo dello schema</a:t>
            </a:r>
          </a:p>
          <a:p>
            <a:pPr lvl="1">
              <a:defRPr sz="1800">
                <a:solidFill>
                  <a:srgbClr val="000000"/>
                </a:solidFill>
              </a:defRPr>
            </a:pPr>
            <a:r>
              <a:rPr sz="2800">
                <a:solidFill>
                  <a:srgbClr val="465562"/>
                </a:solidFill>
              </a:rPr>
              <a:t>Secondo livello</a:t>
            </a:r>
          </a:p>
          <a:p>
            <a:pPr lvl="2">
              <a:defRPr sz="1800">
                <a:solidFill>
                  <a:srgbClr val="000000"/>
                </a:solidFill>
              </a:defRPr>
            </a:pPr>
            <a:r>
              <a:rPr sz="2800">
                <a:solidFill>
                  <a:srgbClr val="465562"/>
                </a:solidFill>
              </a:rPr>
              <a:t>Terzo livello</a:t>
            </a:r>
          </a:p>
          <a:p>
            <a:pPr lvl="3">
              <a:defRPr sz="1800">
                <a:solidFill>
                  <a:srgbClr val="000000"/>
                </a:solidFill>
              </a:defRPr>
            </a:pPr>
            <a:r>
              <a:rPr sz="2800">
                <a:solidFill>
                  <a:srgbClr val="465562"/>
                </a:solidFill>
              </a:rPr>
              <a:t>Quarto livello</a:t>
            </a:r>
          </a:p>
          <a:p>
            <a:pPr lvl="4">
              <a:defRPr sz="1800">
                <a:solidFill>
                  <a:srgbClr val="000000"/>
                </a:solidFill>
              </a:defRPr>
            </a:pPr>
            <a:r>
              <a:rPr sz="2800">
                <a:solidFill>
                  <a:srgbClr val="465562"/>
                </a:solidFill>
              </a:rPr>
              <a:t>Quinto livello</a:t>
            </a:r>
          </a:p>
        </p:txBody>
      </p:sp>
      <p:sp>
        <p:nvSpPr>
          <p:cNvPr id="28" name="Shape 28"/>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pPr lvl="0">
              <a:defRPr sz="1800">
                <a:solidFill>
                  <a:srgbClr val="000000"/>
                </a:solidFill>
              </a:defRPr>
            </a:pPr>
            <a:r>
              <a:rPr sz="3600">
                <a:solidFill>
                  <a:srgbClr val="35404A"/>
                </a:solidFill>
              </a:rPr>
              <a:t>Fare clic per modificare lo stile del titolo</a:t>
            </a:r>
          </a:p>
        </p:txBody>
      </p:sp>
      <p:sp>
        <p:nvSpPr>
          <p:cNvPr id="51" name="Shape 51"/>
          <p:cNvSpPr>
            <a:spLocks noGrp="1"/>
          </p:cNvSpPr>
          <p:nvPr>
            <p:ph type="body" idx="1"/>
          </p:nvPr>
        </p:nvSpPr>
        <p:spPr>
          <a:xfrm>
            <a:off x="1593435" y="1600200"/>
            <a:ext cx="4814588" cy="5257800"/>
          </a:xfrm>
          <a:prstGeom prst="rect">
            <a:avLst/>
          </a:prstGeom>
        </p:spPr>
        <p:txBody>
          <a:bodyPr/>
          <a:lstStyle/>
          <a:p>
            <a:pPr lvl="0">
              <a:defRPr sz="1800">
                <a:solidFill>
                  <a:srgbClr val="000000"/>
                </a:solidFill>
              </a:defRPr>
            </a:pPr>
            <a:r>
              <a:rPr sz="2800">
                <a:solidFill>
                  <a:srgbClr val="465562"/>
                </a:solidFill>
              </a:rPr>
              <a:t>Modifica gli stili del testo dello schema</a:t>
            </a:r>
          </a:p>
          <a:p>
            <a:pPr lvl="1">
              <a:defRPr sz="1800">
                <a:solidFill>
                  <a:srgbClr val="000000"/>
                </a:solidFill>
              </a:defRPr>
            </a:pPr>
            <a:r>
              <a:rPr sz="2800">
                <a:solidFill>
                  <a:srgbClr val="465562"/>
                </a:solidFill>
              </a:rPr>
              <a:t>Secondo livello</a:t>
            </a:r>
          </a:p>
          <a:p>
            <a:pPr lvl="2">
              <a:defRPr sz="1800">
                <a:solidFill>
                  <a:srgbClr val="000000"/>
                </a:solidFill>
              </a:defRPr>
            </a:pPr>
            <a:r>
              <a:rPr sz="2800">
                <a:solidFill>
                  <a:srgbClr val="465562"/>
                </a:solidFill>
              </a:rPr>
              <a:t>Terzo livello</a:t>
            </a:r>
          </a:p>
          <a:p>
            <a:pPr lvl="3">
              <a:defRPr sz="1800">
                <a:solidFill>
                  <a:srgbClr val="000000"/>
                </a:solidFill>
              </a:defRPr>
            </a:pPr>
            <a:r>
              <a:rPr sz="2800">
                <a:solidFill>
                  <a:srgbClr val="465562"/>
                </a:solidFill>
              </a:rPr>
              <a:t>Quarto livello</a:t>
            </a:r>
          </a:p>
          <a:p>
            <a:pPr lvl="4">
              <a:defRPr sz="1800">
                <a:solidFill>
                  <a:srgbClr val="000000"/>
                </a:solidFill>
              </a:defRPr>
            </a:pPr>
            <a:r>
              <a:rPr sz="2800">
                <a:solidFill>
                  <a:srgbClr val="465562"/>
                </a:solidFill>
              </a:rPr>
              <a:t>Quinto livello</a:t>
            </a:r>
          </a:p>
        </p:txBody>
      </p:sp>
      <p:sp>
        <p:nvSpPr>
          <p:cNvPr id="52" name="Shape 52"/>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p>
            <a:pPr lvl="0">
              <a:defRPr sz="1800">
                <a:solidFill>
                  <a:srgbClr val="000000"/>
                </a:solidFill>
              </a:defRPr>
            </a:pPr>
            <a:r>
              <a:rPr sz="3600">
                <a:solidFill>
                  <a:srgbClr val="35404A"/>
                </a:solidFill>
              </a:rPr>
              <a:t>Fare clic per modificare lo stile del titolo</a:t>
            </a:r>
          </a:p>
        </p:txBody>
      </p:sp>
      <p:sp>
        <p:nvSpPr>
          <p:cNvPr id="55" name="Shape 55"/>
          <p:cNvSpPr>
            <a:spLocks noGrp="1"/>
          </p:cNvSpPr>
          <p:nvPr>
            <p:ph type="body" idx="1"/>
          </p:nvPr>
        </p:nvSpPr>
        <p:spPr>
          <a:xfrm>
            <a:off x="1593435" y="1417637"/>
            <a:ext cx="4818890" cy="1020763"/>
          </a:xfrm>
          <a:prstGeom prst="rect">
            <a:avLst/>
          </a:prstGeom>
        </p:spPr>
        <p:txBody>
          <a:bodyPr anchor="b">
            <a:noAutofit/>
          </a:bodyPr>
          <a:lstStyle>
            <a:lvl1pPr marL="0" indent="0">
              <a:spcBef>
                <a:spcPts val="0"/>
              </a:spcBef>
              <a:buSzTx/>
              <a:buFontTx/>
              <a:buNone/>
              <a:defRPr sz="2400" cap="all"/>
            </a:lvl1pPr>
          </a:lstStyle>
          <a:p>
            <a:pPr lvl="0">
              <a:defRPr sz="1800" cap="none">
                <a:solidFill>
                  <a:srgbClr val="000000"/>
                </a:solidFill>
              </a:defRPr>
            </a:pPr>
            <a:r>
              <a:rPr sz="2400" cap="all">
                <a:solidFill>
                  <a:srgbClr val="465562"/>
                </a:solidFill>
              </a:rPr>
              <a:t>Modifica gli stili del testo dello schema</a:t>
            </a:r>
          </a:p>
        </p:txBody>
      </p:sp>
      <p:sp>
        <p:nvSpPr>
          <p:cNvPr id="56" name="Shape 56"/>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pPr lvl="0">
              <a:defRPr sz="1800">
                <a:solidFill>
                  <a:srgbClr val="000000"/>
                </a:solidFill>
              </a:defRPr>
            </a:pPr>
            <a:r>
              <a:rPr sz="3600">
                <a:solidFill>
                  <a:srgbClr val="35404A"/>
                </a:solidFill>
              </a:rPr>
              <a:t>Fare clic per modificare lo stile del titolo</a:t>
            </a:r>
          </a:p>
        </p:txBody>
      </p:sp>
      <p:sp>
        <p:nvSpPr>
          <p:cNvPr id="59" name="Shape 59"/>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Vuota">
    <p:spTree>
      <p:nvGrpSpPr>
        <p:cNvPr id="1" name=""/>
        <p:cNvGrpSpPr/>
        <p:nvPr/>
      </p:nvGrpSpPr>
      <p:grpSpPr>
        <a:xfrm>
          <a:off x="0" y="0"/>
          <a:ext cx="0" cy="0"/>
          <a:chOff x="0" y="0"/>
          <a:chExt cx="0" cy="0"/>
        </a:xfrm>
      </p:grpSpPr>
      <p:sp>
        <p:nvSpPr>
          <p:cNvPr id="61" name="Shape 61"/>
          <p:cNvSpPr/>
          <p:nvPr/>
        </p:nvSpPr>
        <p:spPr>
          <a:xfrm>
            <a:off x="626237" y="0"/>
            <a:ext cx="304725" cy="6858000"/>
          </a:xfrm>
          <a:prstGeom prst="rect">
            <a:avLst/>
          </a:prstGeom>
          <a:solidFill>
            <a:srgbClr val="9BAAB7"/>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62" name="Shape 62"/>
          <p:cNvSpPr/>
          <p:nvPr/>
        </p:nvSpPr>
        <p:spPr>
          <a:xfrm>
            <a:off x="0" y="0"/>
            <a:ext cx="609441" cy="6858000"/>
          </a:xfrm>
          <a:prstGeom prst="rect">
            <a:avLst/>
          </a:prstGeom>
          <a:solidFill>
            <a:srgbClr val="6A8093">
              <a:alpha val="90000"/>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63" name="Shape 63"/>
          <p:cNvSpPr/>
          <p:nvPr/>
        </p:nvSpPr>
        <p:spPr>
          <a:xfrm flipH="1">
            <a:off x="617141" y="0"/>
            <a:ext cx="3" cy="6858001"/>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64" name="Shape 64"/>
          <p:cNvSpPr/>
          <p:nvPr/>
        </p:nvSpPr>
        <p:spPr>
          <a:xfrm>
            <a:off x="10969942" y="0"/>
            <a:ext cx="922624" cy="6858000"/>
          </a:xfrm>
          <a:prstGeom prst="rect">
            <a:avLst/>
          </a:prstGeom>
          <a:solidFill>
            <a:srgbClr val="6A8093">
              <a:alpha val="87000"/>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65" name="Shape 65"/>
          <p:cNvSpPr/>
          <p:nvPr/>
        </p:nvSpPr>
        <p:spPr>
          <a:xfrm>
            <a:off x="11892563" y="0"/>
            <a:ext cx="304724" cy="6858000"/>
          </a:xfrm>
          <a:prstGeom prst="rect">
            <a:avLst/>
          </a:prstGeom>
          <a:solidFill>
            <a:srgbClr val="475562">
              <a:alpha val="90000"/>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66" name="Shape 66"/>
          <p:cNvSpPr>
            <a:spLocks noGrp="1"/>
          </p:cNvSpPr>
          <p:nvPr>
            <p:ph type="sldNum" sz="quarter" idx="2"/>
          </p:nvPr>
        </p:nvSpPr>
        <p:spPr>
          <a:prstGeom prst="rect">
            <a:avLst/>
          </a:prstGeom>
        </p:spPr>
        <p:txBody>
          <a:bodyPr/>
          <a:lstStyle>
            <a:lvl1pPr>
              <a:defRPr>
                <a:solidFill>
                  <a:srgbClr val="FFFFFF"/>
                </a:solidFill>
              </a:defRPr>
            </a:lvl1pPr>
          </a:lstStyle>
          <a:p>
            <a:pPr lvl="0"/>
            <a:fld id="{86CB4B4D-7CA3-9044-876B-883B54F8677D}" type="slidenum">
              <a:t>‹N›</a:t>
            </a:fld>
            <a:endParaRPr/>
          </a:p>
        </p:txBody>
      </p:sp>
      <p:pic>
        <p:nvPicPr>
          <p:cNvPr id="67" name="image1.png" descr="Logo Humanitas PNG.png"/>
          <p:cNvPicPr/>
          <p:nvPr/>
        </p:nvPicPr>
        <p:blipFill>
          <a:blip r:embed="rId2"/>
          <a:stretch>
            <a:fillRect/>
          </a:stretch>
        </p:blipFill>
        <p:spPr>
          <a:xfrm>
            <a:off x="765820" y="6167437"/>
            <a:ext cx="1657351" cy="690565"/>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uto con didascalia">
    <p:spTree>
      <p:nvGrpSpPr>
        <p:cNvPr id="1" name=""/>
        <p:cNvGrpSpPr/>
        <p:nvPr/>
      </p:nvGrpSpPr>
      <p:grpSpPr>
        <a:xfrm>
          <a:off x="0" y="0"/>
          <a:ext cx="0" cy="0"/>
          <a:chOff x="0" y="0"/>
          <a:chExt cx="0" cy="0"/>
        </a:xfrm>
      </p:grpSpPr>
      <p:sp>
        <p:nvSpPr>
          <p:cNvPr id="69" name="Shape 69"/>
          <p:cNvSpPr/>
          <p:nvPr/>
        </p:nvSpPr>
        <p:spPr>
          <a:xfrm>
            <a:off x="621789" y="0"/>
            <a:ext cx="4147722" cy="6858000"/>
          </a:xfrm>
          <a:prstGeom prst="rect">
            <a:avLst/>
          </a:prstGeom>
          <a:solidFill>
            <a:srgbClr val="475562"/>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70" name="Shape 70"/>
          <p:cNvSpPr/>
          <p:nvPr/>
        </p:nvSpPr>
        <p:spPr>
          <a:xfrm>
            <a:off x="0" y="0"/>
            <a:ext cx="609441" cy="6858000"/>
          </a:xfrm>
          <a:prstGeom prst="rect">
            <a:avLst/>
          </a:prstGeom>
          <a:solidFill>
            <a:srgbClr val="6A8093">
              <a:alpha val="90000"/>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71" name="Shape 71"/>
          <p:cNvSpPr/>
          <p:nvPr/>
        </p:nvSpPr>
        <p:spPr>
          <a:xfrm flipH="1">
            <a:off x="621791" y="0"/>
            <a:ext cx="3" cy="6858001"/>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72" name="Shape 72"/>
          <p:cNvSpPr/>
          <p:nvPr/>
        </p:nvSpPr>
        <p:spPr>
          <a:xfrm>
            <a:off x="11884104" y="0"/>
            <a:ext cx="304724" cy="6858000"/>
          </a:xfrm>
          <a:prstGeom prst="rect">
            <a:avLst/>
          </a:prstGeom>
          <a:solidFill>
            <a:srgbClr val="475562"/>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73" name="Shape 73"/>
          <p:cNvSpPr>
            <a:spLocks noGrp="1"/>
          </p:cNvSpPr>
          <p:nvPr>
            <p:ph type="title"/>
          </p:nvPr>
        </p:nvSpPr>
        <p:spPr>
          <a:xfrm>
            <a:off x="1074238" y="0"/>
            <a:ext cx="3293425" cy="1752600"/>
          </a:xfrm>
          <a:prstGeom prst="rect">
            <a:avLst/>
          </a:prstGeom>
        </p:spPr>
        <p:txBody>
          <a:bodyPr/>
          <a:lstStyle>
            <a:lvl1pPr>
              <a:defRPr sz="2800" cap="all">
                <a:solidFill>
                  <a:srgbClr val="FFFFFF"/>
                </a:solidFill>
              </a:defRPr>
            </a:lvl1pPr>
          </a:lstStyle>
          <a:p>
            <a:pPr lvl="0">
              <a:defRPr sz="1800" cap="none">
                <a:solidFill>
                  <a:srgbClr val="000000"/>
                </a:solidFill>
              </a:defRPr>
            </a:pPr>
            <a:r>
              <a:rPr sz="2800" cap="all">
                <a:solidFill>
                  <a:srgbClr val="FFFFFF"/>
                </a:solidFill>
              </a:rPr>
              <a:t>Fare clic per modificare lo stile del titolo</a:t>
            </a:r>
          </a:p>
        </p:txBody>
      </p:sp>
      <p:sp>
        <p:nvSpPr>
          <p:cNvPr id="74" name="Shape 74"/>
          <p:cNvSpPr>
            <a:spLocks noGrp="1"/>
          </p:cNvSpPr>
          <p:nvPr>
            <p:ph type="body" idx="1"/>
          </p:nvPr>
        </p:nvSpPr>
        <p:spPr>
          <a:xfrm>
            <a:off x="5180250" y="482600"/>
            <a:ext cx="6195989" cy="6375400"/>
          </a:xfrm>
          <a:prstGeom prst="rect">
            <a:avLst/>
          </a:prstGeom>
        </p:spPr>
        <p:txBody>
          <a:bodyPr/>
          <a:lstStyle/>
          <a:p>
            <a:pPr lvl="0">
              <a:defRPr sz="1800">
                <a:solidFill>
                  <a:srgbClr val="000000"/>
                </a:solidFill>
              </a:defRPr>
            </a:pPr>
            <a:r>
              <a:rPr sz="2800">
                <a:solidFill>
                  <a:srgbClr val="465562"/>
                </a:solidFill>
              </a:rPr>
              <a:t>Modifica gli stili del testo dello schema</a:t>
            </a:r>
          </a:p>
          <a:p>
            <a:pPr lvl="1">
              <a:defRPr sz="1800">
                <a:solidFill>
                  <a:srgbClr val="000000"/>
                </a:solidFill>
              </a:defRPr>
            </a:pPr>
            <a:r>
              <a:rPr sz="2800">
                <a:solidFill>
                  <a:srgbClr val="465562"/>
                </a:solidFill>
              </a:rPr>
              <a:t>Secondo livello</a:t>
            </a:r>
          </a:p>
          <a:p>
            <a:pPr lvl="2">
              <a:defRPr sz="1800">
                <a:solidFill>
                  <a:srgbClr val="000000"/>
                </a:solidFill>
              </a:defRPr>
            </a:pPr>
            <a:r>
              <a:rPr sz="2800">
                <a:solidFill>
                  <a:srgbClr val="465562"/>
                </a:solidFill>
              </a:rPr>
              <a:t>Terzo livello</a:t>
            </a:r>
          </a:p>
          <a:p>
            <a:pPr lvl="3">
              <a:defRPr sz="1800">
                <a:solidFill>
                  <a:srgbClr val="000000"/>
                </a:solidFill>
              </a:defRPr>
            </a:pPr>
            <a:r>
              <a:rPr sz="2800">
                <a:solidFill>
                  <a:srgbClr val="465562"/>
                </a:solidFill>
              </a:rPr>
              <a:t>Quarto livello</a:t>
            </a:r>
          </a:p>
          <a:p>
            <a:pPr lvl="4">
              <a:defRPr sz="1800">
                <a:solidFill>
                  <a:srgbClr val="000000"/>
                </a:solidFill>
              </a:defRPr>
            </a:pPr>
            <a:r>
              <a:rPr sz="2800">
                <a:solidFill>
                  <a:srgbClr val="465562"/>
                </a:solidFill>
              </a:rPr>
              <a:t>Quinto livello</a:t>
            </a:r>
          </a:p>
        </p:txBody>
      </p:sp>
      <p:sp>
        <p:nvSpPr>
          <p:cNvPr id="75" name="Shape 75"/>
          <p:cNvSpPr>
            <a:spLocks noGrp="1"/>
          </p:cNvSpPr>
          <p:nvPr>
            <p:ph type="sldNum" sz="quarter" idx="2"/>
          </p:nvPr>
        </p:nvSpPr>
        <p:spPr>
          <a:prstGeom prst="rect">
            <a:avLst/>
          </a:prstGeom>
        </p:spPr>
        <p:txBody>
          <a:bodyPr/>
          <a:lstStyle/>
          <a:p>
            <a:pPr lvl="0"/>
            <a:fld id="{86CB4B4D-7CA3-9044-876B-883B54F8677D}" type="slidenum">
              <a:t>‹N›</a:t>
            </a:fld>
            <a:endParaRPr/>
          </a:p>
        </p:txBody>
      </p:sp>
      <p:pic>
        <p:nvPicPr>
          <p:cNvPr id="76" name="image1.png" descr="Logo Humanitas PNG.png"/>
          <p:cNvPicPr/>
          <p:nvPr/>
        </p:nvPicPr>
        <p:blipFill>
          <a:blip r:embed="rId2"/>
          <a:stretch>
            <a:fillRect/>
          </a:stretch>
        </p:blipFill>
        <p:spPr>
          <a:xfrm>
            <a:off x="10126860" y="0"/>
            <a:ext cx="1657352" cy="690563"/>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87" name="Shape 87"/>
          <p:cNvSpPr>
            <a:spLocks noGrp="1"/>
          </p:cNvSpPr>
          <p:nvPr>
            <p:ph type="title"/>
          </p:nvPr>
        </p:nvSpPr>
        <p:spPr>
          <a:prstGeom prst="rect">
            <a:avLst/>
          </a:prstGeom>
        </p:spPr>
        <p:txBody>
          <a:bodyPr/>
          <a:lstStyle/>
          <a:p>
            <a:pPr lvl="0">
              <a:defRPr sz="1800">
                <a:solidFill>
                  <a:srgbClr val="000000"/>
                </a:solidFill>
              </a:defRPr>
            </a:pPr>
            <a:r>
              <a:rPr sz="3600">
                <a:solidFill>
                  <a:srgbClr val="35404A"/>
                </a:solidFill>
              </a:rPr>
              <a:t>Fare clic per modificare lo stile del titolo</a:t>
            </a:r>
          </a:p>
        </p:txBody>
      </p:sp>
      <p:sp>
        <p:nvSpPr>
          <p:cNvPr id="88" name="Shape 88"/>
          <p:cNvSpPr>
            <a:spLocks noGrp="1"/>
          </p:cNvSpPr>
          <p:nvPr>
            <p:ph type="body" idx="1"/>
          </p:nvPr>
        </p:nvSpPr>
        <p:spPr>
          <a:prstGeom prst="rect">
            <a:avLst/>
          </a:prstGeom>
        </p:spPr>
        <p:txBody>
          <a:bodyPr/>
          <a:lstStyle/>
          <a:p>
            <a:pPr lvl="0">
              <a:defRPr sz="1800">
                <a:solidFill>
                  <a:srgbClr val="000000"/>
                </a:solidFill>
              </a:defRPr>
            </a:pPr>
            <a:r>
              <a:rPr sz="2800">
                <a:solidFill>
                  <a:srgbClr val="465562"/>
                </a:solidFill>
              </a:rPr>
              <a:t>Modifica gli stili del testo dello schema</a:t>
            </a:r>
          </a:p>
          <a:p>
            <a:pPr lvl="1">
              <a:defRPr sz="1800">
                <a:solidFill>
                  <a:srgbClr val="000000"/>
                </a:solidFill>
              </a:defRPr>
            </a:pPr>
            <a:r>
              <a:rPr sz="2800">
                <a:solidFill>
                  <a:srgbClr val="465562"/>
                </a:solidFill>
              </a:rPr>
              <a:t>Secondo livello</a:t>
            </a:r>
          </a:p>
          <a:p>
            <a:pPr lvl="2">
              <a:defRPr sz="1800">
                <a:solidFill>
                  <a:srgbClr val="000000"/>
                </a:solidFill>
              </a:defRPr>
            </a:pPr>
            <a:r>
              <a:rPr sz="2800">
                <a:solidFill>
                  <a:srgbClr val="465562"/>
                </a:solidFill>
              </a:rPr>
              <a:t>Terzo livello</a:t>
            </a:r>
          </a:p>
          <a:p>
            <a:pPr lvl="3">
              <a:defRPr sz="1800">
                <a:solidFill>
                  <a:srgbClr val="000000"/>
                </a:solidFill>
              </a:defRPr>
            </a:pPr>
            <a:r>
              <a:rPr sz="2800">
                <a:solidFill>
                  <a:srgbClr val="465562"/>
                </a:solidFill>
              </a:rPr>
              <a:t>Quarto livello</a:t>
            </a:r>
          </a:p>
          <a:p>
            <a:pPr lvl="4">
              <a:defRPr sz="1800">
                <a:solidFill>
                  <a:srgbClr val="000000"/>
                </a:solidFill>
              </a:defRPr>
            </a:pPr>
            <a:r>
              <a:rPr sz="2800">
                <a:solidFill>
                  <a:srgbClr val="465562"/>
                </a:solidFill>
              </a:rPr>
              <a:t>Quinto livello</a:t>
            </a:r>
          </a:p>
        </p:txBody>
      </p:sp>
      <p:sp>
        <p:nvSpPr>
          <p:cNvPr id="89" name="Shape 89"/>
          <p:cNvSpPr>
            <a:spLocks noGrp="1"/>
          </p:cNvSpPr>
          <p:nvPr>
            <p:ph type="sldNum" sz="quarter" idx="2"/>
          </p:nvPr>
        </p:nvSpPr>
        <p:spPr>
          <a:prstGeom prst="rect">
            <a:avLst/>
          </a:prstGeom>
        </p:spPr>
        <p:txBody>
          <a:bodyPr/>
          <a:lstStyle/>
          <a:p>
            <a:pPr lvl="0"/>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1884104" y="0"/>
            <a:ext cx="304724" cy="6858000"/>
          </a:xfrm>
          <a:prstGeom prst="rect">
            <a:avLst/>
          </a:prstGeom>
          <a:solidFill>
            <a:srgbClr val="475562">
              <a:alpha val="90000"/>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3" name="Shape 3"/>
          <p:cNvSpPr/>
          <p:nvPr/>
        </p:nvSpPr>
        <p:spPr>
          <a:xfrm>
            <a:off x="617140" y="0"/>
            <a:ext cx="609445" cy="6858000"/>
          </a:xfrm>
          <a:prstGeom prst="rect">
            <a:avLst/>
          </a:prstGeom>
          <a:solidFill>
            <a:srgbClr val="9BAAB7"/>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4" name="Shape 4"/>
          <p:cNvSpPr/>
          <p:nvPr/>
        </p:nvSpPr>
        <p:spPr>
          <a:xfrm>
            <a:off x="0" y="0"/>
            <a:ext cx="609441" cy="6858000"/>
          </a:xfrm>
          <a:prstGeom prst="rect">
            <a:avLst/>
          </a:prstGeom>
          <a:solidFill>
            <a:srgbClr val="6A8093">
              <a:alpha val="87843"/>
            </a:srgbClr>
          </a:solidFill>
          <a:ln w="12700">
            <a:miter lim="400000"/>
          </a:ln>
        </p:spPr>
        <p:txBody>
          <a:bodyPr lIns="0" tIns="0" rIns="0" bIns="0" anchor="ctr"/>
          <a:lstStyle/>
          <a:p>
            <a:pPr lvl="0" algn="ctr">
              <a:defRPr>
                <a:solidFill>
                  <a:srgbClr val="FFFFFF"/>
                </a:solidFill>
                <a:latin typeface="Euphemia"/>
                <a:ea typeface="Euphemia"/>
                <a:cs typeface="Euphemia"/>
                <a:sym typeface="Euphemia"/>
              </a:defRPr>
            </a:pPr>
            <a:endParaRPr/>
          </a:p>
        </p:txBody>
      </p:sp>
      <p:sp>
        <p:nvSpPr>
          <p:cNvPr id="5" name="Shape 5"/>
          <p:cNvSpPr/>
          <p:nvPr/>
        </p:nvSpPr>
        <p:spPr>
          <a:xfrm>
            <a:off x="617141" y="736219"/>
            <a:ext cx="609445" cy="3"/>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6" name="Shape 6"/>
          <p:cNvSpPr/>
          <p:nvPr/>
        </p:nvSpPr>
        <p:spPr>
          <a:xfrm>
            <a:off x="617141" y="1345819"/>
            <a:ext cx="609445" cy="3"/>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sp>
        <p:nvSpPr>
          <p:cNvPr id="7" name="Shape 7"/>
          <p:cNvSpPr/>
          <p:nvPr/>
        </p:nvSpPr>
        <p:spPr>
          <a:xfrm flipH="1">
            <a:off x="617141" y="0"/>
            <a:ext cx="3" cy="6858001"/>
          </a:xfrm>
          <a:prstGeom prst="line">
            <a:avLst/>
          </a:prstGeom>
          <a:ln w="19050">
            <a:solidFill>
              <a:srgbClr val="FFFFFF"/>
            </a:solidFill>
          </a:ln>
        </p:spPr>
        <p:txBody>
          <a:bodyPr lIns="0" tIns="0" rIns="0" bIns="0"/>
          <a:lstStyle/>
          <a:p>
            <a:pPr lvl="0" defTabSz="457200">
              <a:defRPr sz="1200">
                <a:solidFill>
                  <a:srgbClr val="000000"/>
                </a:solidFill>
              </a:defRPr>
            </a:pPr>
            <a:endParaRPr/>
          </a:p>
        </p:txBody>
      </p:sp>
      <p:pic>
        <p:nvPicPr>
          <p:cNvPr id="8" name="image1.png" descr="Logo Humanitas PNG.png"/>
          <p:cNvPicPr/>
          <p:nvPr/>
        </p:nvPicPr>
        <p:blipFill>
          <a:blip r:embed="rId10"/>
          <a:stretch>
            <a:fillRect/>
          </a:stretch>
        </p:blipFill>
        <p:spPr>
          <a:xfrm>
            <a:off x="765820" y="6167437"/>
            <a:ext cx="1657351" cy="690565"/>
          </a:xfrm>
          <a:prstGeom prst="rect">
            <a:avLst/>
          </a:prstGeom>
          <a:ln w="12700">
            <a:miter lim="400000"/>
          </a:ln>
        </p:spPr>
      </p:pic>
      <p:sp>
        <p:nvSpPr>
          <p:cNvPr id="9" name="Shape 9"/>
          <p:cNvSpPr>
            <a:spLocks noGrp="1"/>
          </p:cNvSpPr>
          <p:nvPr>
            <p:ph type="title"/>
          </p:nvPr>
        </p:nvSpPr>
        <p:spPr>
          <a:xfrm>
            <a:off x="1593435" y="0"/>
            <a:ext cx="9782803" cy="14176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p>
            <a:pPr lvl="0">
              <a:defRPr sz="1800">
                <a:solidFill>
                  <a:srgbClr val="000000"/>
                </a:solidFill>
              </a:defRPr>
            </a:pPr>
            <a:r>
              <a:rPr sz="3600">
                <a:solidFill>
                  <a:srgbClr val="35404A"/>
                </a:solidFill>
              </a:rPr>
              <a:t>Fare clic per modificare lo stile del titolo</a:t>
            </a:r>
          </a:p>
        </p:txBody>
      </p:sp>
      <p:sp>
        <p:nvSpPr>
          <p:cNvPr id="10" name="Shape 10"/>
          <p:cNvSpPr>
            <a:spLocks noGrp="1"/>
          </p:cNvSpPr>
          <p:nvPr>
            <p:ph type="body" idx="1"/>
          </p:nvPr>
        </p:nvSpPr>
        <p:spPr>
          <a:xfrm>
            <a:off x="1593435" y="1600200"/>
            <a:ext cx="9782803"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lvl="0">
              <a:defRPr sz="1800">
                <a:solidFill>
                  <a:srgbClr val="000000"/>
                </a:solidFill>
              </a:defRPr>
            </a:pPr>
            <a:r>
              <a:rPr sz="2800">
                <a:solidFill>
                  <a:srgbClr val="465562"/>
                </a:solidFill>
              </a:rPr>
              <a:t>Modifica gli stili del testo dello schema</a:t>
            </a:r>
          </a:p>
          <a:p>
            <a:pPr lvl="1">
              <a:defRPr sz="1800">
                <a:solidFill>
                  <a:srgbClr val="000000"/>
                </a:solidFill>
              </a:defRPr>
            </a:pPr>
            <a:r>
              <a:rPr sz="2800">
                <a:solidFill>
                  <a:srgbClr val="465562"/>
                </a:solidFill>
              </a:rPr>
              <a:t>Secondo livello</a:t>
            </a:r>
          </a:p>
          <a:p>
            <a:pPr lvl="2">
              <a:defRPr sz="1800">
                <a:solidFill>
                  <a:srgbClr val="000000"/>
                </a:solidFill>
              </a:defRPr>
            </a:pPr>
            <a:r>
              <a:rPr sz="2800">
                <a:solidFill>
                  <a:srgbClr val="465562"/>
                </a:solidFill>
              </a:rPr>
              <a:t>Terzo livello</a:t>
            </a:r>
          </a:p>
          <a:p>
            <a:pPr lvl="3">
              <a:defRPr sz="1800">
                <a:solidFill>
                  <a:srgbClr val="000000"/>
                </a:solidFill>
              </a:defRPr>
            </a:pPr>
            <a:r>
              <a:rPr sz="2800">
                <a:solidFill>
                  <a:srgbClr val="465562"/>
                </a:solidFill>
              </a:rPr>
              <a:t>Quarto livello</a:t>
            </a:r>
          </a:p>
          <a:p>
            <a:pPr lvl="4">
              <a:defRPr sz="1800">
                <a:solidFill>
                  <a:srgbClr val="000000"/>
                </a:solidFill>
              </a:defRPr>
            </a:pPr>
            <a:r>
              <a:rPr sz="2800">
                <a:solidFill>
                  <a:srgbClr val="465562"/>
                </a:solidFill>
              </a:rPr>
              <a:t>Quinto livello</a:t>
            </a:r>
          </a:p>
        </p:txBody>
      </p:sp>
      <p:sp>
        <p:nvSpPr>
          <p:cNvPr id="11" name="Shape 11"/>
          <p:cNvSpPr>
            <a:spLocks noGrp="1"/>
          </p:cNvSpPr>
          <p:nvPr>
            <p:ph type="sldNum" sz="quarter" idx="2"/>
          </p:nvPr>
        </p:nvSpPr>
        <p:spPr>
          <a:xfrm>
            <a:off x="10766796" y="6404292"/>
            <a:ext cx="609444" cy="269237"/>
          </a:xfrm>
          <a:prstGeom prst="rect">
            <a:avLst/>
          </a:prstGeom>
          <a:ln w="12700">
            <a:miter lim="400000"/>
          </a:ln>
        </p:spPr>
        <p:txBody>
          <a:bodyPr lIns="45718" tIns="45718" rIns="45718" bIns="45718" anchor="ctr">
            <a:spAutoFit/>
          </a:bodyPr>
          <a:lstStyle>
            <a:lvl1pPr algn="r">
              <a:defRPr sz="1200" cap="all">
                <a:solidFill>
                  <a:srgbClr val="879AAA"/>
                </a:solidFill>
                <a:latin typeface="Euphemia"/>
                <a:ea typeface="Euphemia"/>
                <a:cs typeface="Euphemia"/>
                <a:sym typeface="Euphemia"/>
              </a:defRPr>
            </a:lvl1pPr>
          </a:lstStyle>
          <a:p>
            <a:pPr lvl="0"/>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Lst>
  <p:transition spd="med"/>
  <p:txStyles>
    <p:titleStyle>
      <a:lvl1pPr>
        <a:lnSpc>
          <a:spcPct val="90000"/>
        </a:lnSpc>
        <a:defRPr sz="3600">
          <a:solidFill>
            <a:srgbClr val="35404A"/>
          </a:solidFill>
          <a:latin typeface="Tahoma"/>
          <a:ea typeface="Tahoma"/>
          <a:cs typeface="Tahoma"/>
          <a:sym typeface="Tahoma"/>
        </a:defRPr>
      </a:lvl1pPr>
      <a:lvl2pPr>
        <a:lnSpc>
          <a:spcPct val="90000"/>
        </a:lnSpc>
        <a:defRPr sz="3600">
          <a:solidFill>
            <a:srgbClr val="35404A"/>
          </a:solidFill>
          <a:latin typeface="Tahoma"/>
          <a:ea typeface="Tahoma"/>
          <a:cs typeface="Tahoma"/>
          <a:sym typeface="Tahoma"/>
        </a:defRPr>
      </a:lvl2pPr>
      <a:lvl3pPr>
        <a:lnSpc>
          <a:spcPct val="90000"/>
        </a:lnSpc>
        <a:defRPr sz="3600">
          <a:solidFill>
            <a:srgbClr val="35404A"/>
          </a:solidFill>
          <a:latin typeface="Tahoma"/>
          <a:ea typeface="Tahoma"/>
          <a:cs typeface="Tahoma"/>
          <a:sym typeface="Tahoma"/>
        </a:defRPr>
      </a:lvl3pPr>
      <a:lvl4pPr>
        <a:lnSpc>
          <a:spcPct val="90000"/>
        </a:lnSpc>
        <a:defRPr sz="3600">
          <a:solidFill>
            <a:srgbClr val="35404A"/>
          </a:solidFill>
          <a:latin typeface="Tahoma"/>
          <a:ea typeface="Tahoma"/>
          <a:cs typeface="Tahoma"/>
          <a:sym typeface="Tahoma"/>
        </a:defRPr>
      </a:lvl4pPr>
      <a:lvl5pPr>
        <a:lnSpc>
          <a:spcPct val="90000"/>
        </a:lnSpc>
        <a:defRPr sz="3600">
          <a:solidFill>
            <a:srgbClr val="35404A"/>
          </a:solidFill>
          <a:latin typeface="Tahoma"/>
          <a:ea typeface="Tahoma"/>
          <a:cs typeface="Tahoma"/>
          <a:sym typeface="Tahoma"/>
        </a:defRPr>
      </a:lvl5pPr>
      <a:lvl6pPr>
        <a:lnSpc>
          <a:spcPct val="90000"/>
        </a:lnSpc>
        <a:defRPr sz="3600">
          <a:solidFill>
            <a:srgbClr val="35404A"/>
          </a:solidFill>
          <a:latin typeface="Tahoma"/>
          <a:ea typeface="Tahoma"/>
          <a:cs typeface="Tahoma"/>
          <a:sym typeface="Tahoma"/>
        </a:defRPr>
      </a:lvl6pPr>
      <a:lvl7pPr>
        <a:lnSpc>
          <a:spcPct val="90000"/>
        </a:lnSpc>
        <a:defRPr sz="3600">
          <a:solidFill>
            <a:srgbClr val="35404A"/>
          </a:solidFill>
          <a:latin typeface="Tahoma"/>
          <a:ea typeface="Tahoma"/>
          <a:cs typeface="Tahoma"/>
          <a:sym typeface="Tahoma"/>
        </a:defRPr>
      </a:lvl7pPr>
      <a:lvl8pPr>
        <a:lnSpc>
          <a:spcPct val="90000"/>
        </a:lnSpc>
        <a:defRPr sz="3600">
          <a:solidFill>
            <a:srgbClr val="35404A"/>
          </a:solidFill>
          <a:latin typeface="Tahoma"/>
          <a:ea typeface="Tahoma"/>
          <a:cs typeface="Tahoma"/>
          <a:sym typeface="Tahoma"/>
        </a:defRPr>
      </a:lvl8pPr>
      <a:lvl9pPr>
        <a:lnSpc>
          <a:spcPct val="90000"/>
        </a:lnSpc>
        <a:defRPr sz="3600">
          <a:solidFill>
            <a:srgbClr val="35404A"/>
          </a:solidFill>
          <a:latin typeface="Tahoma"/>
          <a:ea typeface="Tahoma"/>
          <a:cs typeface="Tahoma"/>
          <a:sym typeface="Tahoma"/>
        </a:defRPr>
      </a:lvl9pPr>
    </p:titleStyle>
    <p:bodyStyle>
      <a:lvl1pPr marL="246888" indent="-246888">
        <a:lnSpc>
          <a:spcPct val="90000"/>
        </a:lnSpc>
        <a:spcBef>
          <a:spcPts val="1400"/>
        </a:spcBef>
        <a:buSzPct val="100000"/>
        <a:buFont typeface="Helvetica"/>
        <a:buChar char="›"/>
        <a:defRPr sz="2800">
          <a:solidFill>
            <a:srgbClr val="465562"/>
          </a:solidFill>
          <a:latin typeface="Tahoma"/>
          <a:ea typeface="Tahoma"/>
          <a:cs typeface="Tahoma"/>
          <a:sym typeface="Tahoma"/>
        </a:defRPr>
      </a:lvl1pPr>
      <a:lvl2pPr marL="653794" indent="-288036">
        <a:lnSpc>
          <a:spcPct val="90000"/>
        </a:lnSpc>
        <a:spcBef>
          <a:spcPts val="1400"/>
        </a:spcBef>
        <a:buSzPct val="100000"/>
        <a:buFont typeface="Helvetica"/>
        <a:buChar char="–"/>
        <a:defRPr sz="2800">
          <a:solidFill>
            <a:srgbClr val="465562"/>
          </a:solidFill>
          <a:latin typeface="Tahoma"/>
          <a:ea typeface="Tahoma"/>
          <a:cs typeface="Tahoma"/>
          <a:sym typeface="Tahoma"/>
        </a:defRPr>
      </a:lvl2pPr>
      <a:lvl3pPr marL="1077163" indent="-345643">
        <a:lnSpc>
          <a:spcPct val="90000"/>
        </a:lnSpc>
        <a:spcBef>
          <a:spcPts val="1400"/>
        </a:spcBef>
        <a:buSzPct val="100000"/>
        <a:buFont typeface="Helvetica"/>
        <a:buChar char="›"/>
        <a:defRPr sz="2800">
          <a:solidFill>
            <a:srgbClr val="465562"/>
          </a:solidFill>
          <a:latin typeface="Tahoma"/>
          <a:ea typeface="Tahoma"/>
          <a:cs typeface="Tahoma"/>
          <a:sym typeface="Tahoma"/>
        </a:defRPr>
      </a:lvl3pPr>
      <a:lvl4pPr marL="1481327" indent="-384047">
        <a:lnSpc>
          <a:spcPct val="90000"/>
        </a:lnSpc>
        <a:spcBef>
          <a:spcPts val="1400"/>
        </a:spcBef>
        <a:buSzPct val="100000"/>
        <a:buFont typeface="Helvetica"/>
        <a:buChar char="–"/>
        <a:defRPr sz="2800">
          <a:solidFill>
            <a:srgbClr val="465562"/>
          </a:solidFill>
          <a:latin typeface="Tahoma"/>
          <a:ea typeface="Tahoma"/>
          <a:cs typeface="Tahoma"/>
          <a:sym typeface="Tahoma"/>
        </a:defRPr>
      </a:lvl4pPr>
      <a:lvl5pPr marL="1847088" indent="-384047">
        <a:lnSpc>
          <a:spcPct val="90000"/>
        </a:lnSpc>
        <a:spcBef>
          <a:spcPts val="1400"/>
        </a:spcBef>
        <a:buSzPct val="100000"/>
        <a:buFont typeface="Helvetica"/>
        <a:buChar char="›"/>
        <a:defRPr sz="2800">
          <a:solidFill>
            <a:srgbClr val="465562"/>
          </a:solidFill>
          <a:latin typeface="Tahoma"/>
          <a:ea typeface="Tahoma"/>
          <a:cs typeface="Tahoma"/>
          <a:sym typeface="Tahoma"/>
        </a:defRPr>
      </a:lvl5pPr>
      <a:lvl6pPr marL="2212848" indent="-384048">
        <a:lnSpc>
          <a:spcPct val="90000"/>
        </a:lnSpc>
        <a:spcBef>
          <a:spcPts val="1400"/>
        </a:spcBef>
        <a:buSzPct val="100000"/>
        <a:buFont typeface="Helvetica"/>
        <a:buChar char="–"/>
        <a:defRPr sz="2800">
          <a:solidFill>
            <a:srgbClr val="465562"/>
          </a:solidFill>
          <a:latin typeface="Tahoma"/>
          <a:ea typeface="Tahoma"/>
          <a:cs typeface="Tahoma"/>
          <a:sym typeface="Tahoma"/>
        </a:defRPr>
      </a:lvl6pPr>
      <a:lvl7pPr marL="2578606" indent="-384048">
        <a:lnSpc>
          <a:spcPct val="90000"/>
        </a:lnSpc>
        <a:spcBef>
          <a:spcPts val="1400"/>
        </a:spcBef>
        <a:buSzPct val="100000"/>
        <a:buFont typeface="Helvetica"/>
        <a:buChar char="›"/>
        <a:defRPr sz="2800">
          <a:solidFill>
            <a:srgbClr val="465562"/>
          </a:solidFill>
          <a:latin typeface="Tahoma"/>
          <a:ea typeface="Tahoma"/>
          <a:cs typeface="Tahoma"/>
          <a:sym typeface="Tahoma"/>
        </a:defRPr>
      </a:lvl7pPr>
      <a:lvl8pPr marL="2944366" indent="-384048">
        <a:lnSpc>
          <a:spcPct val="90000"/>
        </a:lnSpc>
        <a:spcBef>
          <a:spcPts val="1400"/>
        </a:spcBef>
        <a:buSzPct val="100000"/>
        <a:buFont typeface="Helvetica"/>
        <a:buChar char="–"/>
        <a:defRPr sz="2800">
          <a:solidFill>
            <a:srgbClr val="465562"/>
          </a:solidFill>
          <a:latin typeface="Tahoma"/>
          <a:ea typeface="Tahoma"/>
          <a:cs typeface="Tahoma"/>
          <a:sym typeface="Tahoma"/>
        </a:defRPr>
      </a:lvl8pPr>
      <a:lvl9pPr marL="3310128" indent="-384048">
        <a:lnSpc>
          <a:spcPct val="90000"/>
        </a:lnSpc>
        <a:spcBef>
          <a:spcPts val="1400"/>
        </a:spcBef>
        <a:buSzPct val="100000"/>
        <a:buFont typeface="Helvetica"/>
        <a:buChar char="›"/>
        <a:defRPr sz="2800">
          <a:solidFill>
            <a:srgbClr val="465562"/>
          </a:solidFill>
          <a:latin typeface="Tahoma"/>
          <a:ea typeface="Tahoma"/>
          <a:cs typeface="Tahoma"/>
          <a:sym typeface="Tahoma"/>
        </a:defRPr>
      </a:lvl9pPr>
    </p:bodyStyle>
    <p:otherStyle>
      <a:lvl1pPr algn="r">
        <a:defRPr sz="1200" cap="all">
          <a:solidFill>
            <a:schemeClr val="tx1"/>
          </a:solidFill>
          <a:latin typeface="+mn-lt"/>
          <a:ea typeface="+mn-ea"/>
          <a:cs typeface="+mn-cs"/>
          <a:sym typeface="Euphemia"/>
        </a:defRPr>
      </a:lvl1pPr>
      <a:lvl2pPr algn="r">
        <a:defRPr sz="1200" cap="all">
          <a:solidFill>
            <a:schemeClr val="tx1"/>
          </a:solidFill>
          <a:latin typeface="+mn-lt"/>
          <a:ea typeface="+mn-ea"/>
          <a:cs typeface="+mn-cs"/>
          <a:sym typeface="Euphemia"/>
        </a:defRPr>
      </a:lvl2pPr>
      <a:lvl3pPr algn="r">
        <a:defRPr sz="1200" cap="all">
          <a:solidFill>
            <a:schemeClr val="tx1"/>
          </a:solidFill>
          <a:latin typeface="+mn-lt"/>
          <a:ea typeface="+mn-ea"/>
          <a:cs typeface="+mn-cs"/>
          <a:sym typeface="Euphemia"/>
        </a:defRPr>
      </a:lvl3pPr>
      <a:lvl4pPr algn="r">
        <a:defRPr sz="1200" cap="all">
          <a:solidFill>
            <a:schemeClr val="tx1"/>
          </a:solidFill>
          <a:latin typeface="+mn-lt"/>
          <a:ea typeface="+mn-ea"/>
          <a:cs typeface="+mn-cs"/>
          <a:sym typeface="Euphemia"/>
        </a:defRPr>
      </a:lvl4pPr>
      <a:lvl5pPr algn="r">
        <a:defRPr sz="1200" cap="all">
          <a:solidFill>
            <a:schemeClr val="tx1"/>
          </a:solidFill>
          <a:latin typeface="+mn-lt"/>
          <a:ea typeface="+mn-ea"/>
          <a:cs typeface="+mn-cs"/>
          <a:sym typeface="Euphemia"/>
        </a:defRPr>
      </a:lvl5pPr>
      <a:lvl6pPr algn="r">
        <a:defRPr sz="1200" cap="all">
          <a:solidFill>
            <a:schemeClr val="tx1"/>
          </a:solidFill>
          <a:latin typeface="+mn-lt"/>
          <a:ea typeface="+mn-ea"/>
          <a:cs typeface="+mn-cs"/>
          <a:sym typeface="Euphemia"/>
        </a:defRPr>
      </a:lvl6pPr>
      <a:lvl7pPr algn="r">
        <a:defRPr sz="1200" cap="all">
          <a:solidFill>
            <a:schemeClr val="tx1"/>
          </a:solidFill>
          <a:latin typeface="+mn-lt"/>
          <a:ea typeface="+mn-ea"/>
          <a:cs typeface="+mn-cs"/>
          <a:sym typeface="Euphemia"/>
        </a:defRPr>
      </a:lvl7pPr>
      <a:lvl8pPr algn="r">
        <a:defRPr sz="1200" cap="all">
          <a:solidFill>
            <a:schemeClr val="tx1"/>
          </a:solidFill>
          <a:latin typeface="+mn-lt"/>
          <a:ea typeface="+mn-ea"/>
          <a:cs typeface="+mn-cs"/>
          <a:sym typeface="Euphemia"/>
        </a:defRPr>
      </a:lvl8pPr>
      <a:lvl9pPr algn="r">
        <a:defRPr sz="1200" cap="all">
          <a:solidFill>
            <a:schemeClr val="tx1"/>
          </a:solidFill>
          <a:latin typeface="+mn-lt"/>
          <a:ea typeface="+mn-ea"/>
          <a:cs typeface="+mn-cs"/>
          <a:sym typeface="Euphemi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2428669" y="2164080"/>
            <a:ext cx="8329032" cy="1528418"/>
          </a:xfrm>
          <a:prstGeom prst="rect">
            <a:avLst/>
          </a:prstGeom>
        </p:spPr>
        <p:txBody>
          <a:bodyPr lIns="0" tIns="0" rIns="0" bIns="0">
            <a:normAutofit/>
          </a:bodyPr>
          <a:lstStyle/>
          <a:p>
            <a:pPr lvl="0" algn="ctr" defTabSz="777240">
              <a:lnSpc>
                <a:spcPct val="100000"/>
              </a:lnSpc>
              <a:spcBef>
                <a:spcPts val="600"/>
              </a:spcBef>
              <a:spcAft>
                <a:spcPts val="600"/>
              </a:spcAft>
              <a:defRPr sz="1800">
                <a:solidFill>
                  <a:srgbClr val="000000"/>
                </a:solidFill>
              </a:defRPr>
            </a:pPr>
            <a:r>
              <a:rPr lang="it-IT" sz="4500" dirty="0">
                <a:solidFill>
                  <a:srgbClr val="35404A"/>
                </a:solidFill>
              </a:rPr>
              <a:t>SVILUPPO PSICOMOTORIO</a:t>
            </a:r>
            <a:br>
              <a:rPr lang="it-IT" sz="4500" dirty="0">
                <a:solidFill>
                  <a:srgbClr val="35404A"/>
                </a:solidFill>
              </a:rPr>
            </a:br>
            <a:r>
              <a:rPr lang="it-IT" sz="4500" dirty="0">
                <a:solidFill>
                  <a:srgbClr val="35404A"/>
                </a:solidFill>
              </a:rPr>
              <a:t>DEI PRIMI DUE ANNI DI VITA</a:t>
            </a:r>
            <a:endParaRPr sz="4500" dirty="0">
              <a:solidFill>
                <a:srgbClr val="35404A"/>
              </a:solidFill>
            </a:endParaRPr>
          </a:p>
        </p:txBody>
      </p:sp>
      <p:sp>
        <p:nvSpPr>
          <p:cNvPr id="94" name="Shape 94"/>
          <p:cNvSpPr>
            <a:spLocks noGrp="1"/>
          </p:cNvSpPr>
          <p:nvPr>
            <p:ph type="body" idx="1"/>
          </p:nvPr>
        </p:nvSpPr>
        <p:spPr>
          <a:xfrm>
            <a:off x="2428669" y="3975834"/>
            <a:ext cx="8329032" cy="2334563"/>
          </a:xfrm>
          <a:prstGeom prst="rect">
            <a:avLst/>
          </a:prstGeom>
        </p:spPr>
        <p:txBody>
          <a:bodyPr>
            <a:normAutofit/>
          </a:bodyPr>
          <a:lstStyle/>
          <a:p>
            <a:pPr lvl="0" algn="ctr" defTabSz="859536">
              <a:lnSpc>
                <a:spcPct val="100000"/>
              </a:lnSpc>
              <a:spcAft>
                <a:spcPts val="600"/>
              </a:spcAft>
              <a:defRPr sz="1800">
                <a:solidFill>
                  <a:srgbClr val="000000"/>
                </a:solidFill>
              </a:defRPr>
            </a:pPr>
            <a:r>
              <a:rPr lang="it-IT" sz="2500" dirty="0">
                <a:solidFill>
                  <a:srgbClr val="465562"/>
                </a:solidFill>
              </a:rPr>
              <a:t> Paola De Liso – Federico Vigevano</a:t>
            </a:r>
          </a:p>
          <a:p>
            <a:pPr lvl="0" algn="ctr" defTabSz="859536">
              <a:lnSpc>
                <a:spcPct val="100000"/>
              </a:lnSpc>
              <a:spcAft>
                <a:spcPts val="600"/>
              </a:spcAft>
              <a:defRPr sz="1800">
                <a:solidFill>
                  <a:srgbClr val="000000"/>
                </a:solidFill>
              </a:defRPr>
            </a:pPr>
            <a:r>
              <a:rPr lang="it-IT" sz="2500" dirty="0">
                <a:solidFill>
                  <a:srgbClr val="465562"/>
                </a:solidFill>
              </a:rPr>
              <a:t>Unità di Neurologia, Dipartimento di Neuroscienze</a:t>
            </a:r>
          </a:p>
          <a:p>
            <a:pPr lvl="0" algn="ctr" defTabSz="859536">
              <a:lnSpc>
                <a:spcPct val="100000"/>
              </a:lnSpc>
              <a:spcAft>
                <a:spcPts val="600"/>
              </a:spcAft>
              <a:defRPr sz="1800">
                <a:solidFill>
                  <a:srgbClr val="000000"/>
                </a:solidFill>
              </a:defRPr>
            </a:pPr>
            <a:r>
              <a:rPr lang="it-IT" sz="2500" dirty="0">
                <a:solidFill>
                  <a:srgbClr val="465562"/>
                </a:solidFill>
              </a:rPr>
              <a:t>Ospedale Pediatrico Bambino Gesù, IRCCS, Roma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F914DE-046B-2E46-A011-F70B0E0A3B3B}"/>
              </a:ext>
            </a:extLst>
          </p:cNvPr>
          <p:cNvPicPr>
            <a:picLocks noChangeAspect="1"/>
          </p:cNvPicPr>
          <p:nvPr/>
        </p:nvPicPr>
        <p:blipFill>
          <a:blip r:embed="rId3"/>
          <a:stretch>
            <a:fillRect/>
          </a:stretch>
        </p:blipFill>
        <p:spPr>
          <a:xfrm>
            <a:off x="-6554523" y="2461846"/>
            <a:ext cx="6431699" cy="4283612"/>
          </a:xfrm>
          <a:prstGeom prst="rect">
            <a:avLst/>
          </a:prstGeom>
        </p:spPr>
      </p:pic>
      <p:sp>
        <p:nvSpPr>
          <p:cNvPr id="8" name="Shape 117">
            <a:extLst>
              <a:ext uri="{FF2B5EF4-FFF2-40B4-BE49-F238E27FC236}">
                <a16:creationId xmlns:a16="http://schemas.microsoft.com/office/drawing/2014/main" id="{851E12B6-2652-EC4A-8AF6-12227E3C1FEC}"/>
              </a:ext>
            </a:extLst>
          </p:cNvPr>
          <p:cNvSpPr>
            <a:spLocks noGrp="1"/>
          </p:cNvSpPr>
          <p:nvPr>
            <p:ph type="title"/>
          </p:nvPr>
        </p:nvSpPr>
        <p:spPr>
          <a:xfrm>
            <a:off x="1396111" y="672880"/>
            <a:ext cx="5639594" cy="655002"/>
          </a:xfrm>
          <a:prstGeom prst="rect">
            <a:avLst/>
          </a:prstGeom>
        </p:spPr>
        <p:txBody>
          <a:bodyPr>
            <a:normAutofit/>
          </a:bodyPr>
          <a:lstStyle/>
          <a:p>
            <a:pPr lvl="0" algn="l">
              <a:lnSpc>
                <a:spcPct val="100000"/>
              </a:lnSpc>
              <a:spcBef>
                <a:spcPts val="600"/>
              </a:spcBef>
              <a:spcAft>
                <a:spcPts val="600"/>
              </a:spcAft>
              <a:defRPr sz="1800">
                <a:solidFill>
                  <a:srgbClr val="000000"/>
                </a:solidFill>
              </a:defRPr>
            </a:pPr>
            <a:r>
              <a:rPr lang="it-IT" sz="3000" dirty="0">
                <a:solidFill>
                  <a:srgbClr val="35404A"/>
                </a:solidFill>
              </a:rPr>
              <a:t>CHE COSA SA FARE UN FETO?</a:t>
            </a:r>
            <a:endParaRPr sz="3000" dirty="0">
              <a:solidFill>
                <a:srgbClr val="35404A"/>
              </a:solidFill>
            </a:endParaRPr>
          </a:p>
        </p:txBody>
      </p:sp>
      <p:sp>
        <p:nvSpPr>
          <p:cNvPr id="12" name="Rettangolo 11">
            <a:extLst>
              <a:ext uri="{FF2B5EF4-FFF2-40B4-BE49-F238E27FC236}">
                <a16:creationId xmlns:a16="http://schemas.microsoft.com/office/drawing/2014/main" id="{8C8A502E-949B-C949-882D-1D6746E764C7}"/>
              </a:ext>
            </a:extLst>
          </p:cNvPr>
          <p:cNvSpPr/>
          <p:nvPr/>
        </p:nvSpPr>
        <p:spPr>
          <a:xfrm>
            <a:off x="1579148" y="1829311"/>
            <a:ext cx="4921666" cy="1434367"/>
          </a:xfrm>
          <a:prstGeom prst="rect">
            <a:avLst/>
          </a:prstGeom>
        </p:spPr>
        <p:txBody>
          <a:bodyPr wrap="square">
            <a:spAutoFit/>
          </a:bodyPr>
          <a:lstStyle/>
          <a:p>
            <a:pPr algn="just" rtl="0"/>
            <a:r>
              <a:rPr lang="it-IT" dirty="0">
                <a:solidFill>
                  <a:srgbClr val="444444"/>
                </a:solidFill>
                <a:latin typeface="Open Sans"/>
              </a:rPr>
              <a:t>REPERTORIO MOTORIO (dalla VII settimana di EG)</a:t>
            </a:r>
          </a:p>
          <a:p>
            <a:pPr marL="285750" indent="-285750" algn="just" rtl="0">
              <a:lnSpc>
                <a:spcPct val="150000"/>
              </a:lnSpc>
              <a:buFont typeface="Wingdings" pitchFamily="2" charset="2"/>
              <a:buChar char="ü"/>
            </a:pPr>
            <a:r>
              <a:rPr lang="it-IT" dirty="0">
                <a:solidFill>
                  <a:srgbClr val="444444"/>
                </a:solidFill>
                <a:latin typeface="Open Sans"/>
              </a:rPr>
              <a:t>Movimenti spontanei (ritmici/non ritmici)</a:t>
            </a:r>
          </a:p>
          <a:p>
            <a:pPr marL="285750" indent="-285750" algn="just" rtl="0">
              <a:buFont typeface="Wingdings" pitchFamily="2" charset="2"/>
              <a:buChar char="ü"/>
            </a:pPr>
            <a:r>
              <a:rPr lang="it-IT" dirty="0">
                <a:solidFill>
                  <a:srgbClr val="444444"/>
                </a:solidFill>
                <a:latin typeface="Open Sans"/>
              </a:rPr>
              <a:t>Movimenti indotti da stimoli</a:t>
            </a:r>
          </a:p>
          <a:p>
            <a:pPr marL="285750" indent="-285750" algn="just" rtl="0">
              <a:lnSpc>
                <a:spcPct val="150000"/>
              </a:lnSpc>
              <a:buFont typeface="Wingdings" pitchFamily="2" charset="2"/>
              <a:buChar char="ü"/>
            </a:pPr>
            <a:r>
              <a:rPr lang="it-IT" dirty="0">
                <a:solidFill>
                  <a:srgbClr val="444444"/>
                </a:solidFill>
                <a:latin typeface="Open Sans"/>
              </a:rPr>
              <a:t>Schemi motori</a:t>
            </a:r>
          </a:p>
        </p:txBody>
      </p:sp>
      <p:sp>
        <p:nvSpPr>
          <p:cNvPr id="14" name="Rettangolo 13">
            <a:extLst>
              <a:ext uri="{FF2B5EF4-FFF2-40B4-BE49-F238E27FC236}">
                <a16:creationId xmlns:a16="http://schemas.microsoft.com/office/drawing/2014/main" id="{C87275BE-2426-EC48-B5C0-BD76C82BF72E}"/>
              </a:ext>
            </a:extLst>
          </p:cNvPr>
          <p:cNvSpPr/>
          <p:nvPr/>
        </p:nvSpPr>
        <p:spPr>
          <a:xfrm>
            <a:off x="1579148" y="3400425"/>
            <a:ext cx="4921666" cy="1338828"/>
          </a:xfrm>
          <a:prstGeom prst="rect">
            <a:avLst/>
          </a:prstGeom>
        </p:spPr>
        <p:txBody>
          <a:bodyPr wrap="square">
            <a:spAutoFit/>
          </a:bodyPr>
          <a:lstStyle/>
          <a:p>
            <a:pPr algn="just" rtl="0"/>
            <a:r>
              <a:rPr lang="it-IT" dirty="0">
                <a:solidFill>
                  <a:srgbClr val="444444"/>
                </a:solidFill>
                <a:latin typeface="Open Sans"/>
              </a:rPr>
              <a:t>REPERTORIO SENSITIVO</a:t>
            </a:r>
          </a:p>
          <a:p>
            <a:pPr marL="285750" indent="-285750" algn="just" rtl="0">
              <a:lnSpc>
                <a:spcPct val="150000"/>
              </a:lnSpc>
              <a:buFont typeface="Wingdings" pitchFamily="2" charset="2"/>
              <a:buChar char="ü"/>
            </a:pPr>
            <a:r>
              <a:rPr lang="it-IT" dirty="0">
                <a:solidFill>
                  <a:srgbClr val="444444"/>
                </a:solidFill>
                <a:latin typeface="Open Sans"/>
              </a:rPr>
              <a:t>Le labbra sono sensibili</a:t>
            </a:r>
          </a:p>
          <a:p>
            <a:pPr marL="285750" indent="-285750" algn="just" rtl="0">
              <a:buFont typeface="Wingdings" pitchFamily="2" charset="2"/>
              <a:buChar char="ü"/>
            </a:pPr>
            <a:r>
              <a:rPr lang="it-IT" dirty="0">
                <a:solidFill>
                  <a:srgbClr val="444444"/>
                </a:solidFill>
                <a:latin typeface="Open Sans"/>
              </a:rPr>
              <a:t>Percepisce il battito cardiaco e la voce umana (dalla XX settimana di </a:t>
            </a:r>
            <a:r>
              <a:rPr lang="it-IT" dirty="0" err="1">
                <a:solidFill>
                  <a:srgbClr val="444444"/>
                </a:solidFill>
                <a:latin typeface="Open Sans"/>
              </a:rPr>
              <a:t>eg</a:t>
            </a:r>
            <a:r>
              <a:rPr lang="it-IT" dirty="0">
                <a:solidFill>
                  <a:srgbClr val="444444"/>
                </a:solidFill>
                <a:latin typeface="Open Sans"/>
              </a:rPr>
              <a:t>)</a:t>
            </a:r>
          </a:p>
        </p:txBody>
      </p:sp>
      <p:sp>
        <p:nvSpPr>
          <p:cNvPr id="15" name="Rettangolo 14">
            <a:extLst>
              <a:ext uri="{FF2B5EF4-FFF2-40B4-BE49-F238E27FC236}">
                <a16:creationId xmlns:a16="http://schemas.microsoft.com/office/drawing/2014/main" id="{D450AB15-3A81-8D4B-914B-7B98422A2FCC}"/>
              </a:ext>
            </a:extLst>
          </p:cNvPr>
          <p:cNvSpPr/>
          <p:nvPr/>
        </p:nvSpPr>
        <p:spPr>
          <a:xfrm>
            <a:off x="1579148" y="4817597"/>
            <a:ext cx="4921666" cy="923330"/>
          </a:xfrm>
          <a:prstGeom prst="rect">
            <a:avLst/>
          </a:prstGeom>
        </p:spPr>
        <p:txBody>
          <a:bodyPr wrap="square">
            <a:spAutoFit/>
          </a:bodyPr>
          <a:lstStyle/>
          <a:p>
            <a:pPr algn="just" rtl="0"/>
            <a:r>
              <a:rPr lang="it-IT" dirty="0">
                <a:solidFill>
                  <a:srgbClr val="444444"/>
                </a:solidFill>
                <a:latin typeface="Open Sans"/>
              </a:rPr>
              <a:t>ASPETTI COGNITIVI</a:t>
            </a:r>
          </a:p>
          <a:p>
            <a:pPr marL="285750" indent="-285750" algn="just" rtl="0">
              <a:buFont typeface="Wingdings" pitchFamily="2" charset="2"/>
              <a:buChar char="ü"/>
            </a:pPr>
            <a:r>
              <a:rPr lang="it-IT" dirty="0">
                <a:solidFill>
                  <a:srgbClr val="444444"/>
                </a:solidFill>
                <a:latin typeface="Open Sans"/>
              </a:rPr>
              <a:t>Rielaborazione in sonno attivo delle sensazioni derivanti dal proprio movimento</a:t>
            </a:r>
          </a:p>
        </p:txBody>
      </p:sp>
    </p:spTree>
    <p:extLst>
      <p:ext uri="{BB962C8B-B14F-4D97-AF65-F5344CB8AC3E}">
        <p14:creationId xmlns:p14="http://schemas.microsoft.com/office/powerpoint/2010/main" val="29426275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454526" y="289787"/>
            <a:ext cx="3413543" cy="1239839"/>
          </a:xfrm>
          <a:prstGeom prst="rect">
            <a:avLst/>
          </a:prstGeom>
        </p:spPr>
        <p:txBody>
          <a:bodyPr>
            <a:normAutofit/>
          </a:bodyPr>
          <a:lstStyle/>
          <a:p>
            <a:pPr lvl="0" algn="ctr">
              <a:defRPr sz="1800">
                <a:solidFill>
                  <a:srgbClr val="000000"/>
                </a:solidFill>
              </a:defRPr>
            </a:pPr>
            <a:r>
              <a:rPr lang="it-IT" sz="2400" dirty="0">
                <a:solidFill>
                  <a:srgbClr val="35404A"/>
                </a:solidFill>
              </a:rPr>
              <a:t>STATI DI COSCIENZA SECONDO PRECHTL</a:t>
            </a:r>
            <a:endParaRPr sz="2400" dirty="0">
              <a:solidFill>
                <a:srgbClr val="35404A"/>
              </a:solidFill>
            </a:endParaRPr>
          </a:p>
        </p:txBody>
      </p:sp>
      <p:grpSp>
        <p:nvGrpSpPr>
          <p:cNvPr id="2" name="Gruppo 1">
            <a:extLst>
              <a:ext uri="{FF2B5EF4-FFF2-40B4-BE49-F238E27FC236}">
                <a16:creationId xmlns:a16="http://schemas.microsoft.com/office/drawing/2014/main" id="{8A9E3078-1D30-4447-A6DB-8FCC2727C715}"/>
              </a:ext>
            </a:extLst>
          </p:cNvPr>
          <p:cNvGrpSpPr/>
          <p:nvPr/>
        </p:nvGrpSpPr>
        <p:grpSpPr>
          <a:xfrm>
            <a:off x="1722023" y="1919825"/>
            <a:ext cx="4993105" cy="2574388"/>
            <a:chOff x="1507709" y="1762661"/>
            <a:chExt cx="4993105" cy="2574388"/>
          </a:xfrm>
        </p:grpSpPr>
        <p:sp>
          <p:nvSpPr>
            <p:cNvPr id="11" name="Rettangolo 10">
              <a:extLst>
                <a:ext uri="{FF2B5EF4-FFF2-40B4-BE49-F238E27FC236}">
                  <a16:creationId xmlns:a16="http://schemas.microsoft.com/office/drawing/2014/main" id="{2740E13B-53F3-2A47-B8B1-48065BD93171}"/>
                </a:ext>
              </a:extLst>
            </p:cNvPr>
            <p:cNvSpPr/>
            <p:nvPr/>
          </p:nvSpPr>
          <p:spPr>
            <a:xfrm>
              <a:off x="1507709" y="1762661"/>
              <a:ext cx="2849978" cy="2574388"/>
            </a:xfrm>
            <a:prstGeom prst="rect">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dirty="0">
                <a:ln>
                  <a:noFill/>
                </a:ln>
                <a:solidFill>
                  <a:srgbClr val="465562"/>
                </a:solidFill>
                <a:effectLst/>
                <a:uFillTx/>
                <a:latin typeface="+mj-lt"/>
                <a:ea typeface="+mj-ea"/>
                <a:cs typeface="+mj-cs"/>
                <a:sym typeface="Helvetica"/>
              </a:endParaRPr>
            </a:p>
          </p:txBody>
        </p:sp>
        <p:sp>
          <p:nvSpPr>
            <p:cNvPr id="7" name="Rettangolo 6">
              <a:extLst>
                <a:ext uri="{FF2B5EF4-FFF2-40B4-BE49-F238E27FC236}">
                  <a16:creationId xmlns:a16="http://schemas.microsoft.com/office/drawing/2014/main" id="{0131BA21-743D-5146-AB66-E7CC407603D6}"/>
                </a:ext>
              </a:extLst>
            </p:cNvPr>
            <p:cNvSpPr/>
            <p:nvPr/>
          </p:nvSpPr>
          <p:spPr>
            <a:xfrm>
              <a:off x="1579148" y="1829311"/>
              <a:ext cx="4921666" cy="2507738"/>
            </a:xfrm>
            <a:prstGeom prst="rect">
              <a:avLst/>
            </a:prstGeom>
          </p:spPr>
          <p:txBody>
            <a:bodyPr wrap="square">
              <a:spAutoFit/>
            </a:bodyPr>
            <a:lstStyle/>
            <a:p>
              <a:pPr marL="342900" indent="-342900" algn="just" rtl="0">
                <a:buFont typeface="+mj-lt"/>
                <a:buAutoNum type="arabicParenR"/>
              </a:pPr>
              <a:r>
                <a:rPr lang="it-IT" dirty="0">
                  <a:solidFill>
                    <a:srgbClr val="444444"/>
                  </a:solidFill>
                  <a:latin typeface="Open Sans"/>
                </a:rPr>
                <a:t>Sonno profondo</a:t>
              </a:r>
            </a:p>
            <a:p>
              <a:pPr marL="342900" indent="-342900" algn="just" rtl="0">
                <a:lnSpc>
                  <a:spcPct val="200000"/>
                </a:lnSpc>
                <a:buFont typeface="+mj-lt"/>
                <a:buAutoNum type="arabicParenR"/>
              </a:pPr>
              <a:r>
                <a:rPr lang="it-IT" dirty="0">
                  <a:solidFill>
                    <a:srgbClr val="444444"/>
                  </a:solidFill>
                  <a:latin typeface="Open Sans"/>
                </a:rPr>
                <a:t>Sonno attivo</a:t>
              </a:r>
            </a:p>
            <a:p>
              <a:pPr marL="342900" indent="-342900" algn="just" rtl="0">
                <a:lnSpc>
                  <a:spcPct val="200000"/>
                </a:lnSpc>
                <a:buFont typeface="+mj-lt"/>
                <a:buAutoNum type="arabicParenR"/>
              </a:pPr>
              <a:r>
                <a:rPr lang="it-IT" dirty="0">
                  <a:solidFill>
                    <a:srgbClr val="444444"/>
                  </a:solidFill>
                  <a:latin typeface="Open Sans"/>
                </a:rPr>
                <a:t>Veglia tranquilla</a:t>
              </a:r>
            </a:p>
            <a:p>
              <a:pPr marL="342900" indent="-342900" algn="just" rtl="0">
                <a:lnSpc>
                  <a:spcPct val="200000"/>
                </a:lnSpc>
                <a:buFont typeface="+mj-lt"/>
                <a:buAutoNum type="arabicParenR"/>
              </a:pPr>
              <a:r>
                <a:rPr lang="it-IT" dirty="0">
                  <a:solidFill>
                    <a:srgbClr val="444444"/>
                  </a:solidFill>
                  <a:latin typeface="Open Sans"/>
                </a:rPr>
                <a:t>Veglia attiva</a:t>
              </a:r>
            </a:p>
            <a:p>
              <a:pPr marL="342900" indent="-342900" algn="just" rtl="0">
                <a:lnSpc>
                  <a:spcPct val="200000"/>
                </a:lnSpc>
                <a:buFont typeface="+mj-lt"/>
                <a:buAutoNum type="arabicParenR"/>
              </a:pPr>
              <a:r>
                <a:rPr lang="it-IT" dirty="0">
                  <a:solidFill>
                    <a:srgbClr val="444444"/>
                  </a:solidFill>
                  <a:latin typeface="Open Sans"/>
                </a:rPr>
                <a:t>Pianto ed irrequietezza</a:t>
              </a:r>
            </a:p>
          </p:txBody>
        </p:sp>
      </p:grpSp>
      <p:sp>
        <p:nvSpPr>
          <p:cNvPr id="14" name="Rettangolo 13">
            <a:extLst>
              <a:ext uri="{FF2B5EF4-FFF2-40B4-BE49-F238E27FC236}">
                <a16:creationId xmlns:a16="http://schemas.microsoft.com/office/drawing/2014/main" id="{7170F60F-6DF5-944B-952A-71615E36C632}"/>
              </a:ext>
            </a:extLst>
          </p:cNvPr>
          <p:cNvSpPr/>
          <p:nvPr/>
        </p:nvSpPr>
        <p:spPr>
          <a:xfrm>
            <a:off x="1736308" y="4884412"/>
            <a:ext cx="2849978" cy="923330"/>
          </a:xfrm>
          <a:prstGeom prst="rect">
            <a:avLst/>
          </a:prstGeom>
        </p:spPr>
        <p:txBody>
          <a:bodyPr wrap="square">
            <a:spAutoFit/>
          </a:bodyPr>
          <a:lstStyle/>
          <a:p>
            <a:pPr algn="just" rtl="0"/>
            <a:r>
              <a:rPr lang="it-IT" dirty="0">
                <a:solidFill>
                  <a:srgbClr val="444444"/>
                </a:solidFill>
                <a:latin typeface="Open Sans"/>
              </a:rPr>
              <a:t>Si ripetono in modo ciclico durante la giornata, in media ogni 2 ore circa</a:t>
            </a:r>
          </a:p>
        </p:txBody>
      </p:sp>
    </p:spTree>
    <p:extLst>
      <p:ext uri="{BB962C8B-B14F-4D97-AF65-F5344CB8AC3E}">
        <p14:creationId xmlns:p14="http://schemas.microsoft.com/office/powerpoint/2010/main" val="32459349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27EB9CC1-135D-DC4B-894A-82E319EF7417}"/>
              </a:ext>
            </a:extLst>
          </p:cNvPr>
          <p:cNvSpPr/>
          <p:nvPr/>
        </p:nvSpPr>
        <p:spPr>
          <a:xfrm>
            <a:off x="1661319" y="3551072"/>
            <a:ext cx="3172159" cy="2574388"/>
          </a:xfrm>
          <a:prstGeom prst="rect">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dirty="0">
              <a:ln>
                <a:noFill/>
              </a:ln>
              <a:solidFill>
                <a:srgbClr val="465562"/>
              </a:solidFill>
              <a:effectLst/>
              <a:uFillTx/>
              <a:latin typeface="+mj-lt"/>
              <a:ea typeface="+mj-ea"/>
              <a:cs typeface="+mj-cs"/>
              <a:sym typeface="Helvetica"/>
            </a:endParaRPr>
          </a:p>
        </p:txBody>
      </p:sp>
      <p:sp>
        <p:nvSpPr>
          <p:cNvPr id="11" name="Rettangolo 10">
            <a:extLst>
              <a:ext uri="{FF2B5EF4-FFF2-40B4-BE49-F238E27FC236}">
                <a16:creationId xmlns:a16="http://schemas.microsoft.com/office/drawing/2014/main" id="{CC8D72E8-10F0-794F-B211-0756E5107A82}"/>
              </a:ext>
            </a:extLst>
          </p:cNvPr>
          <p:cNvSpPr/>
          <p:nvPr/>
        </p:nvSpPr>
        <p:spPr>
          <a:xfrm>
            <a:off x="1852460" y="1845793"/>
            <a:ext cx="2649201" cy="1344053"/>
          </a:xfrm>
          <a:prstGeom prst="rect">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dirty="0">
              <a:ln>
                <a:noFill/>
              </a:ln>
              <a:solidFill>
                <a:srgbClr val="465562"/>
              </a:solidFill>
              <a:effectLst/>
              <a:uFillTx/>
              <a:latin typeface="+mj-lt"/>
              <a:ea typeface="+mj-ea"/>
              <a:cs typeface="+mj-cs"/>
              <a:sym typeface="Helvetica"/>
            </a:endParaRPr>
          </a:p>
        </p:txBody>
      </p:sp>
      <p:pic>
        <p:nvPicPr>
          <p:cNvPr id="3" name="Immagine 2">
            <a:extLst>
              <a:ext uri="{FF2B5EF4-FFF2-40B4-BE49-F238E27FC236}">
                <a16:creationId xmlns:a16="http://schemas.microsoft.com/office/drawing/2014/main" id="{AFF914DE-046B-2E46-A011-F70B0E0A3B3B}"/>
              </a:ext>
            </a:extLst>
          </p:cNvPr>
          <p:cNvPicPr>
            <a:picLocks noChangeAspect="1"/>
          </p:cNvPicPr>
          <p:nvPr/>
        </p:nvPicPr>
        <p:blipFill>
          <a:blip r:embed="rId3"/>
          <a:stretch>
            <a:fillRect/>
          </a:stretch>
        </p:blipFill>
        <p:spPr>
          <a:xfrm>
            <a:off x="-6554523" y="2461846"/>
            <a:ext cx="6431699" cy="4283612"/>
          </a:xfrm>
          <a:prstGeom prst="rect">
            <a:avLst/>
          </a:prstGeom>
        </p:spPr>
      </p:pic>
      <p:sp>
        <p:nvSpPr>
          <p:cNvPr id="7" name="Rettangolo 6">
            <a:extLst>
              <a:ext uri="{FF2B5EF4-FFF2-40B4-BE49-F238E27FC236}">
                <a16:creationId xmlns:a16="http://schemas.microsoft.com/office/drawing/2014/main" id="{9164F467-2733-1043-805C-73C3F1BDD627}"/>
              </a:ext>
            </a:extLst>
          </p:cNvPr>
          <p:cNvSpPr/>
          <p:nvPr/>
        </p:nvSpPr>
        <p:spPr>
          <a:xfrm>
            <a:off x="1852459" y="1873929"/>
            <a:ext cx="2981019" cy="1231106"/>
          </a:xfrm>
          <a:prstGeom prst="rect">
            <a:avLst/>
          </a:prstGeom>
        </p:spPr>
        <p:txBody>
          <a:bodyPr wrap="square">
            <a:spAutoFit/>
          </a:bodyPr>
          <a:lstStyle/>
          <a:p>
            <a:pPr algn="just" rtl="0">
              <a:spcAft>
                <a:spcPts val="1200"/>
              </a:spcAft>
            </a:pPr>
            <a:r>
              <a:rPr lang="it-IT" b="1" dirty="0">
                <a:solidFill>
                  <a:srgbClr val="444444"/>
                </a:solidFill>
                <a:latin typeface="Open Sans"/>
              </a:rPr>
              <a:t>REPERTORIO MOTORIO</a:t>
            </a:r>
          </a:p>
          <a:p>
            <a:pPr marL="342900" indent="-342900" algn="just" rtl="0">
              <a:spcAft>
                <a:spcPts val="1200"/>
              </a:spcAft>
              <a:buFont typeface="+mj-lt"/>
              <a:buAutoNum type="alphaLcParenR"/>
            </a:pPr>
            <a:r>
              <a:rPr lang="it-IT" dirty="0">
                <a:solidFill>
                  <a:srgbClr val="444444"/>
                </a:solidFill>
                <a:latin typeface="Open Sans"/>
              </a:rPr>
              <a:t>Postura</a:t>
            </a:r>
          </a:p>
          <a:p>
            <a:pPr marL="342900" indent="-342900" algn="just" rtl="0">
              <a:spcAft>
                <a:spcPts val="1200"/>
              </a:spcAft>
              <a:buFont typeface="+mj-lt"/>
              <a:buAutoNum type="alphaLcParenR"/>
            </a:pPr>
            <a:r>
              <a:rPr lang="it-IT" dirty="0">
                <a:solidFill>
                  <a:srgbClr val="444444"/>
                </a:solidFill>
                <a:latin typeface="Open Sans"/>
              </a:rPr>
              <a:t>Riflessi</a:t>
            </a:r>
          </a:p>
        </p:txBody>
      </p:sp>
      <p:sp>
        <p:nvSpPr>
          <p:cNvPr id="8" name="Shape 117">
            <a:extLst>
              <a:ext uri="{FF2B5EF4-FFF2-40B4-BE49-F238E27FC236}">
                <a16:creationId xmlns:a16="http://schemas.microsoft.com/office/drawing/2014/main" id="{851E12B6-2652-EC4A-8AF6-12227E3C1FEC}"/>
              </a:ext>
            </a:extLst>
          </p:cNvPr>
          <p:cNvSpPr>
            <a:spLocks noGrp="1"/>
          </p:cNvSpPr>
          <p:nvPr>
            <p:ph type="title"/>
          </p:nvPr>
        </p:nvSpPr>
        <p:spPr>
          <a:xfrm>
            <a:off x="1661319" y="787184"/>
            <a:ext cx="2981019" cy="655002"/>
          </a:xfrm>
          <a:prstGeom prst="rect">
            <a:avLst/>
          </a:prstGeom>
        </p:spPr>
        <p:txBody>
          <a:bodyPr>
            <a:noAutofit/>
          </a:bodyPr>
          <a:lstStyle/>
          <a:p>
            <a:pPr lvl="0" algn="ctr">
              <a:lnSpc>
                <a:spcPct val="100000"/>
              </a:lnSpc>
              <a:spcBef>
                <a:spcPts val="600"/>
              </a:spcBef>
              <a:spcAft>
                <a:spcPts val="600"/>
              </a:spcAft>
              <a:defRPr sz="1800">
                <a:solidFill>
                  <a:srgbClr val="000000"/>
                </a:solidFill>
              </a:defRPr>
            </a:pPr>
            <a:r>
              <a:rPr lang="it-IT" sz="2600" dirty="0">
                <a:solidFill>
                  <a:srgbClr val="35404A"/>
                </a:solidFill>
              </a:rPr>
              <a:t>CHE COSA SA FARE </a:t>
            </a:r>
            <a:br>
              <a:rPr lang="it-IT" sz="2600" dirty="0"/>
            </a:br>
            <a:r>
              <a:rPr lang="it-IT" sz="2600" dirty="0">
                <a:solidFill>
                  <a:srgbClr val="35404A"/>
                </a:solidFill>
              </a:rPr>
              <a:t>IL NEONATO?</a:t>
            </a:r>
            <a:endParaRPr sz="2600" dirty="0">
              <a:solidFill>
                <a:srgbClr val="35404A"/>
              </a:solidFill>
            </a:endParaRPr>
          </a:p>
        </p:txBody>
      </p:sp>
      <p:sp>
        <p:nvSpPr>
          <p:cNvPr id="9" name="Rettangolo 8">
            <a:extLst>
              <a:ext uri="{FF2B5EF4-FFF2-40B4-BE49-F238E27FC236}">
                <a16:creationId xmlns:a16="http://schemas.microsoft.com/office/drawing/2014/main" id="{72BA2A55-0BEF-EF44-9EE9-FA74C52EC645}"/>
              </a:ext>
            </a:extLst>
          </p:cNvPr>
          <p:cNvSpPr/>
          <p:nvPr/>
        </p:nvSpPr>
        <p:spPr>
          <a:xfrm>
            <a:off x="1751527" y="3551072"/>
            <a:ext cx="3081951" cy="2523768"/>
          </a:xfrm>
          <a:prstGeom prst="rect">
            <a:avLst/>
          </a:prstGeom>
        </p:spPr>
        <p:txBody>
          <a:bodyPr wrap="square">
            <a:spAutoFit/>
          </a:bodyPr>
          <a:lstStyle/>
          <a:p>
            <a:pPr algn="just" rtl="0">
              <a:spcAft>
                <a:spcPts val="1200"/>
              </a:spcAft>
            </a:pPr>
            <a:r>
              <a:rPr lang="it-IT" b="1" dirty="0">
                <a:solidFill>
                  <a:srgbClr val="444444"/>
                </a:solidFill>
                <a:latin typeface="Open Sans"/>
              </a:rPr>
              <a:t>CAPACITA’ PERCETTIVE</a:t>
            </a:r>
          </a:p>
          <a:p>
            <a:pPr marL="342900" indent="-342900" algn="just" rtl="0">
              <a:spcAft>
                <a:spcPts val="1200"/>
              </a:spcAft>
              <a:buFont typeface="+mj-lt"/>
              <a:buAutoNum type="alphaLcParenR"/>
            </a:pPr>
            <a:r>
              <a:rPr lang="it-IT" dirty="0">
                <a:solidFill>
                  <a:srgbClr val="444444"/>
                </a:solidFill>
                <a:latin typeface="Open Sans"/>
              </a:rPr>
              <a:t>Vista</a:t>
            </a:r>
          </a:p>
          <a:p>
            <a:pPr marL="342900" indent="-342900" algn="just" rtl="0">
              <a:spcAft>
                <a:spcPts val="1200"/>
              </a:spcAft>
              <a:buFont typeface="+mj-lt"/>
              <a:buAutoNum type="alphaLcParenR"/>
            </a:pPr>
            <a:r>
              <a:rPr lang="it-IT" dirty="0">
                <a:solidFill>
                  <a:srgbClr val="444444"/>
                </a:solidFill>
                <a:latin typeface="Open Sans"/>
              </a:rPr>
              <a:t>Udito</a:t>
            </a:r>
          </a:p>
          <a:p>
            <a:pPr marL="342900" indent="-342900" algn="just" rtl="0">
              <a:spcAft>
                <a:spcPts val="1200"/>
              </a:spcAft>
              <a:buFont typeface="+mj-lt"/>
              <a:buAutoNum type="alphaLcParenR"/>
            </a:pPr>
            <a:r>
              <a:rPr lang="it-IT" dirty="0">
                <a:solidFill>
                  <a:srgbClr val="444444"/>
                </a:solidFill>
                <a:latin typeface="Open Sans"/>
              </a:rPr>
              <a:t>Olfatto</a:t>
            </a:r>
          </a:p>
          <a:p>
            <a:pPr marL="342900" indent="-342900" algn="just" rtl="0">
              <a:spcAft>
                <a:spcPts val="1200"/>
              </a:spcAft>
              <a:buFont typeface="+mj-lt"/>
              <a:buAutoNum type="alphaLcParenR"/>
            </a:pPr>
            <a:r>
              <a:rPr lang="it-IT" dirty="0">
                <a:solidFill>
                  <a:srgbClr val="444444"/>
                </a:solidFill>
                <a:latin typeface="Open Sans"/>
              </a:rPr>
              <a:t>Gusto</a:t>
            </a:r>
          </a:p>
          <a:p>
            <a:pPr marL="342900" indent="-342900" algn="just" rtl="0">
              <a:spcAft>
                <a:spcPts val="1200"/>
              </a:spcAft>
              <a:buFont typeface="+mj-lt"/>
              <a:buAutoNum type="alphaLcParenR"/>
            </a:pPr>
            <a:r>
              <a:rPr lang="it-IT" dirty="0">
                <a:solidFill>
                  <a:srgbClr val="444444"/>
                </a:solidFill>
                <a:latin typeface="Open Sans"/>
              </a:rPr>
              <a:t>Tatto</a:t>
            </a:r>
          </a:p>
        </p:txBody>
      </p:sp>
    </p:spTree>
    <p:extLst>
      <p:ext uri="{BB962C8B-B14F-4D97-AF65-F5344CB8AC3E}">
        <p14:creationId xmlns:p14="http://schemas.microsoft.com/office/powerpoint/2010/main" val="22944160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16C62823-8AF9-7A40-836F-009557A0DD4E}"/>
              </a:ext>
            </a:extLst>
          </p:cNvPr>
          <p:cNvSpPr/>
          <p:nvPr/>
        </p:nvSpPr>
        <p:spPr>
          <a:xfrm>
            <a:off x="6452315" y="3633716"/>
            <a:ext cx="4997003" cy="2301152"/>
          </a:xfrm>
          <a:prstGeom prst="rect">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dirty="0">
              <a:ln>
                <a:noFill/>
              </a:ln>
              <a:solidFill>
                <a:srgbClr val="465562"/>
              </a:solidFill>
              <a:effectLst/>
              <a:uFillTx/>
              <a:latin typeface="+mj-lt"/>
              <a:ea typeface="+mj-ea"/>
              <a:cs typeface="+mj-cs"/>
              <a:sym typeface="Helvetica"/>
            </a:endParaRPr>
          </a:p>
        </p:txBody>
      </p:sp>
      <p:sp>
        <p:nvSpPr>
          <p:cNvPr id="5" name="Rettangolo 4">
            <a:extLst>
              <a:ext uri="{FF2B5EF4-FFF2-40B4-BE49-F238E27FC236}">
                <a16:creationId xmlns:a16="http://schemas.microsoft.com/office/drawing/2014/main" id="{F483686A-409A-C94E-B49F-0D986D404AE5}"/>
              </a:ext>
            </a:extLst>
          </p:cNvPr>
          <p:cNvSpPr/>
          <p:nvPr/>
        </p:nvSpPr>
        <p:spPr>
          <a:xfrm>
            <a:off x="2700772" y="3633716"/>
            <a:ext cx="3406166" cy="2301152"/>
          </a:xfrm>
          <a:prstGeom prst="rect">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dirty="0">
              <a:ln>
                <a:noFill/>
              </a:ln>
              <a:solidFill>
                <a:srgbClr val="465562"/>
              </a:solidFill>
              <a:effectLst/>
              <a:uFillTx/>
              <a:latin typeface="+mj-lt"/>
              <a:ea typeface="+mj-ea"/>
              <a:cs typeface="+mj-cs"/>
              <a:sym typeface="Helvetica"/>
            </a:endParaRPr>
          </a:p>
        </p:txBody>
      </p:sp>
      <p:sp>
        <p:nvSpPr>
          <p:cNvPr id="6" name="Rettangolo 5">
            <a:extLst>
              <a:ext uri="{FF2B5EF4-FFF2-40B4-BE49-F238E27FC236}">
                <a16:creationId xmlns:a16="http://schemas.microsoft.com/office/drawing/2014/main" id="{60E977DE-C992-5048-8C9E-FCAD61432FB6}"/>
              </a:ext>
            </a:extLst>
          </p:cNvPr>
          <p:cNvSpPr/>
          <p:nvPr/>
        </p:nvSpPr>
        <p:spPr>
          <a:xfrm>
            <a:off x="1542635" y="1643896"/>
            <a:ext cx="9613045" cy="1785104"/>
          </a:xfrm>
          <a:prstGeom prst="rect">
            <a:avLst/>
          </a:prstGeom>
        </p:spPr>
        <p:txBody>
          <a:bodyPr wrap="square">
            <a:spAutoFit/>
          </a:bodyPr>
          <a:lstStyle/>
          <a:p>
            <a:pPr marL="285750" indent="-285750" algn="just" rtl="0">
              <a:spcAft>
                <a:spcPts val="1200"/>
              </a:spcAft>
              <a:buFont typeface="Wingdings" pitchFamily="2" charset="2"/>
              <a:buChar char="ü"/>
            </a:pPr>
            <a:r>
              <a:rPr lang="it-IT" dirty="0">
                <a:solidFill>
                  <a:srgbClr val="444444"/>
                </a:solidFill>
                <a:latin typeface="Open Sans"/>
              </a:rPr>
              <a:t>Sono reazioni automatiche del neonato, espressione di immaturità del sistema nervoso</a:t>
            </a:r>
          </a:p>
          <a:p>
            <a:pPr marL="285750" indent="-285750" algn="just" rtl="0">
              <a:spcAft>
                <a:spcPts val="1200"/>
              </a:spcAft>
              <a:buFont typeface="Wingdings" pitchFamily="2" charset="2"/>
              <a:buChar char="ü"/>
            </a:pPr>
            <a:r>
              <a:rPr lang="it-IT" dirty="0">
                <a:solidFill>
                  <a:srgbClr val="444444"/>
                </a:solidFill>
                <a:latin typeface="Open Sans"/>
              </a:rPr>
              <a:t>Scompaiono in sequenza durante i primi mesi di vita con la progressiva maturazione della corteccia cerebrale.</a:t>
            </a:r>
          </a:p>
          <a:p>
            <a:pPr marL="285750" indent="-285750" algn="just" rtl="0">
              <a:spcAft>
                <a:spcPts val="1200"/>
              </a:spcAft>
              <a:buFont typeface="Wingdings" pitchFamily="2" charset="2"/>
              <a:buChar char="ü"/>
            </a:pPr>
            <a:r>
              <a:rPr lang="it-IT" dirty="0">
                <a:solidFill>
                  <a:srgbClr val="444444"/>
                </a:solidFill>
                <a:latin typeface="Open Sans"/>
              </a:rPr>
              <a:t>La loro assenza o persistenza oltre il periodo fisiologico può essere segno di sofferenza neurologica.</a:t>
            </a:r>
            <a:endParaRPr lang="it-IT" dirty="0"/>
          </a:p>
        </p:txBody>
      </p:sp>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42635" y="141372"/>
            <a:ext cx="3971899" cy="1239839"/>
          </a:xfrm>
          <a:prstGeom prst="rect">
            <a:avLst/>
          </a:prstGeom>
        </p:spPr>
        <p:txBody>
          <a:bodyPr>
            <a:normAutofit/>
          </a:bodyPr>
          <a:lstStyle/>
          <a:p>
            <a:pPr lvl="0" algn="ctr">
              <a:lnSpc>
                <a:spcPct val="100000"/>
              </a:lnSpc>
              <a:spcBef>
                <a:spcPts val="600"/>
              </a:spcBef>
              <a:spcAft>
                <a:spcPts val="600"/>
              </a:spcAft>
              <a:defRPr sz="1800">
                <a:solidFill>
                  <a:srgbClr val="000000"/>
                </a:solidFill>
              </a:defRPr>
            </a:pPr>
            <a:r>
              <a:rPr lang="it-IT" sz="3600" dirty="0">
                <a:solidFill>
                  <a:srgbClr val="35404A"/>
                </a:solidFill>
              </a:rPr>
              <a:t>RIFLESSI ARCAICI</a:t>
            </a:r>
            <a:endParaRPr sz="3600" dirty="0">
              <a:solidFill>
                <a:srgbClr val="35404A"/>
              </a:solidFill>
            </a:endParaRPr>
          </a:p>
        </p:txBody>
      </p:sp>
      <p:pic>
        <p:nvPicPr>
          <p:cNvPr id="2" name="Immagine 1">
            <a:extLst>
              <a:ext uri="{FF2B5EF4-FFF2-40B4-BE49-F238E27FC236}">
                <a16:creationId xmlns:a16="http://schemas.microsoft.com/office/drawing/2014/main" id="{A087FFC2-28B8-7F48-82DD-72837D3F8479}"/>
              </a:ext>
            </a:extLst>
          </p:cNvPr>
          <p:cNvPicPr>
            <a:picLocks noChangeAspect="1"/>
          </p:cNvPicPr>
          <p:nvPr/>
        </p:nvPicPr>
        <p:blipFill>
          <a:blip r:embed="rId3"/>
          <a:stretch>
            <a:fillRect/>
          </a:stretch>
        </p:blipFill>
        <p:spPr>
          <a:xfrm>
            <a:off x="-12163781" y="20931"/>
            <a:ext cx="11989510" cy="6858000"/>
          </a:xfrm>
          <a:prstGeom prst="rect">
            <a:avLst/>
          </a:prstGeom>
        </p:spPr>
      </p:pic>
      <p:pic>
        <p:nvPicPr>
          <p:cNvPr id="3" name="Immagine 2">
            <a:extLst>
              <a:ext uri="{FF2B5EF4-FFF2-40B4-BE49-F238E27FC236}">
                <a16:creationId xmlns:a16="http://schemas.microsoft.com/office/drawing/2014/main" id="{8FDF847B-1854-C94A-9178-D8A46F4AAEE6}"/>
              </a:ext>
            </a:extLst>
          </p:cNvPr>
          <p:cNvPicPr>
            <a:picLocks noChangeAspect="1"/>
          </p:cNvPicPr>
          <p:nvPr/>
        </p:nvPicPr>
        <p:blipFill>
          <a:blip r:embed="rId4"/>
          <a:stretch>
            <a:fillRect/>
          </a:stretch>
        </p:blipFill>
        <p:spPr>
          <a:xfrm>
            <a:off x="12300153" y="0"/>
            <a:ext cx="9102562" cy="6858000"/>
          </a:xfrm>
          <a:prstGeom prst="rect">
            <a:avLst/>
          </a:prstGeom>
        </p:spPr>
      </p:pic>
      <p:sp>
        <p:nvSpPr>
          <p:cNvPr id="7" name="Rettangolo 6">
            <a:extLst>
              <a:ext uri="{FF2B5EF4-FFF2-40B4-BE49-F238E27FC236}">
                <a16:creationId xmlns:a16="http://schemas.microsoft.com/office/drawing/2014/main" id="{D64D1937-E804-3C4E-ACE7-303001E68638}"/>
              </a:ext>
            </a:extLst>
          </p:cNvPr>
          <p:cNvSpPr/>
          <p:nvPr/>
        </p:nvSpPr>
        <p:spPr>
          <a:xfrm>
            <a:off x="2783621" y="3691685"/>
            <a:ext cx="3240469" cy="1908215"/>
          </a:xfrm>
          <a:prstGeom prst="rect">
            <a:avLst/>
          </a:prstGeom>
        </p:spPr>
        <p:txBody>
          <a:bodyPr wrap="square">
            <a:spAutoFit/>
          </a:bodyPr>
          <a:lstStyle/>
          <a:p>
            <a:pPr algn="ctr" rtl="0">
              <a:spcAft>
                <a:spcPts val="1200"/>
              </a:spcAft>
            </a:pPr>
            <a:r>
              <a:rPr lang="it-IT" dirty="0">
                <a:solidFill>
                  <a:srgbClr val="444444"/>
                </a:solidFill>
                <a:latin typeface="Open Sans"/>
              </a:rPr>
              <a:t>CONCEZIONE NEUROFISIOLOGICA CLASSICA</a:t>
            </a:r>
          </a:p>
          <a:p>
            <a:pPr algn="just" rtl="0">
              <a:spcAft>
                <a:spcPts val="1200"/>
              </a:spcAft>
            </a:pPr>
            <a:r>
              <a:rPr lang="it-IT" dirty="0">
                <a:solidFill>
                  <a:srgbClr val="444444"/>
                </a:solidFill>
                <a:latin typeface="Open Sans"/>
              </a:rPr>
              <a:t>Neonato come insieme meccanico di sistemi isolati, inerte fino a quando non vengono stimolati</a:t>
            </a:r>
          </a:p>
        </p:txBody>
      </p:sp>
      <p:sp>
        <p:nvSpPr>
          <p:cNvPr id="8" name="Rettangolo 7">
            <a:extLst>
              <a:ext uri="{FF2B5EF4-FFF2-40B4-BE49-F238E27FC236}">
                <a16:creationId xmlns:a16="http://schemas.microsoft.com/office/drawing/2014/main" id="{1C488CFE-FCF5-3B43-AE20-B8E85272D2EB}"/>
              </a:ext>
            </a:extLst>
          </p:cNvPr>
          <p:cNvSpPr/>
          <p:nvPr/>
        </p:nvSpPr>
        <p:spPr>
          <a:xfrm>
            <a:off x="6900680" y="3691685"/>
            <a:ext cx="4007725" cy="2185214"/>
          </a:xfrm>
          <a:prstGeom prst="rect">
            <a:avLst/>
          </a:prstGeom>
        </p:spPr>
        <p:txBody>
          <a:bodyPr wrap="square">
            <a:spAutoFit/>
          </a:bodyPr>
          <a:lstStyle/>
          <a:p>
            <a:pPr algn="ctr" rtl="0">
              <a:spcAft>
                <a:spcPts val="1200"/>
              </a:spcAft>
            </a:pPr>
            <a:r>
              <a:rPr lang="it-IT" dirty="0">
                <a:solidFill>
                  <a:srgbClr val="444444"/>
                </a:solidFill>
                <a:latin typeface="Open Sans"/>
              </a:rPr>
              <a:t>CONCEZIONE NEUROFISIOLOGICA MODERNA</a:t>
            </a:r>
          </a:p>
          <a:p>
            <a:pPr algn="just" rtl="0">
              <a:spcAft>
                <a:spcPts val="1200"/>
              </a:spcAft>
            </a:pPr>
            <a:r>
              <a:rPr lang="it-IT" dirty="0">
                <a:solidFill>
                  <a:srgbClr val="444444"/>
                </a:solidFill>
                <a:latin typeface="Open Sans"/>
              </a:rPr>
              <a:t>Neonato come organismo attivo, composto da sottosistemi interconnessi, pronto a modulare la sua attività in funzione delle condizioni ambientali</a:t>
            </a:r>
          </a:p>
        </p:txBody>
      </p:sp>
      <p:sp>
        <p:nvSpPr>
          <p:cNvPr id="10" name="Rettangolo 9">
            <a:extLst>
              <a:ext uri="{FF2B5EF4-FFF2-40B4-BE49-F238E27FC236}">
                <a16:creationId xmlns:a16="http://schemas.microsoft.com/office/drawing/2014/main" id="{DCE54585-8192-2E4F-B994-50A989FA27CE}"/>
              </a:ext>
            </a:extLst>
          </p:cNvPr>
          <p:cNvSpPr/>
          <p:nvPr/>
        </p:nvSpPr>
        <p:spPr>
          <a:xfrm>
            <a:off x="6946518" y="6326237"/>
            <a:ext cx="3240469" cy="369332"/>
          </a:xfrm>
          <a:prstGeom prst="rect">
            <a:avLst/>
          </a:prstGeom>
        </p:spPr>
        <p:txBody>
          <a:bodyPr wrap="square">
            <a:spAutoFit/>
          </a:bodyPr>
          <a:lstStyle/>
          <a:p>
            <a:pPr algn="r" rtl="0">
              <a:spcAft>
                <a:spcPts val="1200"/>
              </a:spcAft>
            </a:pPr>
            <a:r>
              <a:rPr lang="it-IT" dirty="0">
                <a:solidFill>
                  <a:srgbClr val="444444"/>
                </a:solidFill>
                <a:latin typeface="Open Sans"/>
              </a:rPr>
              <a:t>Cioni e Paolicelli, 1999</a:t>
            </a:r>
          </a:p>
        </p:txBody>
      </p:sp>
    </p:spTree>
    <p:extLst>
      <p:ext uri="{BB962C8B-B14F-4D97-AF65-F5344CB8AC3E}">
        <p14:creationId xmlns:p14="http://schemas.microsoft.com/office/powerpoint/2010/main" val="476583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6" name="Rettangolo 5">
            <a:extLst>
              <a:ext uri="{FF2B5EF4-FFF2-40B4-BE49-F238E27FC236}">
                <a16:creationId xmlns:a16="http://schemas.microsoft.com/office/drawing/2014/main" id="{60E977DE-C992-5048-8C9E-FCAD61432FB6}"/>
              </a:ext>
            </a:extLst>
          </p:cNvPr>
          <p:cNvSpPr/>
          <p:nvPr/>
        </p:nvSpPr>
        <p:spPr>
          <a:xfrm>
            <a:off x="2140085" y="1649881"/>
            <a:ext cx="3852752" cy="923330"/>
          </a:xfrm>
          <a:prstGeom prst="rect">
            <a:avLst/>
          </a:prstGeom>
        </p:spPr>
        <p:txBody>
          <a:bodyPr wrap="square">
            <a:spAutoFit/>
          </a:bodyPr>
          <a:lstStyle/>
          <a:p>
            <a:pPr algn="ctr" rtl="0"/>
            <a:r>
              <a:rPr lang="it-IT" dirty="0">
                <a:solidFill>
                  <a:srgbClr val="444444"/>
                </a:solidFill>
                <a:latin typeface="Open Sans"/>
              </a:rPr>
              <a:t>RIFLESSO DI SUZIONE</a:t>
            </a:r>
          </a:p>
          <a:p>
            <a:pPr algn="just" rtl="0"/>
            <a:r>
              <a:rPr lang="it-IT" dirty="0">
                <a:solidFill>
                  <a:srgbClr val="444444"/>
                </a:solidFill>
                <a:latin typeface="Open Sans"/>
              </a:rPr>
              <a:t>Scompare a 4 mesi di vita, talvolta permane nel sonno fino a 7 mesi</a:t>
            </a:r>
            <a:endParaRPr lang="it-IT" dirty="0"/>
          </a:p>
        </p:txBody>
      </p:sp>
      <p:sp>
        <p:nvSpPr>
          <p:cNvPr id="3" name="Rettangolo 2">
            <a:extLst>
              <a:ext uri="{FF2B5EF4-FFF2-40B4-BE49-F238E27FC236}">
                <a16:creationId xmlns:a16="http://schemas.microsoft.com/office/drawing/2014/main" id="{D81479B0-75C9-E54A-8514-91AB91C219F6}"/>
              </a:ext>
            </a:extLst>
          </p:cNvPr>
          <p:cNvSpPr/>
          <p:nvPr/>
        </p:nvSpPr>
        <p:spPr>
          <a:xfrm>
            <a:off x="5977858" y="1443759"/>
            <a:ext cx="5842883" cy="1200329"/>
          </a:xfrm>
          <a:prstGeom prst="rect">
            <a:avLst/>
          </a:prstGeom>
        </p:spPr>
        <p:txBody>
          <a:bodyPr wrap="square">
            <a:spAutoFit/>
          </a:bodyPr>
          <a:lstStyle/>
          <a:p>
            <a:pPr algn="just" rtl="0"/>
            <a:r>
              <a:rPr lang="it-IT" dirty="0">
                <a:solidFill>
                  <a:srgbClr val="444444"/>
                </a:solidFill>
                <a:latin typeface="Open Sans"/>
              </a:rPr>
              <a:t>RIFLESSO DEL ROOTING (RICERCA o PUNTI CARDINALI)</a:t>
            </a:r>
          </a:p>
          <a:p>
            <a:pPr algn="just" rtl="0"/>
            <a:r>
              <a:rPr lang="it-IT" dirty="0">
                <a:solidFill>
                  <a:srgbClr val="444444"/>
                </a:solidFill>
                <a:latin typeface="Open Sans"/>
              </a:rPr>
              <a:t>La bocca viene aperta ed il capo si volge verso il dito che tocca delicatamente la bocca</a:t>
            </a:r>
            <a:endParaRPr lang="it-IT" dirty="0"/>
          </a:p>
        </p:txBody>
      </p:sp>
      <p:pic>
        <p:nvPicPr>
          <p:cNvPr id="9" name="Immagine 8">
            <a:extLst>
              <a:ext uri="{FF2B5EF4-FFF2-40B4-BE49-F238E27FC236}">
                <a16:creationId xmlns:a16="http://schemas.microsoft.com/office/drawing/2014/main" id="{1B2CA1A0-AF01-884F-812D-D2CFD407C3A8}"/>
              </a:ext>
            </a:extLst>
          </p:cNvPr>
          <p:cNvPicPr>
            <a:picLocks noChangeAspect="1"/>
          </p:cNvPicPr>
          <p:nvPr/>
        </p:nvPicPr>
        <p:blipFill rotWithShape="1">
          <a:blip r:embed="rId3"/>
          <a:srcRect l="24806" t="8395" r="15903"/>
          <a:stretch/>
        </p:blipFill>
        <p:spPr>
          <a:xfrm>
            <a:off x="2287292" y="2644088"/>
            <a:ext cx="3588214" cy="3681638"/>
          </a:xfrm>
          <a:prstGeom prst="rect">
            <a:avLst/>
          </a:prstGeom>
        </p:spPr>
      </p:pic>
      <p:sp>
        <p:nvSpPr>
          <p:cNvPr id="11" name="Rettangolo 10">
            <a:extLst>
              <a:ext uri="{FF2B5EF4-FFF2-40B4-BE49-F238E27FC236}">
                <a16:creationId xmlns:a16="http://schemas.microsoft.com/office/drawing/2014/main" id="{5DDB1FBD-6C1A-604C-B3A5-C4E03371EB6A}"/>
              </a:ext>
            </a:extLst>
          </p:cNvPr>
          <p:cNvSpPr/>
          <p:nvPr/>
        </p:nvSpPr>
        <p:spPr>
          <a:xfrm>
            <a:off x="5875505" y="836156"/>
            <a:ext cx="3023795" cy="369332"/>
          </a:xfrm>
          <a:prstGeom prst="rect">
            <a:avLst/>
          </a:prstGeom>
        </p:spPr>
        <p:txBody>
          <a:bodyPr wrap="square">
            <a:spAutoFit/>
          </a:bodyPr>
          <a:lstStyle/>
          <a:p>
            <a:pPr algn="ctr" rtl="0"/>
            <a:r>
              <a:rPr lang="it-IT" dirty="0">
                <a:solidFill>
                  <a:srgbClr val="444444"/>
                </a:solidFill>
                <a:latin typeface="Open Sans"/>
              </a:rPr>
              <a:t>RIFLESSI ORALI</a:t>
            </a:r>
            <a:endParaRPr lang="it-IT" dirty="0"/>
          </a:p>
        </p:txBody>
      </p:sp>
      <p:pic>
        <p:nvPicPr>
          <p:cNvPr id="12" name="Immagine 11">
            <a:extLst>
              <a:ext uri="{FF2B5EF4-FFF2-40B4-BE49-F238E27FC236}">
                <a16:creationId xmlns:a16="http://schemas.microsoft.com/office/drawing/2014/main" id="{74608BB3-6B31-CE4F-B54B-D33C7EE18B36}"/>
              </a:ext>
            </a:extLst>
          </p:cNvPr>
          <p:cNvPicPr>
            <a:picLocks noChangeAspect="1"/>
          </p:cNvPicPr>
          <p:nvPr/>
        </p:nvPicPr>
        <p:blipFill>
          <a:blip r:embed="rId4"/>
          <a:stretch>
            <a:fillRect/>
          </a:stretch>
        </p:blipFill>
        <p:spPr>
          <a:xfrm>
            <a:off x="7145846" y="2644088"/>
            <a:ext cx="4230392" cy="3681638"/>
          </a:xfrm>
          <a:prstGeom prst="rect">
            <a:avLst/>
          </a:prstGeom>
        </p:spPr>
      </p:pic>
    </p:spTree>
    <p:extLst>
      <p:ext uri="{BB962C8B-B14F-4D97-AF65-F5344CB8AC3E}">
        <p14:creationId xmlns:p14="http://schemas.microsoft.com/office/powerpoint/2010/main" val="18589688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294019"/>
            <a:ext cx="9356650" cy="1200329"/>
          </a:xfrm>
          <a:prstGeom prst="rect">
            <a:avLst/>
          </a:prstGeom>
        </p:spPr>
        <p:txBody>
          <a:bodyPr wrap="square">
            <a:spAutoFit/>
          </a:bodyPr>
          <a:lstStyle/>
          <a:p>
            <a:pPr algn="just" rtl="0"/>
            <a:r>
              <a:rPr lang="it-IT" dirty="0">
                <a:solidFill>
                  <a:srgbClr val="444444"/>
                </a:solidFill>
                <a:latin typeface="Open Sans"/>
              </a:rPr>
              <a:t>RIFLESSO DEL GRASPING (PRENSIONE)</a:t>
            </a:r>
          </a:p>
          <a:p>
            <a:pPr algn="just" rtl="0"/>
            <a:endParaRPr lang="it-IT" dirty="0">
              <a:solidFill>
                <a:srgbClr val="444444"/>
              </a:solidFill>
              <a:latin typeface="Open Sans"/>
            </a:endParaRPr>
          </a:p>
          <a:p>
            <a:pPr algn="just" rtl="0"/>
            <a:r>
              <a:rPr lang="it-IT" dirty="0">
                <a:solidFill>
                  <a:srgbClr val="444444"/>
                </a:solidFill>
                <a:latin typeface="Open Sans"/>
              </a:rPr>
              <a:t>Questo riflesso primitivo prevede la chiusura della mano/piede su dito appoggiato sulla parte interna della mano del bimbo</a:t>
            </a:r>
            <a:endParaRPr lang="it-IT" dirty="0"/>
          </a:p>
        </p:txBody>
      </p:sp>
      <p:pic>
        <p:nvPicPr>
          <p:cNvPr id="5" name="Immagine 4">
            <a:extLst>
              <a:ext uri="{FF2B5EF4-FFF2-40B4-BE49-F238E27FC236}">
                <a16:creationId xmlns:a16="http://schemas.microsoft.com/office/drawing/2014/main" id="{73260829-F71B-B743-844C-87C8303B785A}"/>
              </a:ext>
            </a:extLst>
          </p:cNvPr>
          <p:cNvPicPr>
            <a:picLocks noChangeAspect="1"/>
          </p:cNvPicPr>
          <p:nvPr/>
        </p:nvPicPr>
        <p:blipFill>
          <a:blip r:embed="rId3"/>
          <a:stretch>
            <a:fillRect/>
          </a:stretch>
        </p:blipFill>
        <p:spPr>
          <a:xfrm>
            <a:off x="2648551" y="2661504"/>
            <a:ext cx="1914672" cy="1914672"/>
          </a:xfrm>
          <a:prstGeom prst="rect">
            <a:avLst/>
          </a:prstGeom>
        </p:spPr>
      </p:pic>
      <p:pic>
        <p:nvPicPr>
          <p:cNvPr id="7" name="Immagine 6">
            <a:extLst>
              <a:ext uri="{FF2B5EF4-FFF2-40B4-BE49-F238E27FC236}">
                <a16:creationId xmlns:a16="http://schemas.microsoft.com/office/drawing/2014/main" id="{F25CDB39-CFE0-1944-987D-BF7D42A75414}"/>
              </a:ext>
            </a:extLst>
          </p:cNvPr>
          <p:cNvPicPr>
            <a:picLocks noChangeAspect="1"/>
          </p:cNvPicPr>
          <p:nvPr/>
        </p:nvPicPr>
        <p:blipFill rotWithShape="1">
          <a:blip r:embed="rId4"/>
          <a:srcRect l="22245" r="9944"/>
          <a:stretch/>
        </p:blipFill>
        <p:spPr>
          <a:xfrm>
            <a:off x="2626972" y="4668104"/>
            <a:ext cx="1936251" cy="1713241"/>
          </a:xfrm>
          <a:prstGeom prst="rect">
            <a:avLst/>
          </a:prstGeom>
        </p:spPr>
      </p:pic>
    </p:spTree>
    <p:extLst>
      <p:ext uri="{BB962C8B-B14F-4D97-AF65-F5344CB8AC3E}">
        <p14:creationId xmlns:p14="http://schemas.microsoft.com/office/powerpoint/2010/main" val="14360529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pic>
        <p:nvPicPr>
          <p:cNvPr id="5" name="Immagine 4">
            <a:extLst>
              <a:ext uri="{FF2B5EF4-FFF2-40B4-BE49-F238E27FC236}">
                <a16:creationId xmlns:a16="http://schemas.microsoft.com/office/drawing/2014/main" id="{41DC9ED4-56F7-4A47-9132-F6D3C9B42592}"/>
              </a:ext>
            </a:extLst>
          </p:cNvPr>
          <p:cNvPicPr>
            <a:picLocks noChangeAspect="1"/>
          </p:cNvPicPr>
          <p:nvPr/>
        </p:nvPicPr>
        <p:blipFill rotWithShape="1">
          <a:blip r:embed="rId3"/>
          <a:srcRect r="51246"/>
          <a:stretch/>
        </p:blipFill>
        <p:spPr>
          <a:xfrm>
            <a:off x="2700443" y="1683425"/>
            <a:ext cx="2409899" cy="2397582"/>
          </a:xfrm>
          <a:prstGeom prst="rect">
            <a:avLst/>
          </a:prstGeom>
        </p:spPr>
      </p:pic>
      <p:pic>
        <p:nvPicPr>
          <p:cNvPr id="2" name="Immagine 1">
            <a:extLst>
              <a:ext uri="{FF2B5EF4-FFF2-40B4-BE49-F238E27FC236}">
                <a16:creationId xmlns:a16="http://schemas.microsoft.com/office/drawing/2014/main" id="{8D4CD79D-402D-C140-B558-AFC46F803425}"/>
              </a:ext>
            </a:extLst>
          </p:cNvPr>
          <p:cNvPicPr>
            <a:picLocks noChangeAspect="1"/>
          </p:cNvPicPr>
          <p:nvPr/>
        </p:nvPicPr>
        <p:blipFill>
          <a:blip r:embed="rId4"/>
          <a:stretch>
            <a:fillRect/>
          </a:stretch>
        </p:blipFill>
        <p:spPr>
          <a:xfrm>
            <a:off x="5642186" y="1668105"/>
            <a:ext cx="5154083" cy="4902106"/>
          </a:xfrm>
          <a:prstGeom prst="rect">
            <a:avLst/>
          </a:prstGeom>
        </p:spPr>
      </p:pic>
      <p:pic>
        <p:nvPicPr>
          <p:cNvPr id="7" name="Immagine 6">
            <a:extLst>
              <a:ext uri="{FF2B5EF4-FFF2-40B4-BE49-F238E27FC236}">
                <a16:creationId xmlns:a16="http://schemas.microsoft.com/office/drawing/2014/main" id="{96C45C4B-AFDE-7B4A-AD97-F9B1A5CE45E0}"/>
              </a:ext>
            </a:extLst>
          </p:cNvPr>
          <p:cNvPicPr>
            <a:picLocks noChangeAspect="1"/>
          </p:cNvPicPr>
          <p:nvPr/>
        </p:nvPicPr>
        <p:blipFill rotWithShape="1">
          <a:blip r:embed="rId3"/>
          <a:srcRect l="50969"/>
          <a:stretch/>
        </p:blipFill>
        <p:spPr>
          <a:xfrm>
            <a:off x="2700443" y="4172628"/>
            <a:ext cx="2423584" cy="2397583"/>
          </a:xfrm>
          <a:prstGeom prst="rect">
            <a:avLst/>
          </a:prstGeom>
        </p:spPr>
      </p:pic>
      <p:pic>
        <p:nvPicPr>
          <p:cNvPr id="6" name="Immagine 5">
            <a:extLst>
              <a:ext uri="{FF2B5EF4-FFF2-40B4-BE49-F238E27FC236}">
                <a16:creationId xmlns:a16="http://schemas.microsoft.com/office/drawing/2014/main" id="{9155D07D-4C38-D04D-9CD4-EAB9A12939A1}"/>
              </a:ext>
            </a:extLst>
          </p:cNvPr>
          <p:cNvPicPr>
            <a:picLocks noChangeAspect="1"/>
          </p:cNvPicPr>
          <p:nvPr/>
        </p:nvPicPr>
        <p:blipFill>
          <a:blip r:embed="rId5"/>
          <a:stretch>
            <a:fillRect/>
          </a:stretch>
        </p:blipFill>
        <p:spPr>
          <a:xfrm>
            <a:off x="12290638" y="4216770"/>
            <a:ext cx="1756029" cy="2353441"/>
          </a:xfrm>
          <a:prstGeom prst="rect">
            <a:avLst/>
          </a:prstGeom>
        </p:spPr>
      </p:pic>
    </p:spTree>
    <p:extLst>
      <p:ext uri="{BB962C8B-B14F-4D97-AF65-F5344CB8AC3E}">
        <p14:creationId xmlns:p14="http://schemas.microsoft.com/office/powerpoint/2010/main" val="421880496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a:solidFill>
                  <a:srgbClr val="35404A"/>
                </a:solidFill>
              </a:rPr>
              <a:t>RIFLESSI ARCAICI</a:t>
            </a:r>
            <a:endParaRPr sz="360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108584"/>
            <a:ext cx="9782803" cy="2308324"/>
          </a:xfrm>
          <a:prstGeom prst="rect">
            <a:avLst/>
          </a:prstGeom>
        </p:spPr>
        <p:txBody>
          <a:bodyPr wrap="square">
            <a:spAutoFit/>
          </a:bodyPr>
          <a:lstStyle/>
          <a:p>
            <a:pPr algn="just" rtl="0"/>
            <a:r>
              <a:rPr lang="it-IT" dirty="0">
                <a:solidFill>
                  <a:srgbClr val="444444"/>
                </a:solidFill>
                <a:latin typeface="Open Sans"/>
              </a:rPr>
              <a:t>RIFLESSO DI MORO (o STARTLE)</a:t>
            </a:r>
          </a:p>
          <a:p>
            <a:pPr algn="just" rtl="0"/>
            <a:endParaRPr lang="it-IT" dirty="0">
              <a:solidFill>
                <a:srgbClr val="444444"/>
              </a:solidFill>
              <a:latin typeface="Open Sans"/>
            </a:endParaRPr>
          </a:p>
          <a:p>
            <a:pPr marL="285750" indent="-285750" algn="just" rtl="0">
              <a:buFont typeface="Wingdings" pitchFamily="2" charset="2"/>
              <a:buChar char="ü"/>
            </a:pPr>
            <a:r>
              <a:rPr lang="it-IT" dirty="0">
                <a:solidFill>
                  <a:srgbClr val="444444"/>
                </a:solidFill>
                <a:latin typeface="Open Sans"/>
              </a:rPr>
              <a:t>Si manifesta con una reazione di soprassalto accompagnata da improvvisa apertura delle braccia al verificarsi di stimoli come un rumore improvviso o quando si appoggia il neonato supino in modo un po' brusco o rapido. </a:t>
            </a:r>
          </a:p>
          <a:p>
            <a:pPr marL="285750" indent="-285750" algn="just" rtl="0">
              <a:buFont typeface="Wingdings" pitchFamily="2" charset="2"/>
              <a:buChar char="ü"/>
            </a:pPr>
            <a:r>
              <a:rPr lang="it-IT" dirty="0">
                <a:solidFill>
                  <a:srgbClr val="444444"/>
                </a:solidFill>
                <a:latin typeface="Open Sans"/>
              </a:rPr>
              <a:t>Scompare nel bambino normale a 4-5 m. </a:t>
            </a:r>
          </a:p>
          <a:p>
            <a:pPr marL="285750" indent="-285750" algn="just" rtl="0">
              <a:buFont typeface="Wingdings" pitchFamily="2" charset="2"/>
              <a:buChar char="ü"/>
            </a:pPr>
            <a:r>
              <a:rPr lang="it-IT" dirty="0">
                <a:solidFill>
                  <a:srgbClr val="444444"/>
                </a:solidFill>
                <a:latin typeface="Open Sans"/>
              </a:rPr>
              <a:t>In presenza di emiplegia o paralisi del plesso brachiale, il braccio coinvolto non risponderà alla stessa maniera del braccio normale.</a:t>
            </a:r>
            <a:endParaRPr lang="it-IT" dirty="0"/>
          </a:p>
        </p:txBody>
      </p:sp>
      <p:pic>
        <p:nvPicPr>
          <p:cNvPr id="6" name="Moro">
            <a:hlinkClick r:id="" action="ppaction://media"/>
            <a:extLst>
              <a:ext uri="{FF2B5EF4-FFF2-40B4-BE49-F238E27FC236}">
                <a16:creationId xmlns:a16="http://schemas.microsoft.com/office/drawing/2014/main" id="{EE9FA4E4-9754-A342-B1F9-CF33CA0828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47253" y="2933434"/>
            <a:ext cx="5342030" cy="3539095"/>
          </a:xfrm>
          <a:prstGeom prst="rect">
            <a:avLst/>
          </a:prstGeom>
        </p:spPr>
      </p:pic>
      <p:pic>
        <p:nvPicPr>
          <p:cNvPr id="2" name="Immagine 1">
            <a:extLst>
              <a:ext uri="{FF2B5EF4-FFF2-40B4-BE49-F238E27FC236}">
                <a16:creationId xmlns:a16="http://schemas.microsoft.com/office/drawing/2014/main" id="{60BB8B01-D519-C744-AA29-3DA90D41B9B8}"/>
              </a:ext>
            </a:extLst>
          </p:cNvPr>
          <p:cNvPicPr>
            <a:picLocks noChangeAspect="1"/>
          </p:cNvPicPr>
          <p:nvPr/>
        </p:nvPicPr>
        <p:blipFill rotWithShape="1">
          <a:blip r:embed="rId6"/>
          <a:srcRect r="49123"/>
          <a:stretch/>
        </p:blipFill>
        <p:spPr>
          <a:xfrm>
            <a:off x="2815166" y="3386757"/>
            <a:ext cx="2078567" cy="1584388"/>
          </a:xfrm>
          <a:prstGeom prst="rect">
            <a:avLst/>
          </a:prstGeom>
        </p:spPr>
      </p:pic>
      <p:pic>
        <p:nvPicPr>
          <p:cNvPr id="8" name="Immagine 7">
            <a:extLst>
              <a:ext uri="{FF2B5EF4-FFF2-40B4-BE49-F238E27FC236}">
                <a16:creationId xmlns:a16="http://schemas.microsoft.com/office/drawing/2014/main" id="{10BC1547-C031-984B-AA3F-6221F160AD36}"/>
              </a:ext>
            </a:extLst>
          </p:cNvPr>
          <p:cNvPicPr>
            <a:picLocks noChangeAspect="1"/>
          </p:cNvPicPr>
          <p:nvPr/>
        </p:nvPicPr>
        <p:blipFill rotWithShape="1">
          <a:blip r:embed="rId6"/>
          <a:srcRect l="54201"/>
          <a:stretch/>
        </p:blipFill>
        <p:spPr>
          <a:xfrm>
            <a:off x="2815166" y="4979556"/>
            <a:ext cx="2078567" cy="1760077"/>
          </a:xfrm>
          <a:prstGeom prst="rect">
            <a:avLst/>
          </a:prstGeom>
        </p:spPr>
      </p:pic>
    </p:spTree>
    <p:extLst>
      <p:ext uri="{BB962C8B-B14F-4D97-AF65-F5344CB8AC3E}">
        <p14:creationId xmlns:p14="http://schemas.microsoft.com/office/powerpoint/2010/main" val="339880303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9" name="Rettangolo 8">
            <a:extLst>
              <a:ext uri="{FF2B5EF4-FFF2-40B4-BE49-F238E27FC236}">
                <a16:creationId xmlns:a16="http://schemas.microsoft.com/office/drawing/2014/main" id="{BF4D33AD-42EB-1A4C-AFA8-4F57E4CA36D6}"/>
              </a:ext>
            </a:extLst>
          </p:cNvPr>
          <p:cNvSpPr/>
          <p:nvPr/>
        </p:nvSpPr>
        <p:spPr>
          <a:xfrm>
            <a:off x="1593435" y="1305532"/>
            <a:ext cx="9782803" cy="369332"/>
          </a:xfrm>
          <a:prstGeom prst="rect">
            <a:avLst/>
          </a:prstGeom>
        </p:spPr>
        <p:txBody>
          <a:bodyPr wrap="square">
            <a:spAutoFit/>
          </a:bodyPr>
          <a:lstStyle/>
          <a:p>
            <a:pPr algn="l" rtl="0"/>
            <a:r>
              <a:rPr lang="it-IT" dirty="0">
                <a:solidFill>
                  <a:srgbClr val="444444"/>
                </a:solidFill>
                <a:latin typeface="Open Sans"/>
              </a:rPr>
              <a:t>RIFLESSO DI MORO (o STARTLE)</a:t>
            </a:r>
          </a:p>
        </p:txBody>
      </p:sp>
      <p:pic>
        <p:nvPicPr>
          <p:cNvPr id="7" name="Immagine 6">
            <a:extLst>
              <a:ext uri="{FF2B5EF4-FFF2-40B4-BE49-F238E27FC236}">
                <a16:creationId xmlns:a16="http://schemas.microsoft.com/office/drawing/2014/main" id="{B552C87A-5BBB-2D42-9606-30462508458B}"/>
              </a:ext>
            </a:extLst>
          </p:cNvPr>
          <p:cNvPicPr>
            <a:picLocks noChangeAspect="1"/>
          </p:cNvPicPr>
          <p:nvPr/>
        </p:nvPicPr>
        <p:blipFill>
          <a:blip r:embed="rId3"/>
          <a:stretch>
            <a:fillRect/>
          </a:stretch>
        </p:blipFill>
        <p:spPr>
          <a:xfrm>
            <a:off x="8003116" y="2346960"/>
            <a:ext cx="3406725" cy="2563560"/>
          </a:xfrm>
          <a:prstGeom prst="rect">
            <a:avLst/>
          </a:prstGeom>
        </p:spPr>
      </p:pic>
    </p:spTree>
    <p:extLst>
      <p:ext uri="{BB962C8B-B14F-4D97-AF65-F5344CB8AC3E}">
        <p14:creationId xmlns:p14="http://schemas.microsoft.com/office/powerpoint/2010/main" val="23782959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4" y="-278836"/>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095101"/>
            <a:ext cx="10087703" cy="1239839"/>
          </a:xfrm>
          <a:prstGeom prst="rect">
            <a:avLst/>
          </a:prstGeom>
        </p:spPr>
        <p:txBody>
          <a:bodyPr wrap="square">
            <a:spAutoFit/>
          </a:bodyPr>
          <a:lstStyle/>
          <a:p>
            <a:pPr algn="l" rtl="0"/>
            <a:r>
              <a:rPr lang="it-IT" dirty="0">
                <a:solidFill>
                  <a:srgbClr val="444444"/>
                </a:solidFill>
                <a:latin typeface="Open Sans"/>
              </a:rPr>
              <a:t>RIFLESSO DI LANDAU</a:t>
            </a:r>
          </a:p>
          <a:p>
            <a:pPr algn="l" rtl="0"/>
            <a:endParaRPr lang="it-IT" dirty="0">
              <a:solidFill>
                <a:srgbClr val="444444"/>
              </a:solidFill>
              <a:latin typeface="Open Sans"/>
            </a:endParaRPr>
          </a:p>
          <a:p>
            <a:pPr algn="l" rtl="0"/>
            <a:r>
              <a:rPr lang="it-IT" dirty="0">
                <a:solidFill>
                  <a:srgbClr val="444444"/>
                </a:solidFill>
                <a:latin typeface="Open Sans"/>
              </a:rPr>
              <a:t>All’età di 6 sett. un bambino normale tenuto in sospensione ventrale è capace di sollevare il capo.</a:t>
            </a:r>
          </a:p>
          <a:p>
            <a:pPr algn="l" rtl="0"/>
            <a:r>
              <a:rPr lang="it-IT" dirty="0">
                <a:solidFill>
                  <a:srgbClr val="444444"/>
                </a:solidFill>
                <a:latin typeface="Open Sans"/>
              </a:rPr>
              <a:t>In un bambino con paralisi cerebrale questo riflesso manca</a:t>
            </a:r>
          </a:p>
        </p:txBody>
      </p:sp>
    </p:spTree>
    <p:extLst>
      <p:ext uri="{BB962C8B-B14F-4D97-AF65-F5344CB8AC3E}">
        <p14:creationId xmlns:p14="http://schemas.microsoft.com/office/powerpoint/2010/main" val="11581370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PSICOMOTORIO</a:t>
            </a:r>
            <a:endParaRPr sz="3600" dirty="0">
              <a:solidFill>
                <a:srgbClr val="35404A"/>
              </a:solidFill>
            </a:endParaRPr>
          </a:p>
        </p:txBody>
      </p:sp>
      <p:pic>
        <p:nvPicPr>
          <p:cNvPr id="8" name="Immagine 7">
            <a:extLst>
              <a:ext uri="{FF2B5EF4-FFF2-40B4-BE49-F238E27FC236}">
                <a16:creationId xmlns:a16="http://schemas.microsoft.com/office/drawing/2014/main" id="{83C9EED4-ECA8-464C-809A-B630D8411934}"/>
              </a:ext>
            </a:extLst>
          </p:cNvPr>
          <p:cNvPicPr>
            <a:picLocks noChangeAspect="1"/>
          </p:cNvPicPr>
          <p:nvPr/>
        </p:nvPicPr>
        <p:blipFill>
          <a:blip r:embed="rId3"/>
          <a:stretch>
            <a:fillRect/>
          </a:stretch>
        </p:blipFill>
        <p:spPr>
          <a:xfrm>
            <a:off x="3174927" y="6995160"/>
            <a:ext cx="6071177" cy="2339253"/>
          </a:xfrm>
          <a:prstGeom prst="rect">
            <a:avLst/>
          </a:prstGeom>
        </p:spPr>
      </p:pic>
      <p:grpSp>
        <p:nvGrpSpPr>
          <p:cNvPr id="19" name="Gruppo 18">
            <a:extLst>
              <a:ext uri="{FF2B5EF4-FFF2-40B4-BE49-F238E27FC236}">
                <a16:creationId xmlns:a16="http://schemas.microsoft.com/office/drawing/2014/main" id="{C872AA5B-0785-7346-89B5-23A5B3CF0ED0}"/>
              </a:ext>
            </a:extLst>
          </p:cNvPr>
          <p:cNvGrpSpPr/>
          <p:nvPr/>
        </p:nvGrpSpPr>
        <p:grpSpPr>
          <a:xfrm>
            <a:off x="4388799" y="1559999"/>
            <a:ext cx="4256519" cy="1404000"/>
            <a:chOff x="4356575" y="2646217"/>
            <a:chExt cx="4256519" cy="1404000"/>
          </a:xfrm>
        </p:grpSpPr>
        <p:sp>
          <p:nvSpPr>
            <p:cNvPr id="3" name="Rettangolo 2">
              <a:extLst>
                <a:ext uri="{FF2B5EF4-FFF2-40B4-BE49-F238E27FC236}">
                  <a16:creationId xmlns:a16="http://schemas.microsoft.com/office/drawing/2014/main" id="{D43EE0C9-B87C-9044-8B40-4BD0295FC9F0}"/>
                </a:ext>
              </a:extLst>
            </p:cNvPr>
            <p:cNvSpPr/>
            <p:nvPr/>
          </p:nvSpPr>
          <p:spPr>
            <a:xfrm>
              <a:off x="4356575" y="2775732"/>
              <a:ext cx="4256519" cy="1200329"/>
            </a:xfrm>
            <a:prstGeom prst="rect">
              <a:avLst/>
            </a:prstGeom>
          </p:spPr>
          <p:txBody>
            <a:bodyPr wrap="square">
              <a:spAutoFit/>
            </a:bodyPr>
            <a:lstStyle/>
            <a:p>
              <a:pPr algn="ctr"/>
              <a:r>
                <a:rPr lang="it-IT" dirty="0">
                  <a:solidFill>
                    <a:srgbClr val="444444"/>
                  </a:solidFill>
                  <a:latin typeface="Open Sans"/>
                </a:rPr>
                <a:t>SVILUPPO PSICOMOTORIO:</a:t>
              </a:r>
            </a:p>
            <a:p>
              <a:pPr algn="ctr"/>
              <a:r>
                <a:rPr lang="it-IT" dirty="0">
                  <a:solidFill>
                    <a:srgbClr val="444444"/>
                  </a:solidFill>
                  <a:latin typeface="Open Sans"/>
                </a:rPr>
                <a:t>L’insieme delle acquisizioni </a:t>
              </a:r>
            </a:p>
            <a:p>
              <a:pPr algn="ctr"/>
              <a:r>
                <a:rPr lang="it-IT" dirty="0">
                  <a:solidFill>
                    <a:srgbClr val="444444"/>
                  </a:solidFill>
                  <a:latin typeface="Open Sans"/>
                </a:rPr>
                <a:t>del bambino </a:t>
              </a:r>
            </a:p>
            <a:p>
              <a:pPr algn="ctr"/>
              <a:r>
                <a:rPr lang="it-IT" dirty="0">
                  <a:solidFill>
                    <a:srgbClr val="444444"/>
                  </a:solidFill>
                  <a:latin typeface="Open Sans"/>
                </a:rPr>
                <a:t>dalla nascita all’età scolare</a:t>
              </a:r>
              <a:endParaRPr lang="it-IT" dirty="0"/>
            </a:p>
          </p:txBody>
        </p:sp>
        <p:sp>
          <p:nvSpPr>
            <p:cNvPr id="2" name="Rettangolo arrotondato 1">
              <a:extLst>
                <a:ext uri="{FF2B5EF4-FFF2-40B4-BE49-F238E27FC236}">
                  <a16:creationId xmlns:a16="http://schemas.microsoft.com/office/drawing/2014/main" id="{D885CBC2-EFFD-2F4F-9E49-300EFAAC0BB1}"/>
                </a:ext>
              </a:extLst>
            </p:cNvPr>
            <p:cNvSpPr/>
            <p:nvPr/>
          </p:nvSpPr>
          <p:spPr>
            <a:xfrm>
              <a:off x="4953000" y="2646217"/>
              <a:ext cx="3139440" cy="1404000"/>
            </a:xfrm>
            <a:prstGeom prst="roundRect">
              <a:avLst/>
            </a:prstGeom>
            <a:no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grpSp>
      <p:grpSp>
        <p:nvGrpSpPr>
          <p:cNvPr id="17" name="Gruppo 16">
            <a:extLst>
              <a:ext uri="{FF2B5EF4-FFF2-40B4-BE49-F238E27FC236}">
                <a16:creationId xmlns:a16="http://schemas.microsoft.com/office/drawing/2014/main" id="{BF557F73-9E16-F547-8243-43D279653A3B}"/>
              </a:ext>
            </a:extLst>
          </p:cNvPr>
          <p:cNvGrpSpPr/>
          <p:nvPr/>
        </p:nvGrpSpPr>
        <p:grpSpPr>
          <a:xfrm>
            <a:off x="9044518" y="1621538"/>
            <a:ext cx="2331720" cy="751010"/>
            <a:chOff x="8243053" y="1650938"/>
            <a:chExt cx="2331720" cy="751010"/>
          </a:xfrm>
        </p:grpSpPr>
        <p:sp>
          <p:nvSpPr>
            <p:cNvPr id="6" name="Rettangolo 5">
              <a:extLst>
                <a:ext uri="{FF2B5EF4-FFF2-40B4-BE49-F238E27FC236}">
                  <a16:creationId xmlns:a16="http://schemas.microsoft.com/office/drawing/2014/main" id="{3675FDD8-45B1-4B4E-A850-90DA2EBF40B4}"/>
                </a:ext>
              </a:extLst>
            </p:cNvPr>
            <p:cNvSpPr/>
            <p:nvPr/>
          </p:nvSpPr>
          <p:spPr>
            <a:xfrm>
              <a:off x="8444924" y="1840056"/>
              <a:ext cx="1927978" cy="369332"/>
            </a:xfrm>
            <a:prstGeom prst="rect">
              <a:avLst/>
            </a:prstGeom>
          </p:spPr>
          <p:txBody>
            <a:bodyPr wrap="square">
              <a:spAutoFit/>
            </a:bodyPr>
            <a:lstStyle/>
            <a:p>
              <a:pPr algn="ctr"/>
              <a:r>
                <a:rPr lang="it-IT" dirty="0">
                  <a:solidFill>
                    <a:srgbClr val="444444"/>
                  </a:solidFill>
                  <a:latin typeface="Open Sans"/>
                </a:rPr>
                <a:t>Sviluppo Motorio</a:t>
              </a:r>
              <a:endParaRPr lang="it-IT" dirty="0"/>
            </a:p>
          </p:txBody>
        </p:sp>
        <p:sp>
          <p:nvSpPr>
            <p:cNvPr id="10" name="Ovale 9">
              <a:extLst>
                <a:ext uri="{FF2B5EF4-FFF2-40B4-BE49-F238E27FC236}">
                  <a16:creationId xmlns:a16="http://schemas.microsoft.com/office/drawing/2014/main" id="{0FE595CB-754D-D746-886A-4ECB06FEB6CD}"/>
                </a:ext>
              </a:extLst>
            </p:cNvPr>
            <p:cNvSpPr/>
            <p:nvPr/>
          </p:nvSpPr>
          <p:spPr>
            <a:xfrm>
              <a:off x="8243053" y="1650938"/>
              <a:ext cx="2331720" cy="751010"/>
            </a:xfrm>
            <a:prstGeom prst="ellipse">
              <a:avLst/>
            </a:prstGeom>
            <a:no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grpSp>
      <p:grpSp>
        <p:nvGrpSpPr>
          <p:cNvPr id="16" name="Gruppo 15">
            <a:extLst>
              <a:ext uri="{FF2B5EF4-FFF2-40B4-BE49-F238E27FC236}">
                <a16:creationId xmlns:a16="http://schemas.microsoft.com/office/drawing/2014/main" id="{B0EBCE12-AD1C-3442-83EB-F2FC132CBC08}"/>
              </a:ext>
            </a:extLst>
          </p:cNvPr>
          <p:cNvGrpSpPr/>
          <p:nvPr/>
        </p:nvGrpSpPr>
        <p:grpSpPr>
          <a:xfrm>
            <a:off x="5318976" y="3898498"/>
            <a:ext cx="2331720" cy="751010"/>
            <a:chOff x="5318974" y="4103819"/>
            <a:chExt cx="2331720" cy="751010"/>
          </a:xfrm>
        </p:grpSpPr>
        <p:sp>
          <p:nvSpPr>
            <p:cNvPr id="7" name="Rettangolo 6">
              <a:extLst>
                <a:ext uri="{FF2B5EF4-FFF2-40B4-BE49-F238E27FC236}">
                  <a16:creationId xmlns:a16="http://schemas.microsoft.com/office/drawing/2014/main" id="{D13CAE72-9B16-0E4A-9DB8-6C673FF5C201}"/>
                </a:ext>
              </a:extLst>
            </p:cNvPr>
            <p:cNvSpPr/>
            <p:nvPr/>
          </p:nvSpPr>
          <p:spPr>
            <a:xfrm>
              <a:off x="5520845" y="4182114"/>
              <a:ext cx="1927978" cy="646331"/>
            </a:xfrm>
            <a:prstGeom prst="rect">
              <a:avLst/>
            </a:prstGeom>
          </p:spPr>
          <p:txBody>
            <a:bodyPr wrap="square">
              <a:spAutoFit/>
            </a:bodyPr>
            <a:lstStyle/>
            <a:p>
              <a:pPr algn="ctr"/>
              <a:r>
                <a:rPr lang="it-IT" dirty="0">
                  <a:solidFill>
                    <a:srgbClr val="444444"/>
                  </a:solidFill>
                  <a:latin typeface="Open Sans"/>
                </a:rPr>
                <a:t>Sviluppo Cognitivo e Relazionale</a:t>
              </a:r>
              <a:endParaRPr lang="it-IT" dirty="0"/>
            </a:p>
          </p:txBody>
        </p:sp>
        <p:sp>
          <p:nvSpPr>
            <p:cNvPr id="11" name="Ovale 10">
              <a:extLst>
                <a:ext uri="{FF2B5EF4-FFF2-40B4-BE49-F238E27FC236}">
                  <a16:creationId xmlns:a16="http://schemas.microsoft.com/office/drawing/2014/main" id="{38AFDB3A-541F-D546-897A-0D381F42EA90}"/>
                </a:ext>
              </a:extLst>
            </p:cNvPr>
            <p:cNvSpPr/>
            <p:nvPr/>
          </p:nvSpPr>
          <p:spPr>
            <a:xfrm>
              <a:off x="5318974" y="4103819"/>
              <a:ext cx="2331720" cy="751010"/>
            </a:xfrm>
            <a:prstGeom prst="ellipse">
              <a:avLst/>
            </a:prstGeom>
            <a:no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grpSp>
      <p:grpSp>
        <p:nvGrpSpPr>
          <p:cNvPr id="20" name="Gruppo 19">
            <a:extLst>
              <a:ext uri="{FF2B5EF4-FFF2-40B4-BE49-F238E27FC236}">
                <a16:creationId xmlns:a16="http://schemas.microsoft.com/office/drawing/2014/main" id="{D54AFAA3-6049-9B45-BDB2-60288B50F207}"/>
              </a:ext>
            </a:extLst>
          </p:cNvPr>
          <p:cNvGrpSpPr/>
          <p:nvPr/>
        </p:nvGrpSpPr>
        <p:grpSpPr>
          <a:xfrm>
            <a:off x="1694852" y="1675796"/>
            <a:ext cx="2331720" cy="751010"/>
            <a:chOff x="1737927" y="1703475"/>
            <a:chExt cx="2331720" cy="751010"/>
          </a:xfrm>
        </p:grpSpPr>
        <p:sp>
          <p:nvSpPr>
            <p:cNvPr id="5" name="Rettangolo 4">
              <a:extLst>
                <a:ext uri="{FF2B5EF4-FFF2-40B4-BE49-F238E27FC236}">
                  <a16:creationId xmlns:a16="http://schemas.microsoft.com/office/drawing/2014/main" id="{7EEBF7F9-53C3-C043-9560-CB4A3D11ACCA}"/>
                </a:ext>
              </a:extLst>
            </p:cNvPr>
            <p:cNvSpPr/>
            <p:nvPr/>
          </p:nvSpPr>
          <p:spPr>
            <a:xfrm>
              <a:off x="1939798" y="1840056"/>
              <a:ext cx="1927978" cy="369332"/>
            </a:xfrm>
            <a:prstGeom prst="rect">
              <a:avLst/>
            </a:prstGeom>
          </p:spPr>
          <p:txBody>
            <a:bodyPr wrap="square">
              <a:spAutoFit/>
            </a:bodyPr>
            <a:lstStyle/>
            <a:p>
              <a:pPr algn="ctr"/>
              <a:r>
                <a:rPr lang="it-IT" dirty="0">
                  <a:solidFill>
                    <a:srgbClr val="444444"/>
                  </a:solidFill>
                  <a:latin typeface="Open Sans"/>
                </a:rPr>
                <a:t>Sviluppo Sensitivo</a:t>
              </a:r>
              <a:endParaRPr lang="it-IT" dirty="0"/>
            </a:p>
          </p:txBody>
        </p:sp>
        <p:sp>
          <p:nvSpPr>
            <p:cNvPr id="13" name="Ovale 12">
              <a:extLst>
                <a:ext uri="{FF2B5EF4-FFF2-40B4-BE49-F238E27FC236}">
                  <a16:creationId xmlns:a16="http://schemas.microsoft.com/office/drawing/2014/main" id="{16087DA6-417F-5245-9C38-A65B793B380B}"/>
                </a:ext>
              </a:extLst>
            </p:cNvPr>
            <p:cNvSpPr/>
            <p:nvPr/>
          </p:nvSpPr>
          <p:spPr>
            <a:xfrm>
              <a:off x="1737927" y="1703475"/>
              <a:ext cx="2331720" cy="751010"/>
            </a:xfrm>
            <a:prstGeom prst="ellipse">
              <a:avLst/>
            </a:prstGeom>
            <a:no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grpSp>
      <p:pic>
        <p:nvPicPr>
          <p:cNvPr id="15" name="Immagine 14">
            <a:extLst>
              <a:ext uri="{FF2B5EF4-FFF2-40B4-BE49-F238E27FC236}">
                <a16:creationId xmlns:a16="http://schemas.microsoft.com/office/drawing/2014/main" id="{B0C10F70-8ADB-A94F-A174-7553F9797209}"/>
              </a:ext>
            </a:extLst>
          </p:cNvPr>
          <p:cNvPicPr>
            <a:picLocks noChangeAspect="1"/>
          </p:cNvPicPr>
          <p:nvPr/>
        </p:nvPicPr>
        <p:blipFill rotWithShape="1">
          <a:blip r:embed="rId4"/>
          <a:srcRect r="5511" b="19151"/>
          <a:stretch/>
        </p:blipFill>
        <p:spPr>
          <a:xfrm>
            <a:off x="12308515" y="2561666"/>
            <a:ext cx="2752161" cy="1177432"/>
          </a:xfrm>
          <a:prstGeom prst="rect">
            <a:avLst/>
          </a:prstGeom>
        </p:spPr>
      </p:pic>
      <p:pic>
        <p:nvPicPr>
          <p:cNvPr id="21" name="Immagine 20">
            <a:extLst>
              <a:ext uri="{FF2B5EF4-FFF2-40B4-BE49-F238E27FC236}">
                <a16:creationId xmlns:a16="http://schemas.microsoft.com/office/drawing/2014/main" id="{953A5D6A-C706-B640-8041-AD181EFFD910}"/>
              </a:ext>
            </a:extLst>
          </p:cNvPr>
          <p:cNvPicPr>
            <a:picLocks noChangeAspect="1"/>
          </p:cNvPicPr>
          <p:nvPr/>
        </p:nvPicPr>
        <p:blipFill>
          <a:blip r:embed="rId5"/>
          <a:stretch>
            <a:fillRect/>
          </a:stretch>
        </p:blipFill>
        <p:spPr>
          <a:xfrm>
            <a:off x="5520847" y="4873530"/>
            <a:ext cx="1992425" cy="1615480"/>
          </a:xfrm>
          <a:prstGeom prst="rect">
            <a:avLst/>
          </a:prstGeom>
        </p:spPr>
      </p:pic>
      <p:pic>
        <p:nvPicPr>
          <p:cNvPr id="22" name="Immagine 21">
            <a:extLst>
              <a:ext uri="{FF2B5EF4-FFF2-40B4-BE49-F238E27FC236}">
                <a16:creationId xmlns:a16="http://schemas.microsoft.com/office/drawing/2014/main" id="{8C33E4DA-3DE1-6C4B-8201-673018D825B1}"/>
              </a:ext>
            </a:extLst>
          </p:cNvPr>
          <p:cNvPicPr>
            <a:picLocks noChangeAspect="1"/>
          </p:cNvPicPr>
          <p:nvPr/>
        </p:nvPicPr>
        <p:blipFill rotWithShape="1">
          <a:blip r:embed="rId6"/>
          <a:srcRect l="16066" t="9036" r="15784" b="7702"/>
          <a:stretch/>
        </p:blipFill>
        <p:spPr>
          <a:xfrm>
            <a:off x="9133404" y="2598871"/>
            <a:ext cx="2153947" cy="1832699"/>
          </a:xfrm>
          <a:prstGeom prst="rect">
            <a:avLst/>
          </a:prstGeom>
        </p:spPr>
      </p:pic>
      <p:pic>
        <p:nvPicPr>
          <p:cNvPr id="23" name="Immagine 22">
            <a:extLst>
              <a:ext uri="{FF2B5EF4-FFF2-40B4-BE49-F238E27FC236}">
                <a16:creationId xmlns:a16="http://schemas.microsoft.com/office/drawing/2014/main" id="{F88F3EE2-A030-0B47-9895-D0CD346B77C7}"/>
              </a:ext>
            </a:extLst>
          </p:cNvPr>
          <p:cNvPicPr>
            <a:picLocks noChangeAspect="1"/>
          </p:cNvPicPr>
          <p:nvPr/>
        </p:nvPicPr>
        <p:blipFill>
          <a:blip r:embed="rId7"/>
          <a:stretch>
            <a:fillRect/>
          </a:stretch>
        </p:blipFill>
        <p:spPr>
          <a:xfrm>
            <a:off x="1957843" y="2654801"/>
            <a:ext cx="1776769" cy="1776769"/>
          </a:xfrm>
          <a:prstGeom prst="rect">
            <a:avLst/>
          </a:prstGeom>
        </p:spPr>
      </p:pic>
      <p:sp>
        <p:nvSpPr>
          <p:cNvPr id="25" name="Freccia sinistra 24">
            <a:extLst>
              <a:ext uri="{FF2B5EF4-FFF2-40B4-BE49-F238E27FC236}">
                <a16:creationId xmlns:a16="http://schemas.microsoft.com/office/drawing/2014/main" id="{0097473B-8736-4D47-BA30-3632025B761B}"/>
              </a:ext>
            </a:extLst>
          </p:cNvPr>
          <p:cNvSpPr/>
          <p:nvPr/>
        </p:nvSpPr>
        <p:spPr>
          <a:xfrm rot="19884788">
            <a:off x="4082025" y="2785231"/>
            <a:ext cx="702974" cy="495581"/>
          </a:xfrm>
          <a:prstGeom prst="leftArrow">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sp>
        <p:nvSpPr>
          <p:cNvPr id="26" name="Freccia sinistra 25">
            <a:extLst>
              <a:ext uri="{FF2B5EF4-FFF2-40B4-BE49-F238E27FC236}">
                <a16:creationId xmlns:a16="http://schemas.microsoft.com/office/drawing/2014/main" id="{01CF68AD-DC3F-3943-B04D-A00CA541D782}"/>
              </a:ext>
            </a:extLst>
          </p:cNvPr>
          <p:cNvSpPr/>
          <p:nvPr/>
        </p:nvSpPr>
        <p:spPr>
          <a:xfrm rot="16200000">
            <a:off x="6200726" y="3175758"/>
            <a:ext cx="568219" cy="495581"/>
          </a:xfrm>
          <a:prstGeom prst="leftArrow">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sp>
        <p:nvSpPr>
          <p:cNvPr id="27" name="Freccia sinistra 26">
            <a:extLst>
              <a:ext uri="{FF2B5EF4-FFF2-40B4-BE49-F238E27FC236}">
                <a16:creationId xmlns:a16="http://schemas.microsoft.com/office/drawing/2014/main" id="{94B4323A-23BD-614C-B4EA-9A1DEF3A6557}"/>
              </a:ext>
            </a:extLst>
          </p:cNvPr>
          <p:cNvSpPr/>
          <p:nvPr/>
        </p:nvSpPr>
        <p:spPr>
          <a:xfrm rot="13222664">
            <a:off x="8227775" y="2855888"/>
            <a:ext cx="702974" cy="495581"/>
          </a:xfrm>
          <a:prstGeom prst="leftArrow">
            <a:avLst/>
          </a:prstGeom>
          <a:solidFill>
            <a:srgbClr val="FFFFFF"/>
          </a:solidFill>
          <a:ln w="25400" cap="flat">
            <a:solidFill>
              <a:srgbClr val="9BAAB7"/>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spTree>
    <p:extLst>
      <p:ext uri="{BB962C8B-B14F-4D97-AF65-F5344CB8AC3E}">
        <p14:creationId xmlns:p14="http://schemas.microsoft.com/office/powerpoint/2010/main" val="342846005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305532"/>
            <a:ext cx="9782803" cy="1200329"/>
          </a:xfrm>
          <a:prstGeom prst="rect">
            <a:avLst/>
          </a:prstGeom>
        </p:spPr>
        <p:txBody>
          <a:bodyPr wrap="square">
            <a:spAutoFit/>
          </a:bodyPr>
          <a:lstStyle/>
          <a:p>
            <a:pPr algn="l" rtl="0"/>
            <a:r>
              <a:rPr lang="it-IT" dirty="0">
                <a:solidFill>
                  <a:srgbClr val="444444"/>
                </a:solidFill>
                <a:latin typeface="Open Sans"/>
              </a:rPr>
              <a:t>RIFLESSO DELLA MARCIA AUTOMATICA</a:t>
            </a:r>
          </a:p>
          <a:p>
            <a:pPr algn="l" rtl="0"/>
            <a:endParaRPr lang="it-IT" dirty="0">
              <a:solidFill>
                <a:srgbClr val="444444"/>
              </a:solidFill>
              <a:latin typeface="Open Sans"/>
            </a:endParaRPr>
          </a:p>
          <a:p>
            <a:pPr algn="just" rtl="0"/>
            <a:r>
              <a:rPr lang="it-IT" dirty="0">
                <a:solidFill>
                  <a:srgbClr val="444444"/>
                </a:solidFill>
                <a:latin typeface="Open Sans"/>
              </a:rPr>
              <a:t>Il neonato simula i movimenti del cammino se tenuto in posizione eretta, inclinato in avanti o se le piante toccano delicatamente una superficie piana</a:t>
            </a:r>
          </a:p>
        </p:txBody>
      </p:sp>
      <p:pic>
        <p:nvPicPr>
          <p:cNvPr id="6" name="Immagine 5">
            <a:extLst>
              <a:ext uri="{FF2B5EF4-FFF2-40B4-BE49-F238E27FC236}">
                <a16:creationId xmlns:a16="http://schemas.microsoft.com/office/drawing/2014/main" id="{EAA5C5BB-E52A-4E4D-BB46-EDBD59E514E2}"/>
              </a:ext>
            </a:extLst>
          </p:cNvPr>
          <p:cNvPicPr>
            <a:picLocks noChangeAspect="1"/>
          </p:cNvPicPr>
          <p:nvPr/>
        </p:nvPicPr>
        <p:blipFill>
          <a:blip r:embed="rId3"/>
          <a:stretch>
            <a:fillRect/>
          </a:stretch>
        </p:blipFill>
        <p:spPr>
          <a:xfrm>
            <a:off x="2732230" y="2892714"/>
            <a:ext cx="3995380" cy="3289300"/>
          </a:xfrm>
          <a:prstGeom prst="rect">
            <a:avLst/>
          </a:prstGeom>
        </p:spPr>
      </p:pic>
      <p:pic>
        <p:nvPicPr>
          <p:cNvPr id="8" name="Immagine 7">
            <a:extLst>
              <a:ext uri="{FF2B5EF4-FFF2-40B4-BE49-F238E27FC236}">
                <a16:creationId xmlns:a16="http://schemas.microsoft.com/office/drawing/2014/main" id="{A437EE84-01F5-3F41-98BF-33C62AAAACBA}"/>
              </a:ext>
            </a:extLst>
          </p:cNvPr>
          <p:cNvPicPr>
            <a:picLocks noChangeAspect="1"/>
          </p:cNvPicPr>
          <p:nvPr/>
        </p:nvPicPr>
        <p:blipFill>
          <a:blip r:embed="rId4"/>
          <a:stretch>
            <a:fillRect/>
          </a:stretch>
        </p:blipFill>
        <p:spPr>
          <a:xfrm>
            <a:off x="7622309" y="2892714"/>
            <a:ext cx="2476500" cy="3289300"/>
          </a:xfrm>
          <a:prstGeom prst="rect">
            <a:avLst/>
          </a:prstGeom>
        </p:spPr>
      </p:pic>
    </p:spTree>
    <p:extLst>
      <p:ext uri="{BB962C8B-B14F-4D97-AF65-F5344CB8AC3E}">
        <p14:creationId xmlns:p14="http://schemas.microsoft.com/office/powerpoint/2010/main" val="25886146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305532"/>
            <a:ext cx="9782803" cy="1200329"/>
          </a:xfrm>
          <a:prstGeom prst="rect">
            <a:avLst/>
          </a:prstGeom>
        </p:spPr>
        <p:txBody>
          <a:bodyPr wrap="square">
            <a:spAutoFit/>
          </a:bodyPr>
          <a:lstStyle/>
          <a:p>
            <a:pPr algn="l" rtl="0"/>
            <a:r>
              <a:rPr lang="it-IT" dirty="0">
                <a:solidFill>
                  <a:srgbClr val="444444"/>
                </a:solidFill>
                <a:latin typeface="Open Sans"/>
              </a:rPr>
              <a:t>RIFLESSO SPINALE DI GALANT</a:t>
            </a:r>
          </a:p>
          <a:p>
            <a:pPr algn="l" rtl="0"/>
            <a:endParaRPr lang="it-IT" dirty="0">
              <a:solidFill>
                <a:srgbClr val="444444"/>
              </a:solidFill>
              <a:latin typeface="Open Sans"/>
            </a:endParaRPr>
          </a:p>
          <a:p>
            <a:r>
              <a:rPr lang="it-IT" dirty="0">
                <a:solidFill>
                  <a:srgbClr val="444444"/>
                </a:solidFill>
                <a:latin typeface="Open Sans"/>
              </a:rPr>
              <a:t>Allo strisciamento sulla schiena in sede paravertebrale con andamento longitudinale, la colonna vertebrale si inarca: la concavità avviene verso il lato stimolato.</a:t>
            </a:r>
            <a:endParaRPr lang="it-IT" dirty="0"/>
          </a:p>
        </p:txBody>
      </p:sp>
      <p:pic>
        <p:nvPicPr>
          <p:cNvPr id="2" name="Immagine 1">
            <a:extLst>
              <a:ext uri="{FF2B5EF4-FFF2-40B4-BE49-F238E27FC236}">
                <a16:creationId xmlns:a16="http://schemas.microsoft.com/office/drawing/2014/main" id="{DBBD1B24-46D5-864E-8AD9-51B5DE2118D7}"/>
              </a:ext>
            </a:extLst>
          </p:cNvPr>
          <p:cNvPicPr>
            <a:picLocks noChangeAspect="1"/>
          </p:cNvPicPr>
          <p:nvPr/>
        </p:nvPicPr>
        <p:blipFill>
          <a:blip r:embed="rId3"/>
          <a:stretch>
            <a:fillRect/>
          </a:stretch>
        </p:blipFill>
        <p:spPr>
          <a:xfrm>
            <a:off x="2504582" y="2795466"/>
            <a:ext cx="3423778" cy="3483544"/>
          </a:xfrm>
          <a:prstGeom prst="rect">
            <a:avLst/>
          </a:prstGeom>
        </p:spPr>
      </p:pic>
      <p:pic>
        <p:nvPicPr>
          <p:cNvPr id="6" name="Immagine 5">
            <a:extLst>
              <a:ext uri="{FF2B5EF4-FFF2-40B4-BE49-F238E27FC236}">
                <a16:creationId xmlns:a16="http://schemas.microsoft.com/office/drawing/2014/main" id="{A1FF0AC0-312C-DA40-BDE4-828907CD28C7}"/>
              </a:ext>
            </a:extLst>
          </p:cNvPr>
          <p:cNvPicPr>
            <a:picLocks noChangeAspect="1"/>
          </p:cNvPicPr>
          <p:nvPr/>
        </p:nvPicPr>
        <p:blipFill>
          <a:blip r:embed="rId4"/>
          <a:stretch>
            <a:fillRect/>
          </a:stretch>
        </p:blipFill>
        <p:spPr>
          <a:xfrm>
            <a:off x="12377555" y="3419765"/>
            <a:ext cx="2540000" cy="2540000"/>
          </a:xfrm>
          <a:prstGeom prst="rect">
            <a:avLst/>
          </a:prstGeom>
        </p:spPr>
      </p:pic>
    </p:spTree>
    <p:extLst>
      <p:ext uri="{BB962C8B-B14F-4D97-AF65-F5344CB8AC3E}">
        <p14:creationId xmlns:p14="http://schemas.microsoft.com/office/powerpoint/2010/main" val="31582904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305532"/>
            <a:ext cx="9782803" cy="369332"/>
          </a:xfrm>
          <a:prstGeom prst="rect">
            <a:avLst/>
          </a:prstGeom>
        </p:spPr>
        <p:txBody>
          <a:bodyPr wrap="square">
            <a:spAutoFit/>
          </a:bodyPr>
          <a:lstStyle/>
          <a:p>
            <a:pPr algn="l" rtl="0"/>
            <a:r>
              <a:rPr lang="it-IT" dirty="0">
                <a:solidFill>
                  <a:srgbClr val="444444"/>
                </a:solidFill>
                <a:latin typeface="Open Sans"/>
              </a:rPr>
              <a:t>RIFLESSO TONICO ASIMMETRICO (A SCHERMITORE)</a:t>
            </a:r>
          </a:p>
        </p:txBody>
      </p:sp>
      <p:pic>
        <p:nvPicPr>
          <p:cNvPr id="2" name="Immagine 1">
            <a:extLst>
              <a:ext uri="{FF2B5EF4-FFF2-40B4-BE49-F238E27FC236}">
                <a16:creationId xmlns:a16="http://schemas.microsoft.com/office/drawing/2014/main" id="{99630EB8-8C1C-3B49-BAD9-7C702D91E182}"/>
              </a:ext>
            </a:extLst>
          </p:cNvPr>
          <p:cNvPicPr>
            <a:picLocks noChangeAspect="1"/>
          </p:cNvPicPr>
          <p:nvPr/>
        </p:nvPicPr>
        <p:blipFill>
          <a:blip r:embed="rId3"/>
          <a:stretch>
            <a:fillRect/>
          </a:stretch>
        </p:blipFill>
        <p:spPr>
          <a:xfrm>
            <a:off x="1593433" y="3983188"/>
            <a:ext cx="5019991" cy="2298309"/>
          </a:xfrm>
          <a:prstGeom prst="rect">
            <a:avLst/>
          </a:prstGeom>
        </p:spPr>
      </p:pic>
      <p:sp>
        <p:nvSpPr>
          <p:cNvPr id="5" name="Rettangolo 4">
            <a:extLst>
              <a:ext uri="{FF2B5EF4-FFF2-40B4-BE49-F238E27FC236}">
                <a16:creationId xmlns:a16="http://schemas.microsoft.com/office/drawing/2014/main" id="{13FD0A77-BBD1-0946-A8C1-9AEABA28A787}"/>
              </a:ext>
            </a:extLst>
          </p:cNvPr>
          <p:cNvSpPr/>
          <p:nvPr/>
        </p:nvSpPr>
        <p:spPr>
          <a:xfrm>
            <a:off x="1593434" y="1951863"/>
            <a:ext cx="9782803" cy="1754326"/>
          </a:xfrm>
          <a:prstGeom prst="rect">
            <a:avLst/>
          </a:prstGeom>
        </p:spPr>
        <p:txBody>
          <a:bodyPr wrap="square">
            <a:spAutoFit/>
          </a:bodyPr>
          <a:lstStyle/>
          <a:p>
            <a:pPr algn="just"/>
            <a:r>
              <a:rPr lang="it-IT" dirty="0"/>
              <a:t>Con il  paziente supino, ruotando la testa da un lato, si otterrà l’estensione degli arti di quel lato e la flessione del gomito e del ginocchio controlaterali </a:t>
            </a:r>
          </a:p>
          <a:p>
            <a:pPr algn="just"/>
            <a:r>
              <a:rPr lang="it-IT" dirty="0"/>
              <a:t>(“posizione dello schermidore”)</a:t>
            </a:r>
          </a:p>
          <a:p>
            <a:endParaRPr lang="it-IT" dirty="0"/>
          </a:p>
          <a:p>
            <a:pPr algn="just"/>
            <a:r>
              <a:rPr lang="it-IT" dirty="0"/>
              <a:t>Sebbene una minima presenza di questo riflesso possa essere presente sino ai 7 mesi di età, essa è decisamente anormale dopo tale età.</a:t>
            </a:r>
          </a:p>
        </p:txBody>
      </p:sp>
    </p:spTree>
    <p:extLst>
      <p:ext uri="{BB962C8B-B14F-4D97-AF65-F5344CB8AC3E}">
        <p14:creationId xmlns:p14="http://schemas.microsoft.com/office/powerpoint/2010/main" val="31006494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RIFLESSI ARCAICI</a:t>
            </a:r>
            <a:endParaRPr sz="3600" dirty="0">
              <a:solidFill>
                <a:srgbClr val="35404A"/>
              </a:solidFill>
            </a:endParaRPr>
          </a:p>
        </p:txBody>
      </p:sp>
      <p:sp>
        <p:nvSpPr>
          <p:cNvPr id="3" name="Rettangolo 2">
            <a:extLst>
              <a:ext uri="{FF2B5EF4-FFF2-40B4-BE49-F238E27FC236}">
                <a16:creationId xmlns:a16="http://schemas.microsoft.com/office/drawing/2014/main" id="{D81479B0-75C9-E54A-8514-91AB91C219F6}"/>
              </a:ext>
            </a:extLst>
          </p:cNvPr>
          <p:cNvSpPr/>
          <p:nvPr/>
        </p:nvSpPr>
        <p:spPr>
          <a:xfrm>
            <a:off x="1593435" y="1305532"/>
            <a:ext cx="9782803" cy="369332"/>
          </a:xfrm>
          <a:prstGeom prst="rect">
            <a:avLst/>
          </a:prstGeom>
        </p:spPr>
        <p:txBody>
          <a:bodyPr wrap="square">
            <a:spAutoFit/>
          </a:bodyPr>
          <a:lstStyle/>
          <a:p>
            <a:pPr algn="l" rtl="0"/>
            <a:r>
              <a:rPr lang="it-IT" dirty="0">
                <a:solidFill>
                  <a:srgbClr val="444444"/>
                </a:solidFill>
                <a:latin typeface="Open Sans"/>
              </a:rPr>
              <a:t>RIFLESSO di BABKIN</a:t>
            </a:r>
          </a:p>
        </p:txBody>
      </p:sp>
      <p:sp>
        <p:nvSpPr>
          <p:cNvPr id="5" name="Rettangolo 4">
            <a:extLst>
              <a:ext uri="{FF2B5EF4-FFF2-40B4-BE49-F238E27FC236}">
                <a16:creationId xmlns:a16="http://schemas.microsoft.com/office/drawing/2014/main" id="{13FD0A77-BBD1-0946-A8C1-9AEABA28A787}"/>
              </a:ext>
            </a:extLst>
          </p:cNvPr>
          <p:cNvSpPr/>
          <p:nvPr/>
        </p:nvSpPr>
        <p:spPr>
          <a:xfrm>
            <a:off x="1593434" y="1951863"/>
            <a:ext cx="9782803" cy="1631216"/>
          </a:xfrm>
          <a:prstGeom prst="rect">
            <a:avLst/>
          </a:prstGeom>
        </p:spPr>
        <p:txBody>
          <a:bodyPr wrap="square">
            <a:spAutoFit/>
          </a:bodyPr>
          <a:lstStyle/>
          <a:p>
            <a:pPr algn="just">
              <a:spcAft>
                <a:spcPts val="600"/>
              </a:spcAft>
            </a:pPr>
            <a:r>
              <a:rPr lang="it-IT" dirty="0"/>
              <a:t>Con il neonato disteso supino su una superficie piana, si stimola vigorosamente il palmo di entrambe le mani del neonato comprimendo oppure strisciando con una punta arrotondata.</a:t>
            </a:r>
          </a:p>
          <a:p>
            <a:pPr algn="just">
              <a:spcAft>
                <a:spcPts val="600"/>
              </a:spcAft>
            </a:pPr>
            <a:r>
              <a:rPr lang="it-IT" dirty="0"/>
              <a:t>L’effetto è maggiore se lo stimolo viene applicato sul rilievo carnoso posto alla base del pollice (eminenza tenar). </a:t>
            </a:r>
          </a:p>
          <a:p>
            <a:pPr algn="just">
              <a:spcAft>
                <a:spcPts val="600"/>
              </a:spcAft>
            </a:pPr>
            <a:r>
              <a:rPr lang="it-IT" dirty="0"/>
              <a:t>La risposta più evidente allo stimolo è l’apertura della bocca. </a:t>
            </a:r>
          </a:p>
        </p:txBody>
      </p:sp>
      <p:pic>
        <p:nvPicPr>
          <p:cNvPr id="7" name="Immagine 6">
            <a:extLst>
              <a:ext uri="{FF2B5EF4-FFF2-40B4-BE49-F238E27FC236}">
                <a16:creationId xmlns:a16="http://schemas.microsoft.com/office/drawing/2014/main" id="{161B36EA-1000-9848-A085-E7ACCCFDA29B}"/>
              </a:ext>
            </a:extLst>
          </p:cNvPr>
          <p:cNvPicPr>
            <a:picLocks noChangeAspect="1"/>
          </p:cNvPicPr>
          <p:nvPr/>
        </p:nvPicPr>
        <p:blipFill>
          <a:blip r:embed="rId3"/>
          <a:stretch>
            <a:fillRect/>
          </a:stretch>
        </p:blipFill>
        <p:spPr>
          <a:xfrm>
            <a:off x="6484835" y="4260187"/>
            <a:ext cx="4785360" cy="2654379"/>
          </a:xfrm>
          <a:prstGeom prst="rect">
            <a:avLst/>
          </a:prstGeom>
        </p:spPr>
      </p:pic>
    </p:spTree>
    <p:extLst>
      <p:ext uri="{BB962C8B-B14F-4D97-AF65-F5344CB8AC3E}">
        <p14:creationId xmlns:p14="http://schemas.microsoft.com/office/powerpoint/2010/main" val="24839629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PSICOMOTORIO</a:t>
            </a:r>
            <a:endParaRPr sz="3600" dirty="0">
              <a:solidFill>
                <a:srgbClr val="35404A"/>
              </a:solidFill>
            </a:endParaRPr>
          </a:p>
        </p:txBody>
      </p:sp>
      <p:sp>
        <p:nvSpPr>
          <p:cNvPr id="3" name="Rettangolo 2">
            <a:extLst>
              <a:ext uri="{FF2B5EF4-FFF2-40B4-BE49-F238E27FC236}">
                <a16:creationId xmlns:a16="http://schemas.microsoft.com/office/drawing/2014/main" id="{D43EE0C9-B87C-9044-8B40-4BD0295FC9F0}"/>
              </a:ext>
            </a:extLst>
          </p:cNvPr>
          <p:cNvSpPr/>
          <p:nvPr/>
        </p:nvSpPr>
        <p:spPr>
          <a:xfrm>
            <a:off x="1593435" y="1494023"/>
            <a:ext cx="6089650" cy="3200876"/>
          </a:xfrm>
          <a:prstGeom prst="rect">
            <a:avLst/>
          </a:prstGeom>
        </p:spPr>
        <p:txBody>
          <a:bodyPr>
            <a:spAutoFit/>
          </a:bodyPr>
          <a:lstStyle/>
          <a:p>
            <a:pPr algn="just">
              <a:spcBef>
                <a:spcPts val="600"/>
              </a:spcBef>
            </a:pPr>
            <a:r>
              <a:rPr lang="it-IT" dirty="0">
                <a:solidFill>
                  <a:srgbClr val="444444"/>
                </a:solidFill>
                <a:latin typeface="Open Sans"/>
              </a:rPr>
              <a:t>STADI DELL’ETA’ EVOLUTIVA</a:t>
            </a:r>
          </a:p>
          <a:p>
            <a:pPr algn="just">
              <a:spcBef>
                <a:spcPts val="600"/>
              </a:spcBef>
            </a:pPr>
            <a:endParaRPr lang="it-IT" dirty="0">
              <a:solidFill>
                <a:srgbClr val="444444"/>
              </a:solidFill>
              <a:latin typeface="Open Sans"/>
            </a:endParaRPr>
          </a:p>
          <a:p>
            <a:pPr marL="285750" indent="-285750" algn="just">
              <a:spcBef>
                <a:spcPts val="600"/>
              </a:spcBef>
              <a:buFont typeface="Arial" panose="020B0604020202020204" pitchFamily="34" charset="0"/>
              <a:buChar char="•"/>
            </a:pPr>
            <a:r>
              <a:rPr lang="it-IT" dirty="0">
                <a:solidFill>
                  <a:srgbClr val="444444"/>
                </a:solidFill>
                <a:latin typeface="Open Sans"/>
              </a:rPr>
              <a:t>EMBRIONE: 0-56 giorni dopo la fecondazione</a:t>
            </a:r>
          </a:p>
          <a:p>
            <a:pPr marL="285750" indent="-285750" algn="just">
              <a:spcBef>
                <a:spcPts val="600"/>
              </a:spcBef>
              <a:buFont typeface="Arial" panose="020B0604020202020204" pitchFamily="34" charset="0"/>
              <a:buChar char="•"/>
            </a:pPr>
            <a:r>
              <a:rPr lang="it-IT" dirty="0">
                <a:solidFill>
                  <a:srgbClr val="444444"/>
                </a:solidFill>
                <a:latin typeface="Open Sans"/>
              </a:rPr>
              <a:t>FETO: 56-280 giorni dopo la fecondazione</a:t>
            </a:r>
          </a:p>
          <a:p>
            <a:pPr marL="285750" indent="-285750" algn="just">
              <a:spcBef>
                <a:spcPts val="600"/>
              </a:spcBef>
              <a:buFont typeface="Arial" panose="020B0604020202020204" pitchFamily="34" charset="0"/>
              <a:buChar char="•"/>
            </a:pPr>
            <a:r>
              <a:rPr lang="it-IT" dirty="0">
                <a:solidFill>
                  <a:srgbClr val="444444"/>
                </a:solidFill>
                <a:latin typeface="Open Sans"/>
              </a:rPr>
              <a:t>NEONATO: dalla nascita a 28 giorni di età</a:t>
            </a:r>
          </a:p>
          <a:p>
            <a:pPr marL="285750" indent="-285750" algn="just">
              <a:spcBef>
                <a:spcPts val="600"/>
              </a:spcBef>
              <a:buFont typeface="Arial" panose="020B0604020202020204" pitchFamily="34" charset="0"/>
              <a:buChar char="•"/>
            </a:pPr>
            <a:r>
              <a:rPr lang="it-IT" dirty="0">
                <a:solidFill>
                  <a:srgbClr val="444444"/>
                </a:solidFill>
                <a:latin typeface="Open Sans"/>
              </a:rPr>
              <a:t>LATTANTE: dal primo mese di vita al primo anno di età</a:t>
            </a:r>
          </a:p>
          <a:p>
            <a:pPr marL="285750" indent="-285750" algn="just">
              <a:spcBef>
                <a:spcPts val="600"/>
              </a:spcBef>
              <a:buFont typeface="Arial" panose="020B0604020202020204" pitchFamily="34" charset="0"/>
              <a:buChar char="•"/>
            </a:pPr>
            <a:r>
              <a:rPr lang="it-IT" dirty="0">
                <a:solidFill>
                  <a:srgbClr val="444444"/>
                </a:solidFill>
                <a:latin typeface="Open Sans"/>
              </a:rPr>
              <a:t>ETA’ PRESCOLARE (SECONDA INFANZIA): 2-4 anni</a:t>
            </a:r>
          </a:p>
          <a:p>
            <a:pPr marL="285750" indent="-285750" algn="just">
              <a:spcBef>
                <a:spcPts val="600"/>
              </a:spcBef>
              <a:buFont typeface="Arial" panose="020B0604020202020204" pitchFamily="34" charset="0"/>
              <a:buChar char="•"/>
            </a:pPr>
            <a:r>
              <a:rPr lang="it-IT" dirty="0">
                <a:solidFill>
                  <a:srgbClr val="444444"/>
                </a:solidFill>
                <a:latin typeface="Open Sans"/>
              </a:rPr>
              <a:t>ETA’ SCOLARE (TERZA INFANZIA): 5-10 anni</a:t>
            </a:r>
          </a:p>
          <a:p>
            <a:pPr marL="285750" indent="-285750" algn="just">
              <a:spcBef>
                <a:spcPts val="600"/>
              </a:spcBef>
              <a:buFont typeface="Arial" panose="020B0604020202020204" pitchFamily="34" charset="0"/>
              <a:buChar char="•"/>
            </a:pPr>
            <a:r>
              <a:rPr lang="it-IT" dirty="0">
                <a:solidFill>
                  <a:srgbClr val="444444"/>
                </a:solidFill>
                <a:latin typeface="Open Sans"/>
              </a:rPr>
              <a:t>ADOLESCENTE: 11-18 anni</a:t>
            </a:r>
          </a:p>
        </p:txBody>
      </p:sp>
    </p:spTree>
    <p:extLst>
      <p:ext uri="{BB962C8B-B14F-4D97-AF65-F5344CB8AC3E}">
        <p14:creationId xmlns:p14="http://schemas.microsoft.com/office/powerpoint/2010/main" val="22381239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81C3D01-D892-DE43-A7B1-0F84D41734AB}"/>
              </a:ext>
            </a:extLst>
          </p:cNvPr>
          <p:cNvSpPr/>
          <p:nvPr/>
        </p:nvSpPr>
        <p:spPr>
          <a:xfrm>
            <a:off x="1593435" y="1248878"/>
            <a:ext cx="9592177" cy="2893100"/>
          </a:xfrm>
          <a:prstGeom prst="rect">
            <a:avLst/>
          </a:prstGeom>
        </p:spPr>
        <p:txBody>
          <a:bodyPr wrap="square">
            <a:spAutoFit/>
          </a:bodyPr>
          <a:lstStyle/>
          <a:p>
            <a:pPr algn="just" rtl="0">
              <a:spcAft>
                <a:spcPts val="600"/>
              </a:spcAft>
            </a:pPr>
            <a:r>
              <a:rPr lang="it-IT" dirty="0">
                <a:solidFill>
                  <a:srgbClr val="444444"/>
                </a:solidFill>
                <a:latin typeface="Open Sans"/>
              </a:rPr>
              <a:t>TEORIA CLASSICA - MATURATIVA (</a:t>
            </a:r>
            <a:r>
              <a:rPr lang="it-IT" dirty="0" err="1">
                <a:solidFill>
                  <a:srgbClr val="444444"/>
                </a:solidFill>
                <a:latin typeface="Open Sans"/>
              </a:rPr>
              <a:t>Gesell</a:t>
            </a:r>
            <a:r>
              <a:rPr lang="it-IT" dirty="0">
                <a:solidFill>
                  <a:srgbClr val="444444"/>
                </a:solidFill>
                <a:latin typeface="Open Sans"/>
              </a:rPr>
              <a:t> e </a:t>
            </a:r>
            <a:r>
              <a:rPr lang="it-IT" dirty="0" err="1">
                <a:solidFill>
                  <a:srgbClr val="444444"/>
                </a:solidFill>
                <a:latin typeface="Open Sans"/>
              </a:rPr>
              <a:t>Amatruda</a:t>
            </a:r>
            <a:r>
              <a:rPr lang="it-IT" dirty="0">
                <a:solidFill>
                  <a:srgbClr val="444444"/>
                </a:solidFill>
                <a:latin typeface="Open Sans"/>
              </a:rPr>
              <a:t>, 1947)</a:t>
            </a:r>
          </a:p>
          <a:p>
            <a:pPr algn="just" rtl="0">
              <a:spcAft>
                <a:spcPts val="600"/>
              </a:spcAft>
            </a:pPr>
            <a:r>
              <a:rPr lang="it-IT" dirty="0">
                <a:solidFill>
                  <a:srgbClr val="444444"/>
                </a:solidFill>
                <a:latin typeface="Open Sans"/>
              </a:rPr>
              <a:t>Ipotizza una relazione causale tra lo sviluppo di nuove strutture neuroanatomiche e la comparsa di nuove abilità motorie.</a:t>
            </a:r>
          </a:p>
          <a:p>
            <a:pPr algn="just" rtl="0">
              <a:spcAft>
                <a:spcPts val="600"/>
              </a:spcAft>
            </a:pPr>
            <a:r>
              <a:rPr lang="it-IT" dirty="0">
                <a:solidFill>
                  <a:srgbClr val="444444"/>
                </a:solidFill>
                <a:latin typeface="Open Sans"/>
              </a:rPr>
              <a:t>Lo sviluppo viene visto come una sequenza universalmente invariabile di tappe.</a:t>
            </a:r>
          </a:p>
          <a:p>
            <a:pPr algn="just" rtl="0">
              <a:spcAft>
                <a:spcPts val="600"/>
              </a:spcAft>
            </a:pPr>
            <a:r>
              <a:rPr lang="it-IT" dirty="0">
                <a:solidFill>
                  <a:srgbClr val="444444"/>
                </a:solidFill>
                <a:latin typeface="Open Sans"/>
              </a:rPr>
              <a:t>L’esperienza non può influenzare lo sviluppo motorio.</a:t>
            </a:r>
          </a:p>
          <a:p>
            <a:pPr algn="just" rtl="0"/>
            <a:r>
              <a:rPr lang="it-IT" dirty="0">
                <a:solidFill>
                  <a:srgbClr val="444444"/>
                </a:solidFill>
                <a:latin typeface="Open Sans"/>
              </a:rPr>
              <a:t>Lo sviluppo motorio segue la legge della Progressione: </a:t>
            </a:r>
          </a:p>
          <a:p>
            <a:pPr marL="342900" lvl="3" indent="-342900" algn="just" rtl="0">
              <a:buFont typeface="+mj-lt"/>
              <a:buAutoNum type="arabicPeriod"/>
            </a:pPr>
            <a:r>
              <a:rPr lang="it-IT" dirty="0">
                <a:solidFill>
                  <a:srgbClr val="444444"/>
                </a:solidFill>
                <a:latin typeface="Open Sans"/>
              </a:rPr>
              <a:t>Cefalo-caudale: il controllo del capo e dell’asse corporeo precede quello degli arti;</a:t>
            </a:r>
          </a:p>
          <a:p>
            <a:pPr marL="342900" lvl="3" indent="-342900" algn="just" rtl="0">
              <a:buFont typeface="+mj-lt"/>
              <a:buAutoNum type="arabicPeriod"/>
            </a:pPr>
            <a:r>
              <a:rPr lang="it-IT" dirty="0">
                <a:solidFill>
                  <a:srgbClr val="444444"/>
                </a:solidFill>
                <a:latin typeface="Open Sans"/>
              </a:rPr>
              <a:t>Prossimo-distale: lo sviluppo dei movimenti delle parti prossimali precede quello delle parti distali degli arti.</a:t>
            </a:r>
          </a:p>
        </p:txBody>
      </p:sp>
      <p:pic>
        <p:nvPicPr>
          <p:cNvPr id="2" name="Immagine 1">
            <a:extLst>
              <a:ext uri="{FF2B5EF4-FFF2-40B4-BE49-F238E27FC236}">
                <a16:creationId xmlns:a16="http://schemas.microsoft.com/office/drawing/2014/main" id="{E6339B22-9D6C-CD4E-8821-818F807D97D2}"/>
              </a:ext>
            </a:extLst>
          </p:cNvPr>
          <p:cNvPicPr>
            <a:picLocks noChangeAspect="1"/>
          </p:cNvPicPr>
          <p:nvPr/>
        </p:nvPicPr>
        <p:blipFill>
          <a:blip r:embed="rId3"/>
          <a:stretch>
            <a:fillRect/>
          </a:stretch>
        </p:blipFill>
        <p:spPr>
          <a:xfrm>
            <a:off x="-2926239" y="3135312"/>
            <a:ext cx="2657908" cy="3546475"/>
          </a:xfrm>
          <a:prstGeom prst="rect">
            <a:avLst/>
          </a:prstGeom>
        </p:spPr>
      </p:pic>
      <p:pic>
        <p:nvPicPr>
          <p:cNvPr id="5" name="Immagine 4">
            <a:extLst>
              <a:ext uri="{FF2B5EF4-FFF2-40B4-BE49-F238E27FC236}">
                <a16:creationId xmlns:a16="http://schemas.microsoft.com/office/drawing/2014/main" id="{AFD5C5C7-27B5-4848-BC1C-B46B833AC935}"/>
              </a:ext>
            </a:extLst>
          </p:cNvPr>
          <p:cNvPicPr>
            <a:picLocks noChangeAspect="1"/>
          </p:cNvPicPr>
          <p:nvPr/>
        </p:nvPicPr>
        <p:blipFill>
          <a:blip r:embed="rId4"/>
          <a:stretch>
            <a:fillRect/>
          </a:stretch>
        </p:blipFill>
        <p:spPr>
          <a:xfrm>
            <a:off x="7227538" y="4264824"/>
            <a:ext cx="1625600" cy="2438400"/>
          </a:xfrm>
          <a:prstGeom prst="rect">
            <a:avLst/>
          </a:prstGeom>
          <a:ln>
            <a:solidFill>
              <a:schemeClr val="accent1"/>
            </a:solidFill>
          </a:ln>
        </p:spPr>
      </p:pic>
      <p:sp>
        <p:nvSpPr>
          <p:cNvPr id="11" name="Shape 117">
            <a:extLst>
              <a:ext uri="{FF2B5EF4-FFF2-40B4-BE49-F238E27FC236}">
                <a16:creationId xmlns:a16="http://schemas.microsoft.com/office/drawing/2014/main" id="{3391D9D9-FB74-3948-8E6B-5CC47856F5D0}"/>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PSICOMOTORIO</a:t>
            </a:r>
            <a:endParaRPr sz="3600" dirty="0">
              <a:solidFill>
                <a:srgbClr val="35404A"/>
              </a:solidFill>
            </a:endParaRPr>
          </a:p>
        </p:txBody>
      </p:sp>
    </p:spTree>
    <p:extLst>
      <p:ext uri="{BB962C8B-B14F-4D97-AF65-F5344CB8AC3E}">
        <p14:creationId xmlns:p14="http://schemas.microsoft.com/office/powerpoint/2010/main" val="37383179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81C3D01-D892-DE43-A7B1-0F84D41734AB}"/>
              </a:ext>
            </a:extLst>
          </p:cNvPr>
          <p:cNvSpPr/>
          <p:nvPr/>
        </p:nvSpPr>
        <p:spPr>
          <a:xfrm>
            <a:off x="1593435" y="1566979"/>
            <a:ext cx="9592177" cy="1554272"/>
          </a:xfrm>
          <a:prstGeom prst="rect">
            <a:avLst/>
          </a:prstGeom>
        </p:spPr>
        <p:txBody>
          <a:bodyPr wrap="square">
            <a:spAutoFit/>
          </a:bodyPr>
          <a:lstStyle/>
          <a:p>
            <a:pPr algn="just" rtl="0">
              <a:spcAft>
                <a:spcPts val="600"/>
              </a:spcAft>
            </a:pPr>
            <a:r>
              <a:rPr lang="it-IT" dirty="0">
                <a:solidFill>
                  <a:srgbClr val="444444"/>
                </a:solidFill>
                <a:latin typeface="Open Sans"/>
              </a:rPr>
              <a:t>TEORIA dei SISTEMI DINAMICI (</a:t>
            </a:r>
            <a:r>
              <a:rPr lang="it-IT" dirty="0" err="1">
                <a:solidFill>
                  <a:srgbClr val="444444"/>
                </a:solidFill>
                <a:latin typeface="Open Sans"/>
              </a:rPr>
              <a:t>Thelen</a:t>
            </a:r>
            <a:r>
              <a:rPr lang="it-IT" dirty="0">
                <a:solidFill>
                  <a:srgbClr val="444444"/>
                </a:solidFill>
                <a:latin typeface="Open Sans"/>
              </a:rPr>
              <a:t> e Smith, 1994)</a:t>
            </a:r>
          </a:p>
          <a:p>
            <a:pPr algn="just" rtl="0">
              <a:spcAft>
                <a:spcPts val="600"/>
              </a:spcAft>
            </a:pPr>
            <a:r>
              <a:rPr lang="it-IT" dirty="0">
                <a:solidFill>
                  <a:srgbClr val="444444"/>
                </a:solidFill>
                <a:latin typeface="Open Sans"/>
              </a:rPr>
              <a:t>Lo sviluppo motorio del bambino è dovuto non tanto all’intervento di un singolo sistema (es: maturazione del SNC), quanto all’interazione di diversi sistemi tra i quali, oltre ai fattori intrinseci al sistema nervoso, vanno considerati fattori ambientali (la forza di gravità) e le caratteristiche biomeccaniche dell’individuo (forze inerziali e forze dipendenti dal movimento).</a:t>
            </a:r>
          </a:p>
        </p:txBody>
      </p:sp>
      <p:pic>
        <p:nvPicPr>
          <p:cNvPr id="2" name="Immagine 1">
            <a:extLst>
              <a:ext uri="{FF2B5EF4-FFF2-40B4-BE49-F238E27FC236}">
                <a16:creationId xmlns:a16="http://schemas.microsoft.com/office/drawing/2014/main" id="{E6339B22-9D6C-CD4E-8821-818F807D97D2}"/>
              </a:ext>
            </a:extLst>
          </p:cNvPr>
          <p:cNvPicPr>
            <a:picLocks noChangeAspect="1"/>
          </p:cNvPicPr>
          <p:nvPr/>
        </p:nvPicPr>
        <p:blipFill>
          <a:blip r:embed="rId3"/>
          <a:stretch>
            <a:fillRect/>
          </a:stretch>
        </p:blipFill>
        <p:spPr>
          <a:xfrm>
            <a:off x="-2926239" y="3135312"/>
            <a:ext cx="2657908" cy="3546475"/>
          </a:xfrm>
          <a:prstGeom prst="rect">
            <a:avLst/>
          </a:prstGeom>
        </p:spPr>
      </p:pic>
      <p:sp>
        <p:nvSpPr>
          <p:cNvPr id="9" name="Shape 117">
            <a:extLst>
              <a:ext uri="{FF2B5EF4-FFF2-40B4-BE49-F238E27FC236}">
                <a16:creationId xmlns:a16="http://schemas.microsoft.com/office/drawing/2014/main" id="{DA0C10A7-52D1-4D43-9280-229B31749424}"/>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PSICOMOTORIO</a:t>
            </a:r>
            <a:endParaRPr sz="3600" dirty="0">
              <a:solidFill>
                <a:srgbClr val="35404A"/>
              </a:solidFill>
            </a:endParaRPr>
          </a:p>
        </p:txBody>
      </p:sp>
    </p:spTree>
    <p:extLst>
      <p:ext uri="{BB962C8B-B14F-4D97-AF65-F5344CB8AC3E}">
        <p14:creationId xmlns:p14="http://schemas.microsoft.com/office/powerpoint/2010/main" val="28087978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MOTORIO</a:t>
            </a:r>
            <a:endParaRPr sz="3600" dirty="0">
              <a:solidFill>
                <a:srgbClr val="35404A"/>
              </a:solidFill>
            </a:endParaRPr>
          </a:p>
        </p:txBody>
      </p:sp>
      <p:sp>
        <p:nvSpPr>
          <p:cNvPr id="2" name="Rettangolo 1">
            <a:extLst>
              <a:ext uri="{FF2B5EF4-FFF2-40B4-BE49-F238E27FC236}">
                <a16:creationId xmlns:a16="http://schemas.microsoft.com/office/drawing/2014/main" id="{D0E9654A-7600-144A-928A-A41C812FB764}"/>
              </a:ext>
            </a:extLst>
          </p:cNvPr>
          <p:cNvSpPr/>
          <p:nvPr/>
        </p:nvSpPr>
        <p:spPr>
          <a:xfrm>
            <a:off x="1593435" y="1499030"/>
            <a:ext cx="9453633" cy="1679562"/>
          </a:xfrm>
          <a:prstGeom prst="rect">
            <a:avLst/>
          </a:prstGeom>
        </p:spPr>
        <p:txBody>
          <a:bodyPr wrap="square">
            <a:spAutoFit/>
          </a:bodyPr>
          <a:lstStyle/>
          <a:p>
            <a:pPr algn="just" rtl="0"/>
            <a:r>
              <a:rPr lang="it-IT" dirty="0"/>
              <a:t>LINEE DI SVILUPPO</a:t>
            </a:r>
          </a:p>
          <a:p>
            <a:pPr algn="just" rtl="0"/>
            <a:endParaRPr lang="it-IT" dirty="0"/>
          </a:p>
          <a:p>
            <a:pPr marL="342900" indent="-342900" algn="just" rtl="0">
              <a:lnSpc>
                <a:spcPct val="200000"/>
              </a:lnSpc>
              <a:buFont typeface="+mj-lt"/>
              <a:buAutoNum type="arabicPeriod"/>
            </a:pPr>
            <a:r>
              <a:rPr lang="it-IT" dirty="0"/>
              <a:t>Tendenza a raggiungere una sempre maggiore mobilità</a:t>
            </a:r>
          </a:p>
          <a:p>
            <a:pPr marL="342900" indent="-342900" algn="just" rtl="0">
              <a:lnSpc>
                <a:spcPct val="200000"/>
              </a:lnSpc>
              <a:buFont typeface="+mj-lt"/>
              <a:buAutoNum type="arabicPeriod"/>
            </a:pPr>
            <a:r>
              <a:rPr lang="it-IT" dirty="0"/>
              <a:t>Tendenza a conquistare la posizione eretta</a:t>
            </a:r>
          </a:p>
        </p:txBody>
      </p:sp>
    </p:spTree>
    <p:extLst>
      <p:ext uri="{BB962C8B-B14F-4D97-AF65-F5344CB8AC3E}">
        <p14:creationId xmlns:p14="http://schemas.microsoft.com/office/powerpoint/2010/main" val="124013084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DCC6FC4-DDBA-5C40-8829-64AAC524AE8E}"/>
              </a:ext>
            </a:extLst>
          </p:cNvPr>
          <p:cNvPicPr>
            <a:picLocks noChangeAspect="1"/>
          </p:cNvPicPr>
          <p:nvPr/>
        </p:nvPicPr>
        <p:blipFill>
          <a:blip r:embed="rId3"/>
          <a:stretch>
            <a:fillRect/>
          </a:stretch>
        </p:blipFill>
        <p:spPr>
          <a:xfrm>
            <a:off x="3233636" y="1335232"/>
            <a:ext cx="6502400" cy="4686300"/>
          </a:xfrm>
          <a:prstGeom prst="rect">
            <a:avLst/>
          </a:prstGeom>
        </p:spPr>
      </p:pic>
      <p:sp>
        <p:nvSpPr>
          <p:cNvPr id="6" name="Shape 117">
            <a:extLst>
              <a:ext uri="{FF2B5EF4-FFF2-40B4-BE49-F238E27FC236}">
                <a16:creationId xmlns:a16="http://schemas.microsoft.com/office/drawing/2014/main" id="{2B7F3630-7DD5-BC44-9AF9-607DE9098ABA}"/>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MOTORIO</a:t>
            </a:r>
            <a:endParaRPr sz="3600" dirty="0">
              <a:solidFill>
                <a:srgbClr val="35404A"/>
              </a:solidFill>
            </a:endParaRPr>
          </a:p>
        </p:txBody>
      </p:sp>
    </p:spTree>
    <p:extLst>
      <p:ext uri="{BB962C8B-B14F-4D97-AF65-F5344CB8AC3E}">
        <p14:creationId xmlns:p14="http://schemas.microsoft.com/office/powerpoint/2010/main" val="891215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a:solidFill>
                  <a:srgbClr val="35404A"/>
                </a:solidFill>
              </a:rPr>
              <a:t>SVILUPPO PERCETTIVO</a:t>
            </a:r>
            <a:endParaRPr sz="3600">
              <a:solidFill>
                <a:srgbClr val="35404A"/>
              </a:solidFill>
            </a:endParaRPr>
          </a:p>
        </p:txBody>
      </p:sp>
      <p:sp>
        <p:nvSpPr>
          <p:cNvPr id="6" name="Rettangolo 5">
            <a:extLst>
              <a:ext uri="{FF2B5EF4-FFF2-40B4-BE49-F238E27FC236}">
                <a16:creationId xmlns:a16="http://schemas.microsoft.com/office/drawing/2014/main" id="{3F4000A5-2E9D-5944-882D-5E3721F100FB}"/>
              </a:ext>
            </a:extLst>
          </p:cNvPr>
          <p:cNvSpPr/>
          <p:nvPr/>
        </p:nvSpPr>
        <p:spPr>
          <a:xfrm>
            <a:off x="1722460" y="1700837"/>
            <a:ext cx="8979047" cy="2362570"/>
          </a:xfrm>
          <a:prstGeom prst="rect">
            <a:avLst/>
          </a:prstGeom>
        </p:spPr>
        <p:txBody>
          <a:bodyPr wrap="square">
            <a:spAutoFit/>
          </a:bodyPr>
          <a:lstStyle/>
          <a:p>
            <a:pPr algn="just" defTabSz="457200" rtl="0">
              <a:lnSpc>
                <a:spcPct val="117999"/>
              </a:lnSpc>
              <a:buClr>
                <a:srgbClr val="FFFFFF"/>
              </a:buClr>
              <a:buSzPct val="100000"/>
              <a:buFont typeface="Tahoma" charset="0"/>
              <a:buNone/>
              <a:defRPr/>
            </a:pPr>
            <a:r>
              <a:rPr lang="en-GB" altLang="it-IT" dirty="0">
                <a:solidFill>
                  <a:schemeClr val="tx1"/>
                </a:solidFill>
              </a:rPr>
              <a:t>Gli </a:t>
            </a:r>
            <a:r>
              <a:rPr lang="en-GB" altLang="it-IT" b="1" dirty="0">
                <a:solidFill>
                  <a:schemeClr val="tx1"/>
                </a:solidFill>
              </a:rPr>
              <a:t>organi di senso </a:t>
            </a:r>
            <a:r>
              <a:rPr lang="en-GB" altLang="it-IT" dirty="0">
                <a:solidFill>
                  <a:schemeClr val="tx1"/>
                </a:solidFill>
              </a:rPr>
              <a:t>forniscono informazioni essenziali sulla </a:t>
            </a:r>
            <a:r>
              <a:rPr lang="it-IT" altLang="it-IT" dirty="0">
                <a:solidFill>
                  <a:schemeClr val="tx1"/>
                </a:solidFill>
              </a:rPr>
              <a:t>realtà</a:t>
            </a:r>
            <a:r>
              <a:rPr lang="en-GB" altLang="it-IT" dirty="0">
                <a:solidFill>
                  <a:schemeClr val="tx1"/>
                </a:solidFill>
              </a:rPr>
              <a:t> che ci circonda e permettono di percepire i sapori, gli odori, I suoni, gli oggetti e le persone nell’ambiente.</a:t>
            </a:r>
          </a:p>
          <a:p>
            <a:pPr algn="just" defTabSz="457200" rtl="0">
              <a:lnSpc>
                <a:spcPct val="117999"/>
              </a:lnSpc>
              <a:buClr>
                <a:srgbClr val="FFFFFF"/>
              </a:buClr>
              <a:buSzPct val="100000"/>
              <a:buFont typeface="Tahoma" charset="0"/>
              <a:buNone/>
              <a:defRPr/>
            </a:pPr>
            <a:endParaRPr lang="en-GB" altLang="it-IT" dirty="0">
              <a:solidFill>
                <a:schemeClr val="tx1"/>
              </a:solidFill>
            </a:endParaRPr>
          </a:p>
          <a:p>
            <a:pPr algn="just" defTabSz="457200" rtl="0">
              <a:lnSpc>
                <a:spcPct val="117999"/>
              </a:lnSpc>
              <a:buClr>
                <a:srgbClr val="FFFFFF"/>
              </a:buClr>
              <a:buSzPct val="100000"/>
              <a:buFont typeface="Tahoma" charset="0"/>
              <a:buNone/>
              <a:defRPr/>
            </a:pPr>
            <a:r>
              <a:rPr lang="en-GB" altLang="it-IT" dirty="0">
                <a:solidFill>
                  <a:schemeClr val="tx1"/>
                </a:solidFill>
              </a:rPr>
              <a:t>La </a:t>
            </a:r>
            <a:r>
              <a:rPr lang="en-GB" altLang="it-IT" b="1" dirty="0">
                <a:solidFill>
                  <a:schemeClr val="tx1"/>
                </a:solidFill>
              </a:rPr>
              <a:t>percezione</a:t>
            </a:r>
            <a:r>
              <a:rPr lang="en-GB" altLang="it-IT" dirty="0">
                <a:solidFill>
                  <a:schemeClr val="tx1"/>
                </a:solidFill>
              </a:rPr>
              <a:t> è un processo dinamico ed attivo di elaborazione degli stimoli sensoriali, che procede attraverso l’analisi, la selezione, il coordinamento e la eleaborazione delle informazioni.</a:t>
            </a:r>
          </a:p>
        </p:txBody>
      </p:sp>
    </p:spTree>
    <p:extLst>
      <p:ext uri="{BB962C8B-B14F-4D97-AF65-F5344CB8AC3E}">
        <p14:creationId xmlns:p14="http://schemas.microsoft.com/office/powerpoint/2010/main" val="375870232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7">
            <a:extLst>
              <a:ext uri="{FF2B5EF4-FFF2-40B4-BE49-F238E27FC236}">
                <a16:creationId xmlns:a16="http://schemas.microsoft.com/office/drawing/2014/main" id="{8DAD4810-428C-6047-BF97-697082C3AF9D}"/>
              </a:ext>
            </a:extLst>
          </p:cNvPr>
          <p:cNvSpPr>
            <a:spLocks noGrp="1"/>
          </p:cNvSpPr>
          <p:nvPr>
            <p:ph type="title"/>
          </p:nvPr>
        </p:nvSpPr>
        <p:spPr>
          <a:xfrm>
            <a:off x="1593435" y="-105228"/>
            <a:ext cx="9782803" cy="1239839"/>
          </a:xfrm>
          <a:prstGeom prst="rect">
            <a:avLst/>
          </a:prstGeom>
        </p:spPr>
        <p:txBody>
          <a:bodyPr/>
          <a:lstStyle/>
          <a:p>
            <a:pPr lvl="0">
              <a:defRPr sz="1800">
                <a:solidFill>
                  <a:srgbClr val="000000"/>
                </a:solidFill>
              </a:defRPr>
            </a:pPr>
            <a:r>
              <a:rPr lang="it-IT" sz="3600" dirty="0">
                <a:solidFill>
                  <a:srgbClr val="35404A"/>
                </a:solidFill>
              </a:rPr>
              <a:t>SVILUPPO COGNITIVO</a:t>
            </a:r>
            <a:endParaRPr sz="3600" dirty="0">
              <a:solidFill>
                <a:srgbClr val="35404A"/>
              </a:solidFill>
            </a:endParaRPr>
          </a:p>
        </p:txBody>
      </p:sp>
      <p:pic>
        <p:nvPicPr>
          <p:cNvPr id="2" name="Immagine 1">
            <a:extLst>
              <a:ext uri="{FF2B5EF4-FFF2-40B4-BE49-F238E27FC236}">
                <a16:creationId xmlns:a16="http://schemas.microsoft.com/office/drawing/2014/main" id="{55D39144-CE0B-CC40-8911-530EE726E382}"/>
              </a:ext>
            </a:extLst>
          </p:cNvPr>
          <p:cNvPicPr>
            <a:picLocks noChangeAspect="1"/>
          </p:cNvPicPr>
          <p:nvPr/>
        </p:nvPicPr>
        <p:blipFill>
          <a:blip r:embed="rId3"/>
          <a:stretch>
            <a:fillRect/>
          </a:stretch>
        </p:blipFill>
        <p:spPr>
          <a:xfrm>
            <a:off x="-3908474" y="3771216"/>
            <a:ext cx="3810000" cy="2044700"/>
          </a:xfrm>
          <a:prstGeom prst="rect">
            <a:avLst/>
          </a:prstGeom>
        </p:spPr>
      </p:pic>
      <p:pic>
        <p:nvPicPr>
          <p:cNvPr id="3" name="Immagine 2">
            <a:extLst>
              <a:ext uri="{FF2B5EF4-FFF2-40B4-BE49-F238E27FC236}">
                <a16:creationId xmlns:a16="http://schemas.microsoft.com/office/drawing/2014/main" id="{1899C1B8-1286-DF46-A292-CF29DEA66471}"/>
              </a:ext>
            </a:extLst>
          </p:cNvPr>
          <p:cNvPicPr>
            <a:picLocks noChangeAspect="1"/>
          </p:cNvPicPr>
          <p:nvPr/>
        </p:nvPicPr>
        <p:blipFill>
          <a:blip r:embed="rId4"/>
          <a:stretch>
            <a:fillRect/>
          </a:stretch>
        </p:blipFill>
        <p:spPr>
          <a:xfrm>
            <a:off x="-2511474" y="928272"/>
            <a:ext cx="2413000" cy="2413000"/>
          </a:xfrm>
          <a:prstGeom prst="rect">
            <a:avLst/>
          </a:prstGeom>
        </p:spPr>
      </p:pic>
      <p:graphicFrame>
        <p:nvGraphicFramePr>
          <p:cNvPr id="8" name="Tabella 7">
            <a:extLst>
              <a:ext uri="{FF2B5EF4-FFF2-40B4-BE49-F238E27FC236}">
                <a16:creationId xmlns:a16="http://schemas.microsoft.com/office/drawing/2014/main" id="{96D77E3D-F333-D248-9B42-11F269391CB9}"/>
              </a:ext>
            </a:extLst>
          </p:cNvPr>
          <p:cNvGraphicFramePr>
            <a:graphicFrameLocks noGrp="1"/>
          </p:cNvGraphicFramePr>
          <p:nvPr>
            <p:extLst>
              <p:ext uri="{D42A27DB-BD31-4B8C-83A1-F6EECF244321}">
                <p14:modId xmlns:p14="http://schemas.microsoft.com/office/powerpoint/2010/main" val="798921608"/>
              </p:ext>
            </p:extLst>
          </p:nvPr>
        </p:nvGraphicFramePr>
        <p:xfrm>
          <a:off x="2029883" y="1721296"/>
          <a:ext cx="9238338" cy="4363720"/>
        </p:xfrm>
        <a:graphic>
          <a:graphicData uri="http://schemas.openxmlformats.org/drawingml/2006/table">
            <a:tbl>
              <a:tblPr firstRow="1" bandRow="1">
                <a:tableStyleId>{6E25E649-3F16-4E02-A733-19D2CDBF48F0}</a:tableStyleId>
              </a:tblPr>
              <a:tblGrid>
                <a:gridCol w="1895003">
                  <a:extLst>
                    <a:ext uri="{9D8B030D-6E8A-4147-A177-3AD203B41FA5}">
                      <a16:colId xmlns:a16="http://schemas.microsoft.com/office/drawing/2014/main" val="3504403898"/>
                    </a:ext>
                  </a:extLst>
                </a:gridCol>
                <a:gridCol w="2011680">
                  <a:extLst>
                    <a:ext uri="{9D8B030D-6E8A-4147-A177-3AD203B41FA5}">
                      <a16:colId xmlns:a16="http://schemas.microsoft.com/office/drawing/2014/main" val="3812706638"/>
                    </a:ext>
                  </a:extLst>
                </a:gridCol>
                <a:gridCol w="5331655">
                  <a:extLst>
                    <a:ext uri="{9D8B030D-6E8A-4147-A177-3AD203B41FA5}">
                      <a16:colId xmlns:a16="http://schemas.microsoft.com/office/drawing/2014/main" val="4092781323"/>
                    </a:ext>
                  </a:extLst>
                </a:gridCol>
              </a:tblGrid>
              <a:tr h="370840">
                <a:tc>
                  <a:txBody>
                    <a:bodyPr/>
                    <a:lstStyle/>
                    <a:p>
                      <a:pPr algn="l" rtl="0"/>
                      <a:r>
                        <a:rPr lang="it-IT" sz="1400" dirty="0"/>
                        <a:t>STADIO</a:t>
                      </a:r>
                    </a:p>
                  </a:txBody>
                  <a:tcPr/>
                </a:tc>
                <a:tc>
                  <a:txBody>
                    <a:bodyPr/>
                    <a:lstStyle/>
                    <a:p>
                      <a:pPr algn="l" rtl="0"/>
                      <a:r>
                        <a:rPr lang="it-IT" sz="1400" dirty="0"/>
                        <a:t>ETA’</a:t>
                      </a:r>
                    </a:p>
                  </a:txBody>
                  <a:tcPr/>
                </a:tc>
                <a:tc>
                  <a:txBody>
                    <a:bodyPr/>
                    <a:lstStyle/>
                    <a:p>
                      <a:pPr algn="l" rtl="0"/>
                      <a:r>
                        <a:rPr lang="it-IT" sz="1400" dirty="0"/>
                        <a:t>DESCRIZIONE</a:t>
                      </a:r>
                    </a:p>
                  </a:txBody>
                  <a:tcPr/>
                </a:tc>
                <a:extLst>
                  <a:ext uri="{0D108BD9-81ED-4DB2-BD59-A6C34878D82A}">
                    <a16:rowId xmlns:a16="http://schemas.microsoft.com/office/drawing/2014/main" val="1959505365"/>
                  </a:ext>
                </a:extLst>
              </a:tr>
              <a:tr h="370840">
                <a:tc>
                  <a:txBody>
                    <a:bodyPr/>
                    <a:lstStyle/>
                    <a:p>
                      <a:pPr algn="l" rtl="0"/>
                      <a:r>
                        <a:rPr lang="it-IT" sz="1400" dirty="0"/>
                        <a:t>1) SENSOMOTORIO</a:t>
                      </a:r>
                    </a:p>
                  </a:txBody>
                  <a:tcPr/>
                </a:tc>
                <a:tc>
                  <a:txBody>
                    <a:bodyPr/>
                    <a:lstStyle/>
                    <a:p>
                      <a:pPr algn="l" rtl="0"/>
                      <a:r>
                        <a:rPr lang="it-IT" sz="1400" cap="none" baseline="0" dirty="0">
                          <a:latin typeface="+mn-lt"/>
                          <a:cs typeface="Calibri" panose="020F0502020204030204" pitchFamily="34" charset="0"/>
                        </a:rPr>
                        <a:t>Dalla nascita ai 2 anni</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cap="none" baseline="0" dirty="0"/>
                        <a:t>Le sensazioni, percezioni e movimenti propri si organizzano in «schemi di azione» (assimilazione/accomodazione). E’ sufficiente che movimenti qualsiasi portino una soddisfazione perché essi vengano ripetuti (reazioni circolari)</a:t>
                      </a:r>
                    </a:p>
                  </a:txBody>
                  <a:tcPr/>
                </a:tc>
                <a:extLst>
                  <a:ext uri="{0D108BD9-81ED-4DB2-BD59-A6C34878D82A}">
                    <a16:rowId xmlns:a16="http://schemas.microsoft.com/office/drawing/2014/main" val="1653939149"/>
                  </a:ext>
                </a:extLst>
              </a:tr>
              <a:tr h="370840">
                <a:tc>
                  <a:txBody>
                    <a:bodyPr/>
                    <a:lstStyle/>
                    <a:p>
                      <a:pPr algn="l" rtl="0"/>
                      <a:r>
                        <a:rPr lang="it-IT" sz="1400" dirty="0"/>
                        <a:t>2) PREOPERATORIO</a:t>
                      </a:r>
                    </a:p>
                  </a:txBody>
                  <a:tcPr/>
                </a:tc>
                <a:tc>
                  <a:txBody>
                    <a:bodyPr/>
                    <a:lstStyle/>
                    <a:p>
                      <a:pPr algn="l" rtl="0"/>
                      <a:r>
                        <a:rPr lang="it-IT" sz="1400" cap="none" baseline="0" dirty="0"/>
                        <a:t>2-6 anni</a:t>
                      </a:r>
                    </a:p>
                  </a:txBody>
                  <a:tcPr/>
                </a:tc>
                <a:tc>
                  <a:txBody>
                    <a:bodyPr/>
                    <a:lstStyle/>
                    <a:p>
                      <a:pPr algn="just" rtl="0"/>
                      <a:r>
                        <a:rPr lang="it-IT" sz="1400" cap="none" baseline="0" dirty="0"/>
                        <a:t>Il bambino si rappresenta mentalmente gli oggetti ed inizia a comprendere la loro classificazione in gruppi. Comincia a capire che esistono i punti di vista degli altri. Compaiono i primi giochi di fantasia ed una logica rudimentale.</a:t>
                      </a:r>
                    </a:p>
                  </a:txBody>
                  <a:tcPr/>
                </a:tc>
                <a:extLst>
                  <a:ext uri="{0D108BD9-81ED-4DB2-BD59-A6C34878D82A}">
                    <a16:rowId xmlns:a16="http://schemas.microsoft.com/office/drawing/2014/main" val="2123368787"/>
                  </a:ext>
                </a:extLst>
              </a:tr>
              <a:tr h="370840">
                <a:tc>
                  <a:txBody>
                    <a:bodyPr/>
                    <a:lstStyle/>
                    <a:p>
                      <a:pPr algn="l" rtl="0"/>
                      <a:r>
                        <a:rPr lang="it-IT" sz="1400" dirty="0"/>
                        <a:t>3) OPERATORIO CONCRETO</a:t>
                      </a:r>
                    </a:p>
                  </a:txBody>
                  <a:tcPr/>
                </a:tc>
                <a:tc>
                  <a:txBody>
                    <a:bodyPr/>
                    <a:lstStyle/>
                    <a:p>
                      <a:pPr algn="l" rtl="0"/>
                      <a:r>
                        <a:rPr lang="it-IT" sz="1400" cap="none" baseline="0" dirty="0"/>
                        <a:t>6-12 anni</a:t>
                      </a:r>
                    </a:p>
                  </a:txBody>
                  <a:tcPr/>
                </a:tc>
                <a:tc>
                  <a:txBody>
                    <a:bodyPr/>
                    <a:lstStyle/>
                    <a:p>
                      <a:pPr algn="just" rtl="0"/>
                      <a:r>
                        <a:rPr lang="it-IT" sz="1400" cap="none" baseline="0" dirty="0"/>
                        <a:t>Le azioni mentali isolate si coordinano tra loro e diventano operazioni concrete, ovvero strutture mentali caratterizzate da reversibilità, per cui ad ogni operazione corrisponde un’operazione inversa.</a:t>
                      </a:r>
                    </a:p>
                  </a:txBody>
                  <a:tcPr/>
                </a:tc>
                <a:extLst>
                  <a:ext uri="{0D108BD9-81ED-4DB2-BD59-A6C34878D82A}">
                    <a16:rowId xmlns:a16="http://schemas.microsoft.com/office/drawing/2014/main" val="1971694883"/>
                  </a:ext>
                </a:extLst>
              </a:tr>
              <a:tr h="370840">
                <a:tc>
                  <a:txBody>
                    <a:bodyPr/>
                    <a:lstStyle/>
                    <a:p>
                      <a:pPr algn="l" rtl="0"/>
                      <a:r>
                        <a:rPr lang="it-IT" sz="1400" dirty="0"/>
                        <a:t>4) OPERATORIO FORMALE</a:t>
                      </a:r>
                    </a:p>
                  </a:txBody>
                  <a:tcPr/>
                </a:tc>
                <a:tc>
                  <a:txBody>
                    <a:bodyPr/>
                    <a:lstStyle/>
                    <a:p>
                      <a:pPr algn="l" rtl="0"/>
                      <a:r>
                        <a:rPr lang="it-IT" sz="1400" cap="none" baseline="0" dirty="0"/>
                        <a:t>Dai 12 anni in poi</a:t>
                      </a:r>
                    </a:p>
                  </a:txBody>
                  <a:tcPr/>
                </a:tc>
                <a:tc>
                  <a:txBody>
                    <a:bodyPr/>
                    <a:lstStyle/>
                    <a:p>
                      <a:pPr algn="just" rtl="0"/>
                      <a:r>
                        <a:rPr lang="it-IT" sz="1400" cap="none" baseline="0" dirty="0"/>
                        <a:t>L’adolescente è in grado di elaborare sia le idee che gli eventi o gli oggetti. Può immaginare cose che non ha mai visto o prevedere cose che non sono ancora accadute. Sa organizzare le informazioni in modo sistematico e completo e pensare in termini ipotetico-deduttivi.</a:t>
                      </a:r>
                    </a:p>
                  </a:txBody>
                  <a:tcPr/>
                </a:tc>
                <a:extLst>
                  <a:ext uri="{0D108BD9-81ED-4DB2-BD59-A6C34878D82A}">
                    <a16:rowId xmlns:a16="http://schemas.microsoft.com/office/drawing/2014/main" val="3776252587"/>
                  </a:ext>
                </a:extLst>
              </a:tr>
            </a:tbl>
          </a:graphicData>
        </a:graphic>
      </p:graphicFrame>
      <p:sp>
        <p:nvSpPr>
          <p:cNvPr id="9" name="Rettangolo 8">
            <a:extLst>
              <a:ext uri="{FF2B5EF4-FFF2-40B4-BE49-F238E27FC236}">
                <a16:creationId xmlns:a16="http://schemas.microsoft.com/office/drawing/2014/main" id="{C2A5AA20-FEF7-5F49-820C-390F521E415D}"/>
              </a:ext>
            </a:extLst>
          </p:cNvPr>
          <p:cNvSpPr/>
          <p:nvPr/>
        </p:nvSpPr>
        <p:spPr>
          <a:xfrm>
            <a:off x="4463638" y="1243287"/>
            <a:ext cx="4706119" cy="369332"/>
          </a:xfrm>
          <a:prstGeom prst="rect">
            <a:avLst/>
          </a:prstGeom>
        </p:spPr>
        <p:txBody>
          <a:bodyPr wrap="square">
            <a:spAutoFit/>
          </a:bodyPr>
          <a:lstStyle/>
          <a:p>
            <a:pPr algn="ctr" rtl="0">
              <a:spcAft>
                <a:spcPts val="1200"/>
              </a:spcAft>
            </a:pPr>
            <a:r>
              <a:rPr lang="it-IT" b="1" dirty="0">
                <a:solidFill>
                  <a:srgbClr val="444444"/>
                </a:solidFill>
                <a:latin typeface="Open Sans"/>
              </a:rPr>
              <a:t>STADI DI SVILUPPO SECONDO PIAGET</a:t>
            </a:r>
          </a:p>
        </p:txBody>
      </p:sp>
      <p:sp>
        <p:nvSpPr>
          <p:cNvPr id="10" name="Rettangolo 9">
            <a:extLst>
              <a:ext uri="{FF2B5EF4-FFF2-40B4-BE49-F238E27FC236}">
                <a16:creationId xmlns:a16="http://schemas.microsoft.com/office/drawing/2014/main" id="{9BE8A473-4CF3-C44C-A28A-2F4EB96F3E2A}"/>
              </a:ext>
            </a:extLst>
          </p:cNvPr>
          <p:cNvSpPr/>
          <p:nvPr/>
        </p:nvSpPr>
        <p:spPr>
          <a:xfrm>
            <a:off x="2029883" y="2096086"/>
            <a:ext cx="9238338" cy="928468"/>
          </a:xfrm>
          <a:prstGeom prst="rect">
            <a:avLst/>
          </a:prstGeom>
          <a:solidFill>
            <a:srgbClr val="FFFF00">
              <a:alpha val="37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465562"/>
              </a:solidFill>
              <a:effectLst/>
              <a:uFillTx/>
              <a:latin typeface="+mj-lt"/>
              <a:ea typeface="+mj-ea"/>
              <a:cs typeface="+mj-cs"/>
              <a:sym typeface="Helvetica"/>
            </a:endParaRPr>
          </a:p>
        </p:txBody>
      </p:sp>
    </p:spTree>
    <p:extLst>
      <p:ext uri="{BB962C8B-B14F-4D97-AF65-F5344CB8AC3E}">
        <p14:creationId xmlns:p14="http://schemas.microsoft.com/office/powerpoint/2010/main" val="122234422"/>
      </p:ext>
    </p:extLst>
  </p:cSld>
  <p:clrMapOvr>
    <a:masterClrMapping/>
  </p:clrMapOvr>
  <p:transition spd="med"/>
</p:sld>
</file>

<file path=ppt/theme/theme1.xml><?xml version="1.0" encoding="utf-8"?>
<a:theme xmlns:a="http://schemas.openxmlformats.org/drawingml/2006/main" name="Default">
  <a:themeElements>
    <a:clrScheme name="Default">
      <a:dk1>
        <a:srgbClr val="465562"/>
      </a:dk1>
      <a:lt1>
        <a:srgbClr val="FFFFFF"/>
      </a:lt1>
      <a:dk2>
        <a:srgbClr val="A7A7A7"/>
      </a:dk2>
      <a:lt2>
        <a:srgbClr val="535353"/>
      </a:lt2>
      <a:accent1>
        <a:srgbClr val="9BAAB7"/>
      </a:accent1>
      <a:accent2>
        <a:srgbClr val="B8D082"/>
      </a:accent2>
      <a:accent3>
        <a:srgbClr val="EFDB85"/>
      </a:accent3>
      <a:accent4>
        <a:srgbClr val="E8A565"/>
      </a:accent4>
      <a:accent5>
        <a:srgbClr val="BC9AAE"/>
      </a:accent5>
      <a:accent6>
        <a:srgbClr val="BABAB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9BAAB7"/>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46556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9BAAB7"/>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46556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9BAAB7"/>
      </a:accent1>
      <a:accent2>
        <a:srgbClr val="B8D082"/>
      </a:accent2>
      <a:accent3>
        <a:srgbClr val="EFDB85"/>
      </a:accent3>
      <a:accent4>
        <a:srgbClr val="E8A565"/>
      </a:accent4>
      <a:accent5>
        <a:srgbClr val="BC9AAE"/>
      </a:accent5>
      <a:accent6>
        <a:srgbClr val="BABAB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9BAAB7"/>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46556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9BAAB7"/>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46556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16338</TotalTime>
  <Words>3281</Words>
  <Application>Microsoft Macintosh PowerPoint</Application>
  <PresentationFormat>Personalizzato</PresentationFormat>
  <Paragraphs>219</Paragraphs>
  <Slides>23</Slides>
  <Notes>22</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23</vt:i4>
      </vt:variant>
    </vt:vector>
  </HeadingPairs>
  <TitlesOfParts>
    <vt:vector size="32" baseType="lpstr">
      <vt:lpstr>Arial</vt:lpstr>
      <vt:lpstr>Comic Sans MS</vt:lpstr>
      <vt:lpstr>Euphemia</vt:lpstr>
      <vt:lpstr>Helvetica</vt:lpstr>
      <vt:lpstr>Helvetica Neue</vt:lpstr>
      <vt:lpstr>Open Sans</vt:lpstr>
      <vt:lpstr>Tahoma</vt:lpstr>
      <vt:lpstr>Wingdings</vt:lpstr>
      <vt:lpstr>Default</vt:lpstr>
      <vt:lpstr>SVILUPPO PSICOMOTORIO DEI PRIMI DUE ANNI DI VITA</vt:lpstr>
      <vt:lpstr>SVILUPPO PSICOMOTORIO</vt:lpstr>
      <vt:lpstr>SVILUPPO PSICOMOTORIO</vt:lpstr>
      <vt:lpstr>SVILUPPO PSICOMOTORIO</vt:lpstr>
      <vt:lpstr>SVILUPPO PSICOMOTORIO</vt:lpstr>
      <vt:lpstr>SVILUPPO MOTORIO</vt:lpstr>
      <vt:lpstr>SVILUPPO MOTORIO</vt:lpstr>
      <vt:lpstr>SVILUPPO PERCETTIVO</vt:lpstr>
      <vt:lpstr>SVILUPPO COGNITIVO</vt:lpstr>
      <vt:lpstr>CHE COSA SA FARE UN FETO?</vt:lpstr>
      <vt:lpstr>STATI DI COSCIENZA SECONDO PRECHTL</vt:lpstr>
      <vt:lpstr>CHE COSA SA FARE  IL NEONATO?</vt:lpstr>
      <vt:lpstr>RIFLESSI ARCAICI</vt:lpstr>
      <vt:lpstr>RIFLESSI ARCAICI</vt:lpstr>
      <vt:lpstr>RIFLESSI ARCAICI</vt:lpstr>
      <vt:lpstr>RIFLESSI ARCAICI</vt:lpstr>
      <vt:lpstr>RIFLESSI ARCAICI</vt:lpstr>
      <vt:lpstr>RIFLESSI ARCAICI</vt:lpstr>
      <vt:lpstr>RIFLESSI ARCAICI</vt:lpstr>
      <vt:lpstr>RIFLESSI ARCAICI</vt:lpstr>
      <vt:lpstr>RIFLESSI ARCAICI</vt:lpstr>
      <vt:lpstr>RIFLESSI ARCAICI</vt:lpstr>
      <vt:lpstr>RIFLESSI ARCAICI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Formazione in Culture, Health &amp; Tourism Management</dc:title>
  <dc:creator>Humanitas</dc:creator>
  <cp:lastModifiedBy>Moavero Romina</cp:lastModifiedBy>
  <cp:revision>174</cp:revision>
  <dcterms:modified xsi:type="dcterms:W3CDTF">2020-10-16T18:44:46Z</dcterms:modified>
</cp:coreProperties>
</file>