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2"/>
  </p:notesMasterIdLst>
  <p:handoutMasterIdLst>
    <p:handoutMasterId r:id="rId23"/>
  </p:handoutMasterIdLst>
  <p:sldIdLst>
    <p:sldId id="256" r:id="rId3"/>
    <p:sldId id="265" r:id="rId4"/>
    <p:sldId id="306" r:id="rId5"/>
    <p:sldId id="261" r:id="rId6"/>
    <p:sldId id="272"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319" r:id="rId20"/>
    <p:sldId id="32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11" d="100"/>
          <a:sy n="111" d="100"/>
        </p:scale>
        <p:origin x="672" y="200"/>
      </p:cViewPr>
      <p:guideLst>
        <p:guide pos="3840"/>
        <p:guide orient="horz" pos="2160"/>
      </p:guideLst>
    </p:cSldViewPr>
  </p:slideViewPr>
  <p:notesTextViewPr>
    <p:cViewPr>
      <p:scale>
        <a:sx n="1" d="1"/>
        <a:sy n="1" d="1"/>
      </p:scale>
      <p:origin x="0" y="0"/>
    </p:cViewPr>
  </p:notesTextViewPr>
  <p:notesViewPr>
    <p:cSldViewPr snapToGrid="0">
      <p:cViewPr varScale="1">
        <p:scale>
          <a:sx n="63" d="100"/>
          <a:sy n="63" d="100"/>
        </p:scale>
        <p:origin x="283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D2DDA-69D8-473F-A583-B6774B31A77B}" type="datetimeFigureOut">
              <a:rPr lang="en-US"/>
              <a:t>3/6/20</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392CCB-FF08-4D29-8DA3-E1FD86044808}" type="slidenum">
              <a:rPr/>
              <a:t>‹N›</a:t>
            </a:fld>
            <a:endParaRPr/>
          </a:p>
        </p:txBody>
      </p:sp>
    </p:spTree>
    <p:extLst>
      <p:ext uri="{BB962C8B-B14F-4D97-AF65-F5344CB8AC3E}">
        <p14:creationId xmlns:p14="http://schemas.microsoft.com/office/powerpoint/2010/main" val="1662153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1F6DFB-6833-46E4-B515-70E0D9178056}" type="datetimeFigureOut">
              <a:rPr lang="en-US"/>
              <a:t>3/6/20</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8706C7-F2C3-48B6-8A22-C484D800B5D4}" type="slidenum">
              <a:rPr/>
              <a:t>‹N›</a:t>
            </a:fld>
            <a:endParaRPr/>
          </a:p>
        </p:txBody>
      </p:sp>
    </p:spTree>
    <p:extLst>
      <p:ext uri="{BB962C8B-B14F-4D97-AF65-F5344CB8AC3E}">
        <p14:creationId xmlns:p14="http://schemas.microsoft.com/office/powerpoint/2010/main" val="599506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9" name="Rectangle 8"/>
          <p:cNvSpPr/>
          <p:nvPr/>
        </p:nvSpPr>
        <p:spPr>
          <a:xfrm>
            <a:off x="-1" y="1905000"/>
            <a:ext cx="12188826" cy="320040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2" y="1795132"/>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1" name="Rectangle 10"/>
          <p:cNvSpPr/>
          <p:nvPr/>
        </p:nvSpPr>
        <p:spPr>
          <a:xfrm>
            <a:off x="-2" y="5142116"/>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2" name="Title 1"/>
          <p:cNvSpPr>
            <a:spLocks noGrp="1"/>
          </p:cNvSpPr>
          <p:nvPr>
            <p:ph type="ctrTitle"/>
          </p:nvPr>
        </p:nvSpPr>
        <p:spPr>
          <a:xfrm>
            <a:off x="1295400" y="2079812"/>
            <a:ext cx="9601200" cy="1724092"/>
          </a:xfrm>
        </p:spPr>
        <p:txBody>
          <a:bodyPr anchor="b"/>
          <a:lstStyle>
            <a:lvl1pPr algn="ctr">
              <a:defRPr sz="5400"/>
            </a:lvl1pPr>
          </a:lstStyle>
          <a:p>
            <a:r>
              <a:rPr lang="it-IT"/>
              <a:t>Fare clic per modificare lo stile del titolo</a:t>
            </a:r>
            <a:endParaRPr/>
          </a:p>
        </p:txBody>
      </p:sp>
      <p:sp>
        <p:nvSpPr>
          <p:cNvPr id="3" name="Subtitle 2"/>
          <p:cNvSpPr>
            <a:spLocks noGrp="1"/>
          </p:cNvSpPr>
          <p:nvPr>
            <p:ph type="subTitle" idx="1"/>
          </p:nvPr>
        </p:nvSpPr>
        <p:spPr>
          <a:xfrm>
            <a:off x="1295400" y="3959352"/>
            <a:ext cx="9601200" cy="914400"/>
          </a:xfrm>
        </p:spPr>
        <p:txBody>
          <a:bodyPr>
            <a:normAutofit/>
          </a:bodyPr>
          <a:lstStyle>
            <a:lvl1pPr marL="0" indent="0" algn="ctr">
              <a:spcBef>
                <a:spcPts val="0"/>
              </a:spcBef>
              <a:buNone/>
              <a:defRPr sz="200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a:p>
        </p:txBody>
      </p:sp>
    </p:spTree>
    <p:extLst>
      <p:ext uri="{BB962C8B-B14F-4D97-AF65-F5344CB8AC3E}">
        <p14:creationId xmlns:p14="http://schemas.microsoft.com/office/powerpoint/2010/main" val="1985752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Date Placeholder 3"/>
          <p:cNvSpPr>
            <a:spLocks noGrp="1"/>
          </p:cNvSpPr>
          <p:nvPr>
            <p:ph type="dt" sz="half" idx="10"/>
          </p:nvPr>
        </p:nvSpPr>
        <p:spPr/>
        <p:txBody>
          <a:bodyPr/>
          <a:lstStyle/>
          <a:p>
            <a:fld id="{0B277187-C200-495F-A386-621319EADA8F}" type="datetimeFigureOut">
              <a:rPr lang="en-US"/>
              <a:t>3/6/20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273593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it-IT"/>
              <a:t>Fare clic per modificare lo stile del titolo</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Date Placeholder 3"/>
          <p:cNvSpPr>
            <a:spLocks noGrp="1"/>
          </p:cNvSpPr>
          <p:nvPr>
            <p:ph type="dt" sz="half" idx="10"/>
          </p:nvPr>
        </p:nvSpPr>
        <p:spPr/>
        <p:txBody>
          <a:bodyPr/>
          <a:lstStyle/>
          <a:p>
            <a:fld id="{0B277187-C200-495F-A386-621319EADA8F}" type="datetimeFigureOut">
              <a:rPr lang="en-US"/>
              <a:t>3/6/20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4230509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0B277187-C200-495F-A386-621319EADA8F}" type="datetimeFigureOut">
              <a:rPr lang="en-US"/>
              <a:t>3/6/20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4217319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gradFill rotWithShape="1">
          <a:gsLst>
            <a:gs pos="100000">
              <a:schemeClr val="accent1">
                <a:alpha val="80000"/>
              </a:schemeClr>
            </a:gs>
            <a:gs pos="0">
              <a:schemeClr val="accent1">
                <a:lumMod val="40000"/>
                <a:lumOff val="60000"/>
                <a:alpha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5400" y="2130552"/>
            <a:ext cx="9601200" cy="2359152"/>
          </a:xfrm>
        </p:spPr>
        <p:txBody>
          <a:bodyPr anchor="b">
            <a:normAutofit/>
          </a:bodyPr>
          <a:lstStyle>
            <a:lvl1pPr algn="ctr">
              <a:defRPr sz="5400" b="1"/>
            </a:lvl1pPr>
          </a:lstStyle>
          <a:p>
            <a:r>
              <a:rPr lang="it-IT"/>
              <a:t>Fare clic per modificare lo stile del titolo</a:t>
            </a:r>
            <a:endParaRPr/>
          </a:p>
        </p:txBody>
      </p:sp>
      <p:sp>
        <p:nvSpPr>
          <p:cNvPr id="3" name="Text Placeholder 2"/>
          <p:cNvSpPr>
            <a:spLocks noGrp="1"/>
          </p:cNvSpPr>
          <p:nvPr>
            <p:ph type="body" idx="1"/>
          </p:nvPr>
        </p:nvSpPr>
        <p:spPr>
          <a:xfrm>
            <a:off x="1295400" y="4572000"/>
            <a:ext cx="9601200" cy="841248"/>
          </a:xfrm>
        </p:spPr>
        <p:txBody>
          <a:bodyPr anchor="t"/>
          <a:lstStyle>
            <a:lvl1pPr marL="0" indent="0" algn="ctr">
              <a:spcBef>
                <a:spcPts val="0"/>
              </a:spcBef>
              <a:buNone/>
              <a:defRPr sz="20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B277187-C200-495F-A386-621319EADA8F}" type="datetimeFigureOut">
              <a:rPr lang="en-US"/>
              <a:t>3/6/20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1620335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5" name="Date Placeholder 4"/>
          <p:cNvSpPr>
            <a:spLocks noGrp="1"/>
          </p:cNvSpPr>
          <p:nvPr>
            <p:ph type="dt" sz="half" idx="10"/>
          </p:nvPr>
        </p:nvSpPr>
        <p:spPr/>
        <p:txBody>
          <a:bodyPr/>
          <a:lstStyle/>
          <a:p>
            <a:fld id="{0B277187-C200-495F-A386-621319EADA8F}" type="datetimeFigureOut">
              <a:rPr lang="en-US"/>
              <a:t>3/6/20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676357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7" name="Date Placeholder 6"/>
          <p:cNvSpPr>
            <a:spLocks noGrp="1"/>
          </p:cNvSpPr>
          <p:nvPr>
            <p:ph type="dt" sz="half" idx="10"/>
          </p:nvPr>
        </p:nvSpPr>
        <p:spPr/>
        <p:txBody>
          <a:bodyPr/>
          <a:lstStyle/>
          <a:p>
            <a:fld id="{0B277187-C200-495F-A386-621319EADA8F}" type="datetimeFigureOut">
              <a:rPr lang="en-US"/>
              <a:t>3/6/20</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254392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Date Placeholder 2"/>
          <p:cNvSpPr>
            <a:spLocks noGrp="1"/>
          </p:cNvSpPr>
          <p:nvPr>
            <p:ph type="dt" sz="half" idx="10"/>
          </p:nvPr>
        </p:nvSpPr>
        <p:spPr/>
        <p:txBody>
          <a:bodyPr/>
          <a:lstStyle/>
          <a:p>
            <a:fld id="{0B277187-C200-495F-A386-621319EADA8F}" type="datetimeFigureOut">
              <a:rPr lang="en-US"/>
              <a:t>3/6/20</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141291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grpSp>
        <p:nvGrpSpPr>
          <p:cNvPr id="5" name="Group 4"/>
          <p:cNvGrpSpPr/>
          <p:nvPr/>
        </p:nvGrpSpPr>
        <p:grpSpPr>
          <a:xfrm flipV="1">
            <a:off x="1585" y="0"/>
            <a:ext cx="12188827" cy="377952"/>
            <a:chOff x="-1" y="6480048"/>
            <a:chExt cx="12188827" cy="377952"/>
          </a:xfrm>
        </p:grpSpPr>
        <p:sp>
          <p:nvSpPr>
            <p:cNvPr id="6" name="Rectangle 5"/>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7" name="Rectangle 6"/>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Date Placeholder 1"/>
          <p:cNvSpPr>
            <a:spLocks noGrp="1"/>
          </p:cNvSpPr>
          <p:nvPr>
            <p:ph type="dt" sz="half" idx="10"/>
          </p:nvPr>
        </p:nvSpPr>
        <p:spPr/>
        <p:txBody>
          <a:bodyPr/>
          <a:lstStyle/>
          <a:p>
            <a:fld id="{0B277187-C200-495F-A386-621319EADA8F}" type="datetimeFigureOut">
              <a:rPr lang="en-US"/>
              <a:t>3/6/20</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295436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it-IT"/>
              <a:t>Fare clic per modificare lo stile del titolo</a:t>
            </a:r>
            <a:endParaRPr/>
          </a:p>
        </p:txBody>
      </p:sp>
      <p:sp>
        <p:nvSpPr>
          <p:cNvPr id="3" name="Content Placeholder 2"/>
          <p:cNvSpPr>
            <a:spLocks noGrp="1"/>
          </p:cNvSpPr>
          <p:nvPr>
            <p:ph idx="1"/>
          </p:nvPr>
        </p:nvSpPr>
        <p:spPr>
          <a:xfrm>
            <a:off x="457200" y="758952"/>
            <a:ext cx="6629400" cy="533095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B277187-C200-495F-A386-621319EADA8F}" type="datetimeFigureOut">
              <a:rPr lang="en-US"/>
              <a:t>3/6/20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539374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it-IT"/>
              <a:t>Fare clic per modificare lo stile del titolo</a:t>
            </a:r>
            <a:endParaRPr/>
          </a:p>
        </p:txBody>
      </p:sp>
      <p:sp>
        <p:nvSpPr>
          <p:cNvPr id="3" name="Picture Placeholder 2"/>
          <p:cNvSpPr>
            <a:spLocks noGrp="1"/>
          </p:cNvSpPr>
          <p:nvPr>
            <p:ph type="pic" idx="1"/>
          </p:nvPr>
        </p:nvSpPr>
        <p:spPr>
          <a:xfrm>
            <a:off x="150811" y="506104"/>
            <a:ext cx="6858002" cy="5843016"/>
          </a:xfrm>
          <a:solidFill>
            <a:schemeClr val="accent1">
              <a:lumMod val="40000"/>
              <a:lumOff val="60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B277187-C200-495F-A386-621319EADA8F}" type="datetimeFigureOut">
              <a:rPr lang="en-US"/>
              <a:t>3/6/20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1101986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9000"/>
              </a:schemeClr>
            </a:gs>
            <a:gs pos="40000">
              <a:schemeClr val="accent1">
                <a:lumMod val="20000"/>
                <a:lumOff val="80000"/>
                <a:alpha val="66000"/>
              </a:schemeClr>
            </a:gs>
            <a:gs pos="100000">
              <a:schemeClr val="accent1">
                <a:lumMod val="40000"/>
                <a:lumOff val="60000"/>
              </a:schemeClr>
            </a:gs>
          </a:gsLst>
          <a:path path="circle">
            <a:fillToRect l="50000" t="-80000" r="50000" b="180000"/>
          </a:path>
        </a:gradFill>
        <a:effectLst/>
      </p:bgPr>
    </p:bg>
    <p:spTree>
      <p:nvGrpSpPr>
        <p:cNvPr id="1" name=""/>
        <p:cNvGrpSpPr/>
        <p:nvPr/>
      </p:nvGrpSpPr>
      <p:grpSpPr>
        <a:xfrm>
          <a:off x="0" y="0"/>
          <a:ext cx="0" cy="0"/>
          <a:chOff x="0" y="0"/>
          <a:chExt cx="0" cy="0"/>
        </a:xfrm>
      </p:grpSpPr>
      <p:grpSp>
        <p:nvGrpSpPr>
          <p:cNvPr id="9" name="Group 8"/>
          <p:cNvGrpSpPr/>
          <p:nvPr/>
        </p:nvGrpSpPr>
        <p:grpSpPr>
          <a:xfrm>
            <a:off x="-1" y="6480048"/>
            <a:ext cx="12188827" cy="377952"/>
            <a:chOff x="-1" y="6480048"/>
            <a:chExt cx="12188827" cy="377952"/>
          </a:xfrm>
        </p:grpSpPr>
        <p:sp>
          <p:nvSpPr>
            <p:cNvPr id="7" name="Rectangle 6"/>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8" name="Rectangle 7"/>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it-IT"/>
              <a:t>Fare clic per modificare lo stile del titolo</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900">
                <a:solidFill>
                  <a:schemeClr val="tx1"/>
                </a:solidFill>
              </a:defRPr>
            </a:lvl1pPr>
          </a:lstStyle>
          <a:p>
            <a:fld id="{0B277187-C200-495F-A386-621319EADA8F}" type="datetimeFigureOut">
              <a:rPr lang="en-US"/>
              <a:pPr/>
              <a:t>3/6/20</a:t>
            </a:fld>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900">
                <a:solidFill>
                  <a:schemeClr val="tx1"/>
                </a:solidFill>
              </a:defRPr>
            </a:lvl1pPr>
          </a:lstStyle>
          <a:p>
            <a:endParaRPr/>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900">
                <a:solidFill>
                  <a:schemeClr val="tx1"/>
                </a:solidFill>
              </a:defRPr>
            </a:lvl1pPr>
          </a:lstStyle>
          <a:p>
            <a:fld id="{FC749032-2A07-4AE8-BA90-74324CAE0C87}" type="slidenum">
              <a:rPr/>
              <a:pPr/>
              <a:t>‹N›</a:t>
            </a:fld>
            <a:endParaRPr/>
          </a:p>
        </p:txBody>
      </p:sp>
    </p:spTree>
    <p:extLst>
      <p:ext uri="{BB962C8B-B14F-4D97-AF65-F5344CB8AC3E}">
        <p14:creationId xmlns:p14="http://schemas.microsoft.com/office/powerpoint/2010/main" val="387002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tx1">
              <a:lumMod val="90000"/>
              <a:lumOff val="10000"/>
            </a:schemeClr>
          </a:solidFill>
          <a:latin typeface="+mn-lt"/>
          <a:ea typeface="+mn-ea"/>
          <a:cs typeface="+mn-cs"/>
        </a:defRPr>
      </a:lvl1pPr>
      <a:lvl2pPr marL="594360" indent="-228600" algn="l" defTabSz="914400" rtl="0" eaLnBrk="1" latinLnBrk="0" hangingPunct="1">
        <a:lnSpc>
          <a:spcPct val="90000"/>
        </a:lnSpc>
        <a:spcBef>
          <a:spcPts val="1000"/>
        </a:spcBef>
        <a:buSzPct val="100000"/>
        <a:buFont typeface="Arial" pitchFamily="34" charset="0"/>
        <a:buChar char="▪"/>
        <a:defRPr sz="1800" kern="1200">
          <a:solidFill>
            <a:schemeClr val="tx1">
              <a:lumMod val="90000"/>
              <a:lumOff val="10000"/>
            </a:schemeClr>
          </a:solidFill>
          <a:latin typeface="+mn-lt"/>
          <a:ea typeface="+mn-ea"/>
          <a:cs typeface="+mn-cs"/>
        </a:defRPr>
      </a:lvl2pPr>
      <a:lvl3pPr marL="914400" indent="-228600" algn="l" defTabSz="914400" rtl="0" eaLnBrk="1" latinLnBrk="0" hangingPunct="1">
        <a:lnSpc>
          <a:spcPct val="90000"/>
        </a:lnSpc>
        <a:spcBef>
          <a:spcPts val="800"/>
        </a:spcBef>
        <a:buSzPct val="100000"/>
        <a:buFont typeface="Arial" pitchFamily="34" charset="0"/>
        <a:buChar char="▪"/>
        <a:defRPr sz="1600" kern="1200">
          <a:solidFill>
            <a:schemeClr val="tx1">
              <a:lumMod val="90000"/>
              <a:lumOff val="10000"/>
            </a:schemeClr>
          </a:solidFill>
          <a:latin typeface="+mn-lt"/>
          <a:ea typeface="+mn-ea"/>
          <a:cs typeface="+mn-cs"/>
        </a:defRPr>
      </a:lvl3pPr>
      <a:lvl4pPr marL="123444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4pPr>
      <a:lvl5pPr marL="155448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5pPr>
      <a:lvl6pPr marL="187452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p:txBody>
          <a:bodyPr>
            <a:normAutofit/>
          </a:bodyPr>
          <a:lstStyle/>
          <a:p>
            <a:r>
              <a:rPr lang="it-IT" noProof="1"/>
              <a:t>Comparative Law</a:t>
            </a:r>
          </a:p>
        </p:txBody>
      </p:sp>
      <p:sp>
        <p:nvSpPr>
          <p:cNvPr id="2" name="Sottotitolo 1"/>
          <p:cNvSpPr>
            <a:spLocks noGrp="1"/>
          </p:cNvSpPr>
          <p:nvPr>
            <p:ph type="subTitle" idx="1"/>
          </p:nvPr>
        </p:nvSpPr>
        <p:spPr/>
        <p:txBody>
          <a:bodyPr>
            <a:normAutofit/>
          </a:bodyPr>
          <a:lstStyle/>
          <a:p>
            <a:r>
              <a:rPr lang="it-IT" sz="3600" dirty="0"/>
              <a:t>Prof.ssa Letizia Coppo</a:t>
            </a:r>
          </a:p>
        </p:txBody>
      </p:sp>
    </p:spTree>
    <p:extLst>
      <p:ext uri="{BB962C8B-B14F-4D97-AF65-F5344CB8AC3E}">
        <p14:creationId xmlns:p14="http://schemas.microsoft.com/office/powerpoint/2010/main" val="399801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fontScale="90000"/>
          </a:bodyPr>
          <a:lstStyle/>
          <a:p>
            <a:pPr algn="ctr"/>
            <a:r>
              <a:rPr lang="it-IT" dirty="0"/>
              <a:t>COMPARATIVE LAW AND NEIGHBOURING SCIENCES</a:t>
            </a:r>
          </a:p>
        </p:txBody>
      </p:sp>
      <p:sp>
        <p:nvSpPr>
          <p:cNvPr id="4" name="CasellaDiTesto 3"/>
          <p:cNvSpPr txBox="1"/>
          <p:nvPr/>
        </p:nvSpPr>
        <p:spPr>
          <a:xfrm>
            <a:off x="376284" y="1771831"/>
            <a:ext cx="11241491" cy="3970318"/>
          </a:xfrm>
          <a:prstGeom prst="rect">
            <a:avLst/>
          </a:prstGeom>
          <a:noFill/>
        </p:spPr>
        <p:txBody>
          <a:bodyPr wrap="square" rtlCol="0">
            <a:spAutoFit/>
          </a:bodyPr>
          <a:lstStyle/>
          <a:p>
            <a:pPr algn="ctr"/>
            <a:r>
              <a:rPr lang="en-GB" sz="2800" b="1" dirty="0">
                <a:solidFill>
                  <a:srgbClr val="323232"/>
                </a:solidFill>
                <a:latin typeface="Times New Roman"/>
                <a:cs typeface="Times New Roman"/>
              </a:rPr>
              <a:t>3. Comparative Law and Public international law</a:t>
            </a:r>
            <a:endParaRPr lang="en-US" sz="2800" dirty="0">
              <a:latin typeface="Times New Roman"/>
              <a:cs typeface="Times New Roman"/>
            </a:endParaRPr>
          </a:p>
          <a:p>
            <a:pPr algn="just"/>
            <a:endParaRPr lang="en-GB" sz="2800" dirty="0">
              <a:latin typeface="Times New Roman"/>
              <a:cs typeface="Times New Roman"/>
            </a:endParaRPr>
          </a:p>
          <a:p>
            <a:pPr lvl="0" algn="just"/>
            <a:r>
              <a:rPr lang="en-GB" sz="2800" dirty="0">
                <a:latin typeface="Times New Roman"/>
                <a:cs typeface="Times New Roman"/>
              </a:rPr>
              <a:t>Public international law is a supranational and global system of law, the players of which are States and International Organisations.</a:t>
            </a:r>
          </a:p>
          <a:p>
            <a:pPr lvl="0" algn="just"/>
            <a:endParaRPr lang="en-GB" sz="2800" dirty="0">
              <a:latin typeface="Times New Roman"/>
              <a:cs typeface="Times New Roman"/>
            </a:endParaRPr>
          </a:p>
          <a:p>
            <a:pPr lvl="0" algn="just"/>
            <a:r>
              <a:rPr lang="en-GB" sz="2800" dirty="0">
                <a:latin typeface="Times New Roman"/>
                <a:cs typeface="Times New Roman"/>
              </a:rPr>
              <a:t>Comparative Law plays a leading role with regard to international law sources: it improves the understanding of the ‘general principles of law recognized by civilized nations’; it helps finding progressive solutions capable of becoming general principles of law.</a:t>
            </a:r>
          </a:p>
        </p:txBody>
      </p:sp>
    </p:spTree>
    <p:extLst>
      <p:ext uri="{BB962C8B-B14F-4D97-AF65-F5344CB8AC3E}">
        <p14:creationId xmlns:p14="http://schemas.microsoft.com/office/powerpoint/2010/main" val="2226775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fontScale="90000"/>
          </a:bodyPr>
          <a:lstStyle/>
          <a:p>
            <a:pPr algn="ctr"/>
            <a:r>
              <a:rPr lang="it-IT" dirty="0"/>
              <a:t>COMPARATIVE LAW AND NEIGHBOURING SCIENCES</a:t>
            </a:r>
          </a:p>
        </p:txBody>
      </p:sp>
      <p:sp>
        <p:nvSpPr>
          <p:cNvPr id="4" name="CasellaDiTesto 3"/>
          <p:cNvSpPr txBox="1"/>
          <p:nvPr/>
        </p:nvSpPr>
        <p:spPr>
          <a:xfrm>
            <a:off x="360605" y="1595020"/>
            <a:ext cx="11241491" cy="4401205"/>
          </a:xfrm>
          <a:prstGeom prst="rect">
            <a:avLst/>
          </a:prstGeom>
          <a:noFill/>
        </p:spPr>
        <p:txBody>
          <a:bodyPr wrap="square" rtlCol="0">
            <a:spAutoFit/>
          </a:bodyPr>
          <a:lstStyle/>
          <a:p>
            <a:pPr algn="just"/>
            <a:endParaRPr lang="en-GB" sz="2800" b="1" dirty="0">
              <a:solidFill>
                <a:srgbClr val="323232"/>
              </a:solidFill>
              <a:latin typeface="Times New Roman"/>
              <a:cs typeface="Times New Roman"/>
            </a:endParaRPr>
          </a:p>
          <a:p>
            <a:pPr algn="ctr"/>
            <a:r>
              <a:rPr lang="en-GB" sz="2800" b="1" dirty="0">
                <a:solidFill>
                  <a:srgbClr val="323232"/>
                </a:solidFill>
                <a:latin typeface="Times New Roman"/>
                <a:cs typeface="Times New Roman"/>
              </a:rPr>
              <a:t>4. Comparative Law, Legal History and Legal Ethnology</a:t>
            </a:r>
            <a:endParaRPr lang="en-GB" sz="2800" dirty="0">
              <a:latin typeface="Times New Roman"/>
              <a:cs typeface="Times New Roman"/>
            </a:endParaRPr>
          </a:p>
          <a:p>
            <a:pPr lvl="0" algn="just"/>
            <a:endParaRPr lang="en-GB" sz="2800" dirty="0">
              <a:latin typeface="Times New Roman"/>
              <a:cs typeface="Times New Roman"/>
            </a:endParaRPr>
          </a:p>
          <a:p>
            <a:pPr lvl="0" algn="just"/>
            <a:r>
              <a:rPr lang="en-GB" sz="2800" dirty="0">
                <a:latin typeface="Times New Roman"/>
                <a:cs typeface="Times New Roman"/>
              </a:rPr>
              <a:t>Legal history may adopt a comparative method but in a diachronic rather than a synchronic perspective.</a:t>
            </a:r>
          </a:p>
          <a:p>
            <a:pPr lvl="0" algn="just"/>
            <a:endParaRPr lang="en-GB" sz="2800" dirty="0">
              <a:latin typeface="Times New Roman"/>
              <a:cs typeface="Times New Roman"/>
            </a:endParaRPr>
          </a:p>
          <a:p>
            <a:pPr algn="just"/>
            <a:r>
              <a:rPr lang="en-GB" sz="2800" dirty="0">
                <a:latin typeface="Times New Roman"/>
                <a:cs typeface="Times New Roman"/>
              </a:rPr>
              <a:t>Legal Ethnology focuses on the legal features of existing ‘uncivilized’ societies, trying to unearth the typical and atypical factors which contribute to their evolution.</a:t>
            </a:r>
          </a:p>
          <a:p>
            <a:pPr algn="just"/>
            <a:endParaRPr lang="en-GB" sz="2800" dirty="0">
              <a:latin typeface="Times New Roman"/>
              <a:cs typeface="Times New Roman"/>
            </a:endParaRPr>
          </a:p>
        </p:txBody>
      </p:sp>
    </p:spTree>
    <p:extLst>
      <p:ext uri="{BB962C8B-B14F-4D97-AF65-F5344CB8AC3E}">
        <p14:creationId xmlns:p14="http://schemas.microsoft.com/office/powerpoint/2010/main" val="2278019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fontScale="90000"/>
          </a:bodyPr>
          <a:lstStyle/>
          <a:p>
            <a:pPr algn="ctr"/>
            <a:r>
              <a:rPr lang="it-IT" dirty="0"/>
              <a:t>COMPARATIVE LAW AND NEIGHBOURING SCIENCES</a:t>
            </a:r>
          </a:p>
        </p:txBody>
      </p:sp>
      <p:sp>
        <p:nvSpPr>
          <p:cNvPr id="4" name="CasellaDiTesto 3"/>
          <p:cNvSpPr txBox="1"/>
          <p:nvPr/>
        </p:nvSpPr>
        <p:spPr>
          <a:xfrm>
            <a:off x="313571" y="1453901"/>
            <a:ext cx="11288526" cy="5262980"/>
          </a:xfrm>
          <a:prstGeom prst="rect">
            <a:avLst/>
          </a:prstGeom>
          <a:noFill/>
        </p:spPr>
        <p:txBody>
          <a:bodyPr wrap="square" rtlCol="0">
            <a:spAutoFit/>
          </a:bodyPr>
          <a:lstStyle/>
          <a:p>
            <a:pPr algn="just"/>
            <a:endParaRPr lang="en-GB" sz="2800" b="1" dirty="0">
              <a:solidFill>
                <a:srgbClr val="323232"/>
              </a:solidFill>
              <a:latin typeface="Times New Roman"/>
              <a:cs typeface="Times New Roman"/>
            </a:endParaRPr>
          </a:p>
          <a:p>
            <a:pPr algn="ctr"/>
            <a:r>
              <a:rPr lang="en-GB" sz="2800" b="1" dirty="0">
                <a:solidFill>
                  <a:srgbClr val="323232"/>
                </a:solidFill>
                <a:latin typeface="Times New Roman"/>
                <a:cs typeface="Times New Roman"/>
              </a:rPr>
              <a:t>5. Comparative Law and Legal Sociology</a:t>
            </a:r>
            <a:endParaRPr lang="en-GB" sz="2800" dirty="0">
              <a:latin typeface="Times New Roman"/>
              <a:cs typeface="Times New Roman"/>
            </a:endParaRPr>
          </a:p>
          <a:p>
            <a:pPr lvl="0" algn="just"/>
            <a:endParaRPr lang="en-GB" sz="2800" dirty="0">
              <a:latin typeface="Times New Roman"/>
              <a:cs typeface="Times New Roman"/>
            </a:endParaRPr>
          </a:p>
          <a:p>
            <a:pPr algn="just"/>
            <a:r>
              <a:rPr lang="en-GB" sz="2800" dirty="0">
                <a:latin typeface="Times New Roman"/>
                <a:cs typeface="Times New Roman"/>
              </a:rPr>
              <a:t>Legal Sociology aims at understanding the causal mutual relationships between law and society and identify the patterns from which one can infer whether and under what circumstances law affects human behaviour and how law is affected by social change.</a:t>
            </a:r>
          </a:p>
          <a:p>
            <a:pPr algn="just"/>
            <a:endParaRPr lang="en-GB" sz="2800" dirty="0">
              <a:latin typeface="Times New Roman"/>
              <a:cs typeface="Times New Roman"/>
            </a:endParaRPr>
          </a:p>
          <a:p>
            <a:pPr algn="just"/>
            <a:r>
              <a:rPr lang="en-GB" sz="2800" dirty="0">
                <a:latin typeface="Times New Roman"/>
                <a:cs typeface="Times New Roman"/>
              </a:rPr>
              <a:t>Comparative law and legal sociology need to interact in the sight of a more accurate definition of the problems and the unveiling of possible cultural biases (see the link between legal evolution and social changes).</a:t>
            </a:r>
            <a:endParaRPr lang="it-IT" sz="2800" dirty="0">
              <a:latin typeface="Times New Roman"/>
              <a:cs typeface="Times New Roman"/>
            </a:endParaRPr>
          </a:p>
          <a:p>
            <a:pPr lvl="0" algn="just"/>
            <a:endParaRPr lang="en-GB" sz="2800" dirty="0">
              <a:latin typeface="Times New Roman"/>
              <a:cs typeface="Times New Roman"/>
            </a:endParaRPr>
          </a:p>
        </p:txBody>
      </p:sp>
    </p:spTree>
    <p:extLst>
      <p:ext uri="{BB962C8B-B14F-4D97-AF65-F5344CB8AC3E}">
        <p14:creationId xmlns:p14="http://schemas.microsoft.com/office/powerpoint/2010/main" val="118836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fontScale="90000"/>
          </a:bodyPr>
          <a:lstStyle/>
          <a:p>
            <a:pPr algn="ctr"/>
            <a:r>
              <a:rPr lang="it-IT" dirty="0"/>
              <a:t>THE ROLE OF COMPARATIVE LAW IN CONTEMPORARY SOCIETY</a:t>
            </a:r>
          </a:p>
        </p:txBody>
      </p:sp>
      <p:sp>
        <p:nvSpPr>
          <p:cNvPr id="4" name="CasellaDiTesto 3"/>
          <p:cNvSpPr txBox="1"/>
          <p:nvPr/>
        </p:nvSpPr>
        <p:spPr>
          <a:xfrm>
            <a:off x="360605" y="1595020"/>
            <a:ext cx="11241491" cy="4401205"/>
          </a:xfrm>
          <a:prstGeom prst="rect">
            <a:avLst/>
          </a:prstGeom>
          <a:noFill/>
        </p:spPr>
        <p:txBody>
          <a:bodyPr wrap="square" rtlCol="0">
            <a:spAutoFit/>
          </a:bodyPr>
          <a:lstStyle/>
          <a:p>
            <a:pPr algn="just"/>
            <a:r>
              <a:rPr lang="en-GB" sz="2800" b="1" dirty="0">
                <a:solidFill>
                  <a:srgbClr val="323232"/>
                </a:solidFill>
                <a:latin typeface="Times New Roman"/>
                <a:cs typeface="Times New Roman"/>
              </a:rPr>
              <a:t>General remarks:</a:t>
            </a:r>
            <a:r>
              <a:rPr lang="en-GB" sz="2800" dirty="0">
                <a:solidFill>
                  <a:srgbClr val="323232"/>
                </a:solidFill>
                <a:latin typeface="Times New Roman"/>
                <a:cs typeface="Times New Roman"/>
              </a:rPr>
              <a:t> like all sciences, comparative law is aimed at providing knowledge. It extends and enriches the ‘supply of solutions’ and improves the scholars’ critical capacity to find the best one.</a:t>
            </a:r>
          </a:p>
          <a:p>
            <a:pPr algn="just"/>
            <a:endParaRPr lang="en-GB" sz="2800" dirty="0">
              <a:solidFill>
                <a:srgbClr val="323232"/>
              </a:solidFill>
              <a:latin typeface="Times New Roman"/>
              <a:cs typeface="Times New Roman"/>
            </a:endParaRPr>
          </a:p>
          <a:p>
            <a:pPr algn="just"/>
            <a:r>
              <a:rPr lang="en-GB" sz="2800" dirty="0">
                <a:solidFill>
                  <a:srgbClr val="323232"/>
                </a:solidFill>
                <a:latin typeface="Times New Roman"/>
                <a:cs typeface="Times New Roman"/>
              </a:rPr>
              <a:t>In particular, comparative law is:</a:t>
            </a:r>
          </a:p>
          <a:p>
            <a:pPr marL="514350" indent="-514350" algn="just">
              <a:buFont typeface="+mj-lt"/>
              <a:buAutoNum type="arabicPeriod"/>
            </a:pPr>
            <a:r>
              <a:rPr lang="en-GB" sz="2800" dirty="0">
                <a:solidFill>
                  <a:srgbClr val="323232"/>
                </a:solidFill>
                <a:latin typeface="Times New Roman"/>
                <a:cs typeface="Times New Roman"/>
              </a:rPr>
              <a:t>an aid to the legislator</a:t>
            </a:r>
          </a:p>
          <a:p>
            <a:pPr marL="514350" indent="-514350" algn="just">
              <a:buFont typeface="+mj-lt"/>
              <a:buAutoNum type="arabicPeriod"/>
            </a:pPr>
            <a:r>
              <a:rPr lang="en-GB" sz="2800" dirty="0">
                <a:solidFill>
                  <a:srgbClr val="323232"/>
                </a:solidFill>
                <a:latin typeface="Times New Roman"/>
                <a:cs typeface="Times New Roman"/>
              </a:rPr>
              <a:t>a useful tool of construction</a:t>
            </a:r>
          </a:p>
          <a:p>
            <a:pPr marL="514350" indent="-514350" algn="just">
              <a:buFont typeface="+mj-lt"/>
              <a:buAutoNum type="arabicPeriod"/>
            </a:pPr>
            <a:r>
              <a:rPr lang="en-GB" sz="2800" dirty="0">
                <a:solidFill>
                  <a:srgbClr val="323232"/>
                </a:solidFill>
                <a:latin typeface="Times New Roman"/>
                <a:cs typeface="Times New Roman"/>
              </a:rPr>
              <a:t>a fundamental step of legal education</a:t>
            </a:r>
          </a:p>
          <a:p>
            <a:pPr marL="514350" indent="-514350" algn="just">
              <a:buFont typeface="+mj-lt"/>
              <a:buAutoNum type="arabicPeriod"/>
            </a:pPr>
            <a:r>
              <a:rPr lang="en-GB" sz="2800" dirty="0">
                <a:solidFill>
                  <a:srgbClr val="323232"/>
                </a:solidFill>
                <a:latin typeface="Times New Roman"/>
                <a:cs typeface="Times New Roman"/>
              </a:rPr>
              <a:t>a tool for law unification and harmonisation.</a:t>
            </a:r>
          </a:p>
          <a:p>
            <a:pPr marL="514350" indent="-514350" algn="just">
              <a:buFont typeface="+mj-lt"/>
              <a:buAutoNum type="arabicPeriod"/>
            </a:pPr>
            <a:r>
              <a:rPr lang="en-GB" sz="2800" dirty="0">
                <a:solidFill>
                  <a:srgbClr val="323232"/>
                </a:solidFill>
                <a:latin typeface="Times New Roman"/>
                <a:cs typeface="Times New Roman"/>
              </a:rPr>
              <a:t>a glimpse into the common roots of the European legal tradition.</a:t>
            </a:r>
          </a:p>
        </p:txBody>
      </p:sp>
    </p:spTree>
    <p:extLst>
      <p:ext uri="{BB962C8B-B14F-4D97-AF65-F5344CB8AC3E}">
        <p14:creationId xmlns:p14="http://schemas.microsoft.com/office/powerpoint/2010/main" val="951308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fontScale="90000"/>
          </a:bodyPr>
          <a:lstStyle/>
          <a:p>
            <a:pPr algn="ctr"/>
            <a:r>
              <a:rPr lang="it-IT" dirty="0"/>
              <a:t>THE ROLE OF COMPARATIVE LAW IN CONTEMPORARY SOCIETY</a:t>
            </a:r>
          </a:p>
        </p:txBody>
      </p:sp>
      <p:sp>
        <p:nvSpPr>
          <p:cNvPr id="4" name="CasellaDiTesto 3"/>
          <p:cNvSpPr txBox="1"/>
          <p:nvPr/>
        </p:nvSpPr>
        <p:spPr>
          <a:xfrm>
            <a:off x="360605" y="1798858"/>
            <a:ext cx="11241491" cy="3970318"/>
          </a:xfrm>
          <a:prstGeom prst="rect">
            <a:avLst/>
          </a:prstGeom>
          <a:noFill/>
        </p:spPr>
        <p:txBody>
          <a:bodyPr wrap="square" rtlCol="0">
            <a:spAutoFit/>
          </a:bodyPr>
          <a:lstStyle/>
          <a:p>
            <a:pPr marL="514350" indent="-514350" algn="ctr">
              <a:buAutoNum type="arabicPeriod"/>
            </a:pPr>
            <a:r>
              <a:rPr lang="en-GB" sz="2800" b="1" dirty="0">
                <a:solidFill>
                  <a:srgbClr val="323232"/>
                </a:solidFill>
                <a:latin typeface="Times New Roman"/>
                <a:cs typeface="Times New Roman"/>
              </a:rPr>
              <a:t>Comparative Law as an aid to the legislator</a:t>
            </a:r>
          </a:p>
          <a:p>
            <a:pPr marL="514350" indent="-514350" algn="just">
              <a:buAutoNum type="arabicPeriod"/>
            </a:pPr>
            <a:endParaRPr lang="en-GB" sz="2800" b="1" dirty="0">
              <a:solidFill>
                <a:srgbClr val="323232"/>
              </a:solidFill>
              <a:latin typeface="Times New Roman"/>
              <a:cs typeface="Times New Roman"/>
            </a:endParaRPr>
          </a:p>
          <a:p>
            <a:pPr algn="just"/>
            <a:r>
              <a:rPr lang="en-GB" sz="2800" dirty="0">
                <a:solidFill>
                  <a:srgbClr val="323232"/>
                </a:solidFill>
                <a:latin typeface="Times New Roman"/>
                <a:ea typeface="Times New Roman" panose="02020603050405020304" pitchFamily="18" charset="0"/>
                <a:cs typeface="Times New Roman"/>
              </a:rPr>
              <a:t>Legislators have found that on many matters good laws cannot be produced without the assistance of comparative law, whether in the form of general studies or of reports specially prepared in the topic in question.</a:t>
            </a:r>
          </a:p>
          <a:p>
            <a:pPr algn="just"/>
            <a:endParaRPr lang="en-GB" sz="2800" dirty="0">
              <a:solidFill>
                <a:srgbClr val="323232"/>
              </a:solidFill>
              <a:latin typeface="Times New Roman"/>
              <a:ea typeface="Times New Roman" panose="02020603050405020304" pitchFamily="18" charset="0"/>
              <a:cs typeface="Times New Roman"/>
            </a:endParaRPr>
          </a:p>
          <a:p>
            <a:pPr algn="just"/>
            <a:r>
              <a:rPr lang="en-GB" sz="2800" b="1" dirty="0">
                <a:solidFill>
                  <a:srgbClr val="323232"/>
                </a:solidFill>
                <a:latin typeface="Times New Roman"/>
                <a:ea typeface="Times New Roman" panose="02020603050405020304" pitchFamily="18" charset="0"/>
                <a:cs typeface="Times New Roman"/>
              </a:rPr>
              <a:t>Instances: </a:t>
            </a:r>
            <a:r>
              <a:rPr lang="en-GB" sz="2800" dirty="0">
                <a:solidFill>
                  <a:srgbClr val="323232"/>
                </a:solidFill>
                <a:latin typeface="Times New Roman"/>
                <a:ea typeface="Times New Roman" panose="02020603050405020304" pitchFamily="18" charset="0"/>
                <a:cs typeface="Times New Roman"/>
              </a:rPr>
              <a:t>XIX century unification of German Law (private law, civil procedure, criminal law, bankruptcy law, court system organisation); dissolution of former Soviet Union countries.</a:t>
            </a:r>
          </a:p>
        </p:txBody>
      </p:sp>
    </p:spTree>
    <p:extLst>
      <p:ext uri="{BB962C8B-B14F-4D97-AF65-F5344CB8AC3E}">
        <p14:creationId xmlns:p14="http://schemas.microsoft.com/office/powerpoint/2010/main" val="2410761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fontScale="90000"/>
          </a:bodyPr>
          <a:lstStyle/>
          <a:p>
            <a:pPr algn="ctr"/>
            <a:r>
              <a:rPr lang="it-IT" dirty="0"/>
              <a:t>THE ROLE OF COMPARATIVE LAW IN CONTEMPORARY SOCIETY</a:t>
            </a:r>
          </a:p>
        </p:txBody>
      </p:sp>
      <p:sp>
        <p:nvSpPr>
          <p:cNvPr id="4" name="CasellaDiTesto 3"/>
          <p:cNvSpPr txBox="1"/>
          <p:nvPr/>
        </p:nvSpPr>
        <p:spPr>
          <a:xfrm>
            <a:off x="313569" y="1469579"/>
            <a:ext cx="11241491" cy="4519699"/>
          </a:xfrm>
          <a:prstGeom prst="rect">
            <a:avLst/>
          </a:prstGeom>
          <a:noFill/>
        </p:spPr>
        <p:txBody>
          <a:bodyPr wrap="square" rtlCol="0">
            <a:spAutoFit/>
          </a:bodyPr>
          <a:lstStyle/>
          <a:p>
            <a:pPr algn="just"/>
            <a:r>
              <a:rPr lang="en-GB" sz="2800" b="1" dirty="0">
                <a:solidFill>
                  <a:srgbClr val="323232"/>
                </a:solidFill>
                <a:latin typeface="Times New Roman"/>
                <a:cs typeface="Times New Roman"/>
              </a:rPr>
              <a:t>The problem of legal transplants:</a:t>
            </a:r>
            <a:r>
              <a:rPr lang="en-GB" sz="2800" dirty="0">
                <a:solidFill>
                  <a:srgbClr val="323232"/>
                </a:solidFill>
                <a:latin typeface="Times New Roman"/>
                <a:cs typeface="Times New Roman"/>
              </a:rPr>
              <a:t> the reception of foreign models may raise problems and even lead to rejection, due to the inevitable differences in courts procedures, the power of the local authorities, economy or general context.</a:t>
            </a:r>
          </a:p>
          <a:p>
            <a:pPr algn="just"/>
            <a:endParaRPr lang="en-GB" sz="2800" b="1" dirty="0">
              <a:solidFill>
                <a:srgbClr val="323232"/>
              </a:solidFill>
              <a:latin typeface="Times New Roman"/>
              <a:cs typeface="Times New Roman"/>
            </a:endParaRPr>
          </a:p>
          <a:p>
            <a:pPr algn="just"/>
            <a:r>
              <a:rPr lang="en-GB" sz="2800" b="1" dirty="0">
                <a:solidFill>
                  <a:srgbClr val="323232"/>
                </a:solidFill>
                <a:latin typeface="Times New Roman"/>
                <a:cs typeface="Times New Roman"/>
              </a:rPr>
              <a:t>Efficiency test: </a:t>
            </a:r>
            <a:r>
              <a:rPr lang="en-GB" sz="2800" dirty="0">
                <a:solidFill>
                  <a:srgbClr val="323232"/>
                </a:solidFill>
                <a:latin typeface="Times New Roman"/>
                <a:cs typeface="Times New Roman"/>
              </a:rPr>
              <a:t>in order to assess the success chance of a transplant one should answer to the following questions:</a:t>
            </a:r>
          </a:p>
          <a:p>
            <a:pPr algn="just"/>
            <a:endParaRPr lang="en-GB" sz="2800" dirty="0">
              <a:latin typeface="Calibri" panose="020F0502020204030204" pitchFamily="34" charset="0"/>
              <a:ea typeface="Times New Roman" panose="02020603050405020304" pitchFamily="18" charset="0"/>
              <a:cs typeface="Times New Roman" panose="02020603050405020304" pitchFamily="18" charset="0"/>
            </a:endParaRPr>
          </a:p>
          <a:p>
            <a:pPr marL="514350" lvl="0" indent="-514350" algn="just">
              <a:lnSpc>
                <a:spcPct val="115000"/>
              </a:lnSpc>
              <a:spcAft>
                <a:spcPts val="0"/>
              </a:spcAft>
              <a:buFont typeface="+mj-lt"/>
              <a:buAutoNum type="arabicPeriod"/>
            </a:pPr>
            <a:r>
              <a:rPr lang="en-GB" sz="2800" dirty="0">
                <a:latin typeface="Times New Roman" panose="02020603050405020304" pitchFamily="18" charset="0"/>
                <a:ea typeface="Times New Roman" panose="02020603050405020304" pitchFamily="18" charset="0"/>
                <a:cs typeface="Times New Roman" panose="02020603050405020304" pitchFamily="18" charset="0"/>
              </a:rPr>
              <a:t>whether the model has proved satisfactory in its home country;</a:t>
            </a:r>
            <a:endParaRPr lang="en-GB" sz="2800" dirty="0">
              <a:latin typeface="Calibri" panose="020F0502020204030204" pitchFamily="34" charset="0"/>
              <a:ea typeface="Times New Roman" panose="02020603050405020304" pitchFamily="18" charset="0"/>
              <a:cs typeface="Times New Roman" panose="02020603050405020304" pitchFamily="18" charset="0"/>
            </a:endParaRPr>
          </a:p>
          <a:p>
            <a:pPr marL="514350" lvl="0" indent="-514350" algn="just">
              <a:lnSpc>
                <a:spcPct val="115000"/>
              </a:lnSpc>
              <a:spcAft>
                <a:spcPts val="1000"/>
              </a:spcAft>
              <a:buFont typeface="+mj-lt"/>
              <a:buAutoNum type="arabicPeriod"/>
            </a:pPr>
            <a:r>
              <a:rPr lang="en-GB" sz="2800" dirty="0">
                <a:latin typeface="Times New Roman" panose="02020603050405020304" pitchFamily="18" charset="0"/>
                <a:ea typeface="Times New Roman" panose="02020603050405020304" pitchFamily="18" charset="0"/>
                <a:cs typeface="Times New Roman" panose="02020603050405020304" pitchFamily="18" charset="0"/>
              </a:rPr>
              <a:t>whether the model is likely to work in the receiving country. </a:t>
            </a:r>
            <a:endParaRPr lang="en-GB" sz="2800" dirty="0">
              <a:solidFill>
                <a:srgbClr val="323232"/>
              </a:solidFill>
              <a:latin typeface="Times New Roman"/>
              <a:ea typeface="Times New Roman" panose="02020603050405020304" pitchFamily="18" charset="0"/>
              <a:cs typeface="Times New Roman"/>
            </a:endParaRPr>
          </a:p>
        </p:txBody>
      </p:sp>
    </p:spTree>
    <p:extLst>
      <p:ext uri="{BB962C8B-B14F-4D97-AF65-F5344CB8AC3E}">
        <p14:creationId xmlns:p14="http://schemas.microsoft.com/office/powerpoint/2010/main" val="1711009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fontScale="90000"/>
          </a:bodyPr>
          <a:lstStyle/>
          <a:p>
            <a:pPr algn="ctr"/>
            <a:r>
              <a:rPr lang="it-IT" dirty="0"/>
              <a:t>THE ROLE OF COMPARATIVE LAW IN CONTEMPORARY SOCIETY</a:t>
            </a:r>
          </a:p>
        </p:txBody>
      </p:sp>
      <p:sp>
        <p:nvSpPr>
          <p:cNvPr id="4" name="CasellaDiTesto 3"/>
          <p:cNvSpPr txBox="1"/>
          <p:nvPr/>
        </p:nvSpPr>
        <p:spPr>
          <a:xfrm>
            <a:off x="313569" y="1595020"/>
            <a:ext cx="11241491" cy="5262980"/>
          </a:xfrm>
          <a:prstGeom prst="rect">
            <a:avLst/>
          </a:prstGeom>
          <a:noFill/>
        </p:spPr>
        <p:txBody>
          <a:bodyPr wrap="square" rtlCol="0">
            <a:spAutoFit/>
          </a:bodyPr>
          <a:lstStyle/>
          <a:p>
            <a:pPr algn="ctr"/>
            <a:r>
              <a:rPr lang="en-GB" sz="2800" b="1" dirty="0">
                <a:solidFill>
                  <a:srgbClr val="323232"/>
                </a:solidFill>
                <a:latin typeface="Times New Roman"/>
                <a:cs typeface="Times New Roman"/>
              </a:rPr>
              <a:t>2. Comparative Law as a tool for interpretation</a:t>
            </a:r>
            <a:r>
              <a:rPr lang="en-GB" sz="2800" dirty="0">
                <a:solidFill>
                  <a:srgbClr val="323232"/>
                </a:solidFill>
                <a:latin typeface="Times New Roman"/>
                <a:cs typeface="Times New Roman"/>
              </a:rPr>
              <a:t> </a:t>
            </a:r>
          </a:p>
          <a:p>
            <a:pPr algn="just"/>
            <a:endParaRPr lang="en-GB" sz="2800" dirty="0">
              <a:solidFill>
                <a:srgbClr val="323232"/>
              </a:solidFill>
              <a:latin typeface="Times New Roman"/>
              <a:cs typeface="Times New Roman"/>
            </a:endParaRPr>
          </a:p>
          <a:p>
            <a:pPr algn="just"/>
            <a:r>
              <a:rPr lang="en-GB" sz="2800" b="1" dirty="0">
                <a:solidFill>
                  <a:srgbClr val="323232"/>
                </a:solidFill>
                <a:latin typeface="Times New Roman"/>
                <a:cs typeface="Times New Roman"/>
              </a:rPr>
              <a:t>Key question:</a:t>
            </a:r>
            <a:r>
              <a:rPr lang="en-GB" sz="2800" dirty="0">
                <a:solidFill>
                  <a:srgbClr val="323232"/>
                </a:solidFill>
                <a:latin typeface="Times New Roman"/>
                <a:cs typeface="Times New Roman"/>
              </a:rPr>
              <a:t> are national jurists entitled to a comparative-law-oriented or a harmonisation-oriented interpretation of domestic legislation?</a:t>
            </a:r>
          </a:p>
          <a:p>
            <a:pPr algn="just"/>
            <a:endParaRPr lang="en-GB" sz="2800" dirty="0">
              <a:solidFill>
                <a:srgbClr val="323232"/>
              </a:solidFill>
              <a:latin typeface="Times New Roman"/>
              <a:cs typeface="Times New Roman"/>
            </a:endParaRPr>
          </a:p>
          <a:p>
            <a:pPr algn="just"/>
            <a:r>
              <a:rPr lang="en-GB" sz="2800" b="1" dirty="0">
                <a:solidFill>
                  <a:srgbClr val="323232"/>
                </a:solidFill>
                <a:latin typeface="Times New Roman"/>
                <a:cs typeface="Times New Roman"/>
              </a:rPr>
              <a:t>Possible answer</a:t>
            </a:r>
          </a:p>
          <a:p>
            <a:pPr marL="457200" indent="-457200" algn="just">
              <a:buFontTx/>
              <a:buChar char="-"/>
            </a:pPr>
            <a:r>
              <a:rPr lang="en-GB" sz="2800" dirty="0">
                <a:solidFill>
                  <a:srgbClr val="323232"/>
                </a:solidFill>
                <a:latin typeface="Times New Roman"/>
                <a:cs typeface="Times New Roman"/>
              </a:rPr>
              <a:t>Such interpretation cannot turn into a circumvention of national law.</a:t>
            </a:r>
          </a:p>
          <a:p>
            <a:pPr marL="457200" indent="-457200" algn="just">
              <a:buFontTx/>
              <a:buChar char="-"/>
            </a:pPr>
            <a:r>
              <a:rPr lang="en-GB" sz="2800" dirty="0">
                <a:solidFill>
                  <a:srgbClr val="323232"/>
                </a:solidFill>
                <a:latin typeface="Times New Roman"/>
                <a:cs typeface="Times New Roman"/>
              </a:rPr>
              <a:t>So, jurists are entitled to such interpretation provided that they use it to fill the gaps of domestic law.</a:t>
            </a:r>
          </a:p>
          <a:p>
            <a:pPr marL="457200" indent="-457200" algn="just">
              <a:buFontTx/>
              <a:buChar char="-"/>
            </a:pPr>
            <a:r>
              <a:rPr lang="en-GB" sz="2800" dirty="0">
                <a:solidFill>
                  <a:srgbClr val="323232"/>
                </a:solidFill>
                <a:latin typeface="Times New Roman"/>
                <a:cs typeface="Times New Roman"/>
              </a:rPr>
              <a:t>Regardless of gaps, comparative interpretation can always be an argument to select between the two possible meanings of an ambiguous provision.</a:t>
            </a:r>
          </a:p>
          <a:p>
            <a:pPr algn="just"/>
            <a:endParaRPr lang="en-GB" sz="2800" dirty="0">
              <a:solidFill>
                <a:srgbClr val="323232"/>
              </a:solidFill>
              <a:latin typeface="Times New Roman"/>
              <a:ea typeface="Times New Roman" panose="02020603050405020304" pitchFamily="18" charset="0"/>
              <a:cs typeface="Times New Roman"/>
            </a:endParaRPr>
          </a:p>
        </p:txBody>
      </p:sp>
    </p:spTree>
    <p:extLst>
      <p:ext uri="{BB962C8B-B14F-4D97-AF65-F5344CB8AC3E}">
        <p14:creationId xmlns:p14="http://schemas.microsoft.com/office/powerpoint/2010/main" val="2851894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fontScale="90000"/>
          </a:bodyPr>
          <a:lstStyle/>
          <a:p>
            <a:pPr algn="ctr"/>
            <a:r>
              <a:rPr lang="it-IT" dirty="0"/>
              <a:t>THE ROLE OF COMPARATIVE LAW IN CONTEMPORARY SOCIETY</a:t>
            </a:r>
          </a:p>
        </p:txBody>
      </p:sp>
      <p:sp>
        <p:nvSpPr>
          <p:cNvPr id="4" name="CasellaDiTesto 3"/>
          <p:cNvSpPr txBox="1"/>
          <p:nvPr/>
        </p:nvSpPr>
        <p:spPr>
          <a:xfrm>
            <a:off x="344926" y="1814539"/>
            <a:ext cx="11241491" cy="4293484"/>
          </a:xfrm>
          <a:prstGeom prst="rect">
            <a:avLst/>
          </a:prstGeom>
          <a:noFill/>
        </p:spPr>
        <p:txBody>
          <a:bodyPr wrap="square" rtlCol="0">
            <a:spAutoFit/>
          </a:bodyPr>
          <a:lstStyle/>
          <a:p>
            <a:pPr algn="just"/>
            <a:r>
              <a:rPr lang="en-GB" sz="2800" b="1" dirty="0">
                <a:solidFill>
                  <a:srgbClr val="323232"/>
                </a:solidFill>
                <a:latin typeface="Times New Roman"/>
                <a:cs typeface="Times New Roman"/>
              </a:rPr>
              <a:t>Furthermore… </a:t>
            </a:r>
            <a:r>
              <a:rPr lang="en-GB" sz="2800" dirty="0">
                <a:solidFill>
                  <a:srgbClr val="323232"/>
                </a:solidFill>
                <a:latin typeface="Times New Roman"/>
                <a:cs typeface="Times New Roman"/>
              </a:rPr>
              <a:t>Comparative-law-oriented or harmonisation-oriented interpretation seems to be allowed in some countries*</a:t>
            </a:r>
          </a:p>
          <a:p>
            <a:pPr algn="just"/>
            <a:endParaRPr lang="en-GB" sz="2800" dirty="0">
              <a:solidFill>
                <a:srgbClr val="323232"/>
              </a:solidFill>
              <a:latin typeface="Times New Roman"/>
              <a:ea typeface="Times New Roman" panose="02020603050405020304" pitchFamily="18" charset="0"/>
              <a:cs typeface="Times New Roman"/>
            </a:endParaRPr>
          </a:p>
          <a:p>
            <a:pPr marL="685800" algn="just">
              <a:lnSpc>
                <a:spcPct val="115000"/>
              </a:lnSpc>
              <a:spcAft>
                <a:spcPts val="0"/>
              </a:spcAft>
            </a:pPr>
            <a:r>
              <a:rPr lang="en-GB" sz="2800" dirty="0">
                <a:solidFill>
                  <a:srgbClr val="323232"/>
                </a:solidFill>
                <a:latin typeface="Times New Roman"/>
                <a:ea typeface="Times New Roman" panose="02020603050405020304" pitchFamily="18" charset="0"/>
                <a:cs typeface="Times New Roman"/>
              </a:rPr>
              <a:t>* As to legislation, see the </a:t>
            </a:r>
            <a:r>
              <a:rPr lang="en-GB" sz="2800" dirty="0">
                <a:latin typeface="Times New Roman" panose="02020603050405020304" pitchFamily="18" charset="0"/>
                <a:ea typeface="Times New Roman" panose="02020603050405020304" pitchFamily="18" charset="0"/>
                <a:cs typeface="Times New Roman" panose="02020603050405020304" pitchFamily="18" charset="0"/>
              </a:rPr>
              <a:t>Swiss Civil Code, art. 1, pars 2 e 3:</a:t>
            </a:r>
            <a:endParaRPr lang="it-IT" sz="2800" dirty="0">
              <a:latin typeface="Calibri" panose="020F0502020204030204" pitchFamily="34" charset="0"/>
              <a:ea typeface="Times New Roman" panose="02020603050405020304" pitchFamily="18" charset="0"/>
              <a:cs typeface="Times New Roman" panose="02020603050405020304" pitchFamily="18" charset="0"/>
            </a:endParaRPr>
          </a:p>
          <a:p>
            <a:pPr marL="685800" algn="just">
              <a:lnSpc>
                <a:spcPct val="115000"/>
              </a:lnSpc>
              <a:spcAft>
                <a:spcPts val="0"/>
              </a:spcAft>
            </a:pPr>
            <a:r>
              <a:rPr lang="en-GB" sz="2800" dirty="0">
                <a:latin typeface="Times New Roman" panose="02020603050405020304" pitchFamily="18" charset="0"/>
                <a:ea typeface="Times New Roman" panose="02020603050405020304" pitchFamily="18" charset="0"/>
                <a:cs typeface="Times New Roman" panose="02020603050405020304" pitchFamily="18" charset="0"/>
              </a:rPr>
              <a:t>«</a:t>
            </a:r>
            <a:r>
              <a:rPr lang="en-GB" sz="2800" i="1" dirty="0">
                <a:latin typeface="Times New Roman" panose="02020603050405020304" pitchFamily="18" charset="0"/>
                <a:ea typeface="Times New Roman" panose="02020603050405020304" pitchFamily="18" charset="0"/>
                <a:cs typeface="Times New Roman" panose="02020603050405020304" pitchFamily="18" charset="0"/>
              </a:rPr>
              <a:t>if no statutory provisions can be found, the judge must apply customary law, failing which he must decide according to the rule he would, were he a legislator, decide to adopt. In so doing the judge must follow accepted doctrine and tradition</a:t>
            </a:r>
            <a:r>
              <a:rPr lang="en-GB"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n-GB" sz="2800" dirty="0">
                <a:solidFill>
                  <a:srgbClr val="323232"/>
                </a:solidFill>
                <a:latin typeface="Times New Roman"/>
                <a:ea typeface="Times New Roman" panose="02020603050405020304" pitchFamily="18" charset="0"/>
                <a:cs typeface="Times New Roman"/>
              </a:rPr>
              <a:t> </a:t>
            </a:r>
          </a:p>
        </p:txBody>
      </p:sp>
    </p:spTree>
    <p:extLst>
      <p:ext uri="{BB962C8B-B14F-4D97-AF65-F5344CB8AC3E}">
        <p14:creationId xmlns:p14="http://schemas.microsoft.com/office/powerpoint/2010/main" val="1097062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fontScale="90000"/>
          </a:bodyPr>
          <a:lstStyle/>
          <a:p>
            <a:pPr algn="ctr"/>
            <a:r>
              <a:rPr lang="it-IT" dirty="0"/>
              <a:t>THE ROLE OF COMPARATIVE LAW IN CONTEMPORARY SOCIETY</a:t>
            </a:r>
          </a:p>
        </p:txBody>
      </p:sp>
      <p:sp>
        <p:nvSpPr>
          <p:cNvPr id="4" name="CasellaDiTesto 3"/>
          <p:cNvSpPr txBox="1"/>
          <p:nvPr/>
        </p:nvSpPr>
        <p:spPr>
          <a:xfrm>
            <a:off x="391961" y="1579340"/>
            <a:ext cx="11241491" cy="4347345"/>
          </a:xfrm>
          <a:prstGeom prst="rect">
            <a:avLst/>
          </a:prstGeom>
          <a:noFill/>
        </p:spPr>
        <p:txBody>
          <a:bodyPr wrap="square" rtlCol="0">
            <a:spAutoFit/>
          </a:bodyPr>
          <a:lstStyle/>
          <a:p>
            <a:pPr algn="just"/>
            <a:r>
              <a:rPr lang="en-GB" sz="2800" b="1" dirty="0">
                <a:solidFill>
                  <a:srgbClr val="323232"/>
                </a:solidFill>
                <a:latin typeface="Times New Roman"/>
                <a:cs typeface="Times New Roman"/>
              </a:rPr>
              <a:t>… </a:t>
            </a:r>
            <a:r>
              <a:rPr lang="en-GB" sz="2800" dirty="0">
                <a:solidFill>
                  <a:srgbClr val="323232"/>
                </a:solidFill>
                <a:latin typeface="Times New Roman"/>
                <a:cs typeface="Times New Roman"/>
              </a:rPr>
              <a:t>And actually courts do use comparative law as an interpretative tool in many cases, also through the quotation of foreign precedents*</a:t>
            </a:r>
          </a:p>
          <a:p>
            <a:pPr algn="just"/>
            <a:endParaRPr lang="en-GB" sz="2800" dirty="0">
              <a:solidFill>
                <a:srgbClr val="323232"/>
              </a:solidFill>
              <a:latin typeface="Times New Roman"/>
              <a:ea typeface="Times New Roman" panose="02020603050405020304" pitchFamily="18" charset="0"/>
              <a:cs typeface="Times New Roman"/>
            </a:endParaRPr>
          </a:p>
          <a:p>
            <a:pPr marL="1143000" indent="-457200" algn="just">
              <a:lnSpc>
                <a:spcPct val="115000"/>
              </a:lnSpc>
              <a:spcAft>
                <a:spcPts val="0"/>
              </a:spcAft>
              <a:buFontTx/>
              <a:buChar char="•"/>
            </a:pPr>
            <a:r>
              <a:rPr lang="en-GB" sz="2800" dirty="0">
                <a:solidFill>
                  <a:srgbClr val="323232"/>
                </a:solidFill>
                <a:latin typeface="Times New Roman"/>
                <a:ea typeface="Times New Roman" panose="02020603050405020304" pitchFamily="18" charset="0"/>
                <a:cs typeface="Times New Roman"/>
              </a:rPr>
              <a:t>See, e.g. the influence of French case-law on the issue of wrongful birth / wrongful life.</a:t>
            </a:r>
          </a:p>
          <a:p>
            <a:pPr marL="1143000" indent="-457200" algn="just">
              <a:lnSpc>
                <a:spcPct val="115000"/>
              </a:lnSpc>
              <a:spcAft>
                <a:spcPts val="0"/>
              </a:spcAft>
              <a:buFontTx/>
              <a:buChar char="•"/>
            </a:pPr>
            <a:endParaRPr lang="en-GB" sz="2800" dirty="0">
              <a:solidFill>
                <a:srgbClr val="323232"/>
              </a:solidFill>
              <a:latin typeface="Times New Roman"/>
              <a:ea typeface="Times New Roman" panose="02020603050405020304" pitchFamily="18" charset="0"/>
              <a:cs typeface="Times New Roman"/>
            </a:endParaRPr>
          </a:p>
          <a:p>
            <a:pPr marL="1143000" indent="-457200" algn="just">
              <a:lnSpc>
                <a:spcPct val="115000"/>
              </a:lnSpc>
              <a:spcAft>
                <a:spcPts val="0"/>
              </a:spcAft>
              <a:buFontTx/>
              <a:buChar char="•"/>
            </a:pPr>
            <a:r>
              <a:rPr lang="en-GB" sz="2800" dirty="0">
                <a:solidFill>
                  <a:srgbClr val="323232"/>
                </a:solidFill>
                <a:latin typeface="Times New Roman"/>
                <a:ea typeface="Times New Roman" panose="02020603050405020304" pitchFamily="18" charset="0"/>
                <a:cs typeface="Times New Roman"/>
              </a:rPr>
              <a:t>Or see the English case </a:t>
            </a:r>
            <a:r>
              <a:rPr lang="en-GB" sz="2800" i="1" dirty="0" err="1">
                <a:solidFill>
                  <a:srgbClr val="323232"/>
                </a:solidFill>
                <a:latin typeface="Times New Roman"/>
                <a:ea typeface="Times New Roman" panose="02020603050405020304" pitchFamily="18" charset="0"/>
                <a:cs typeface="Times New Roman"/>
              </a:rPr>
              <a:t>Interfoto</a:t>
            </a:r>
            <a:r>
              <a:rPr lang="en-GB" sz="2800" i="1" dirty="0">
                <a:solidFill>
                  <a:srgbClr val="323232"/>
                </a:solidFill>
                <a:latin typeface="Times New Roman"/>
                <a:ea typeface="Times New Roman" panose="02020603050405020304" pitchFamily="18" charset="0"/>
                <a:cs typeface="Times New Roman"/>
              </a:rPr>
              <a:t> Picture Library v. Stiletto Visual Programmes</a:t>
            </a:r>
            <a:r>
              <a:rPr lang="en-GB" sz="2800" dirty="0">
                <a:solidFill>
                  <a:srgbClr val="323232"/>
                </a:solidFill>
                <a:latin typeface="Times New Roman"/>
                <a:ea typeface="Times New Roman" panose="02020603050405020304" pitchFamily="18" charset="0"/>
                <a:cs typeface="Times New Roman"/>
              </a:rPr>
              <a:t> (available within the course materials), about good faith in precontractual negotiations.</a:t>
            </a:r>
          </a:p>
        </p:txBody>
      </p:sp>
    </p:spTree>
    <p:extLst>
      <p:ext uri="{BB962C8B-B14F-4D97-AF65-F5344CB8AC3E}">
        <p14:creationId xmlns:p14="http://schemas.microsoft.com/office/powerpoint/2010/main" val="1383584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fontScale="90000"/>
          </a:bodyPr>
          <a:lstStyle/>
          <a:p>
            <a:pPr algn="ctr"/>
            <a:r>
              <a:rPr lang="it-IT" dirty="0"/>
              <a:t>THE ROLE OF COMPARATIVE LAW IN CONTEMPORARY SOCIETY</a:t>
            </a:r>
          </a:p>
        </p:txBody>
      </p:sp>
      <p:sp>
        <p:nvSpPr>
          <p:cNvPr id="4" name="CasellaDiTesto 3"/>
          <p:cNvSpPr txBox="1"/>
          <p:nvPr/>
        </p:nvSpPr>
        <p:spPr>
          <a:xfrm>
            <a:off x="391961" y="1579340"/>
            <a:ext cx="11241491" cy="4972131"/>
          </a:xfrm>
          <a:prstGeom prst="rect">
            <a:avLst/>
          </a:prstGeom>
          <a:noFill/>
        </p:spPr>
        <p:txBody>
          <a:bodyPr wrap="square" rtlCol="0">
            <a:spAutoFit/>
          </a:bodyPr>
          <a:lstStyle/>
          <a:p>
            <a:pPr algn="just"/>
            <a:r>
              <a:rPr lang="en-GB" sz="2800" b="1" dirty="0">
                <a:solidFill>
                  <a:srgbClr val="323232"/>
                </a:solidFill>
                <a:latin typeface="Times New Roman"/>
                <a:cs typeface="Times New Roman"/>
              </a:rPr>
              <a:t>Further questions</a:t>
            </a:r>
            <a:endParaRPr lang="en-GB" sz="2800" dirty="0">
              <a:latin typeface="Times New Roman"/>
              <a:ea typeface="Times New Roman" panose="02020603050405020304" pitchFamily="18" charset="0"/>
              <a:cs typeface="Times New Roman"/>
            </a:endParaRPr>
          </a:p>
          <a:p>
            <a:pPr marL="457200" lvl="0" indent="-457200" algn="just">
              <a:lnSpc>
                <a:spcPct val="115000"/>
              </a:lnSpc>
              <a:buFont typeface="Arial"/>
              <a:buChar char="•"/>
            </a:pPr>
            <a:r>
              <a:rPr lang="en-GB" sz="2800" dirty="0">
                <a:latin typeface="Times New Roman"/>
                <a:ea typeface="Times New Roman" panose="02020603050405020304" pitchFamily="18" charset="0"/>
                <a:cs typeface="Times New Roman"/>
              </a:rPr>
              <a:t>In using the suggested method, are we entitled to look also to systems which are not so close to our tradition? </a:t>
            </a:r>
          </a:p>
          <a:p>
            <a:pPr marL="457200" lvl="0" indent="-457200" algn="just">
              <a:lnSpc>
                <a:spcPct val="115000"/>
              </a:lnSpc>
              <a:buFont typeface="Arial"/>
              <a:buChar char="•"/>
            </a:pPr>
            <a:endParaRPr lang="en-GB" sz="2800" dirty="0">
              <a:latin typeface="Times New Roman"/>
              <a:ea typeface="Times New Roman" panose="02020603050405020304" pitchFamily="18" charset="0"/>
              <a:cs typeface="Times New Roman"/>
            </a:endParaRPr>
          </a:p>
          <a:p>
            <a:pPr marL="457200" lvl="0" indent="-457200" algn="just">
              <a:lnSpc>
                <a:spcPct val="115000"/>
              </a:lnSpc>
              <a:buFont typeface="Arial"/>
              <a:buChar char="•"/>
            </a:pPr>
            <a:r>
              <a:rPr lang="en-GB" sz="2800" dirty="0">
                <a:latin typeface="Times New Roman"/>
                <a:ea typeface="Times New Roman" panose="02020603050405020304" pitchFamily="18" charset="0"/>
                <a:cs typeface="Times New Roman"/>
              </a:rPr>
              <a:t>Can the judge choose whichever of the foreign solutions seems to him the best or can he choose only a solution which is common to a number of other systems?  </a:t>
            </a:r>
          </a:p>
          <a:p>
            <a:pPr marL="457200" lvl="0" indent="-457200" algn="just">
              <a:lnSpc>
                <a:spcPct val="115000"/>
              </a:lnSpc>
              <a:buFont typeface="Arial"/>
              <a:buChar char="•"/>
            </a:pPr>
            <a:endParaRPr lang="en-GB" sz="2800" dirty="0">
              <a:latin typeface="Times New Roman"/>
              <a:ea typeface="Times New Roman" panose="02020603050405020304" pitchFamily="18" charset="0"/>
              <a:cs typeface="Times New Roman"/>
            </a:endParaRPr>
          </a:p>
          <a:p>
            <a:pPr marL="457200" lvl="0" indent="-457200" algn="just">
              <a:lnSpc>
                <a:spcPct val="115000"/>
              </a:lnSpc>
              <a:buFont typeface="Arial"/>
              <a:buChar char="•"/>
            </a:pPr>
            <a:r>
              <a:rPr lang="en-GB" sz="2800" dirty="0">
                <a:latin typeface="Times New Roman"/>
                <a:ea typeface="Times New Roman" panose="02020603050405020304" pitchFamily="18" charset="0"/>
                <a:cs typeface="Times New Roman"/>
              </a:rPr>
              <a:t>Are we entitled to choose an interpretation of our legal rules independent from the conceptual structure of our own system?</a:t>
            </a:r>
            <a:endParaRPr lang="it-IT" sz="2800" dirty="0">
              <a:latin typeface="Times New Roman"/>
              <a:ea typeface="Times New Roman" panose="02020603050405020304" pitchFamily="18" charset="0"/>
              <a:cs typeface="Times New Roman"/>
            </a:endParaRPr>
          </a:p>
        </p:txBody>
      </p:sp>
    </p:spTree>
    <p:extLst>
      <p:ext uri="{BB962C8B-B14F-4D97-AF65-F5344CB8AC3E}">
        <p14:creationId xmlns:p14="http://schemas.microsoft.com/office/powerpoint/2010/main" val="2755242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1341120" y="193040"/>
            <a:ext cx="9509760" cy="1233424"/>
          </a:xfrm>
        </p:spPr>
        <p:txBody>
          <a:bodyPr/>
          <a:lstStyle/>
          <a:p>
            <a:pPr lvl="0" algn="ctr"/>
            <a:r>
              <a:rPr lang="it-IT" dirty="0"/>
              <a:t>I</a:t>
            </a:r>
            <a:br>
              <a:rPr lang="it-IT" dirty="0"/>
            </a:br>
            <a:r>
              <a:rPr lang="it-IT" dirty="0"/>
              <a:t>THE CONCEPT OF COMPARATIVE LAW</a:t>
            </a:r>
          </a:p>
        </p:txBody>
      </p:sp>
      <p:sp>
        <p:nvSpPr>
          <p:cNvPr id="14" name="Segnaposto contenuto 13"/>
          <p:cNvSpPr>
            <a:spLocks noGrp="1"/>
          </p:cNvSpPr>
          <p:nvPr>
            <p:ph idx="1"/>
          </p:nvPr>
        </p:nvSpPr>
        <p:spPr>
          <a:xfrm>
            <a:off x="689854" y="1901952"/>
            <a:ext cx="10614350" cy="4354331"/>
          </a:xfrm>
        </p:spPr>
        <p:txBody>
          <a:bodyPr>
            <a:normAutofit fontScale="77500" lnSpcReduction="20000"/>
          </a:bodyPr>
          <a:lstStyle/>
          <a:p>
            <a:pPr marL="45720" indent="0" algn="just">
              <a:lnSpc>
                <a:spcPct val="120000"/>
              </a:lnSpc>
              <a:buNone/>
            </a:pPr>
            <a:r>
              <a:rPr lang="en-GB" sz="3600" b="1" dirty="0">
                <a:solidFill>
                  <a:schemeClr val="tx1"/>
                </a:solidFill>
                <a:latin typeface="Times New Roman"/>
                <a:cs typeface="Times New Roman"/>
              </a:rPr>
              <a:t>Starting point: </a:t>
            </a:r>
            <a:r>
              <a:rPr lang="en-GB" sz="3600" dirty="0">
                <a:solidFill>
                  <a:schemeClr val="tx1"/>
                </a:solidFill>
                <a:latin typeface="Times New Roman"/>
                <a:cs typeface="Times New Roman"/>
              </a:rPr>
              <a:t>legal rules are not identical anywhere in the world and the solutions adopted to legal </a:t>
            </a:r>
            <a:r>
              <a:rPr lang="en-GB" sz="3600">
                <a:solidFill>
                  <a:schemeClr val="tx1"/>
                </a:solidFill>
                <a:latin typeface="Times New Roman"/>
                <a:cs typeface="Times New Roman"/>
              </a:rPr>
              <a:t>problems vary </a:t>
            </a:r>
            <a:r>
              <a:rPr lang="en-GB" sz="3600" dirty="0">
                <a:solidFill>
                  <a:schemeClr val="tx1"/>
                </a:solidFill>
                <a:latin typeface="Times New Roman"/>
                <a:cs typeface="Times New Roman"/>
              </a:rPr>
              <a:t>from system to system</a:t>
            </a:r>
          </a:p>
          <a:p>
            <a:pPr marL="45720" indent="0" algn="just">
              <a:lnSpc>
                <a:spcPct val="120000"/>
              </a:lnSpc>
              <a:buNone/>
            </a:pPr>
            <a:endParaRPr lang="en-GB" sz="3600" b="1" dirty="0">
              <a:solidFill>
                <a:schemeClr val="tx1"/>
              </a:solidFill>
              <a:latin typeface="Times New Roman"/>
              <a:cs typeface="Times New Roman"/>
            </a:endParaRPr>
          </a:p>
          <a:p>
            <a:pPr marL="45720" indent="0" algn="just">
              <a:lnSpc>
                <a:spcPct val="120000"/>
              </a:lnSpc>
              <a:buNone/>
            </a:pPr>
            <a:r>
              <a:rPr lang="en-GB" sz="3600" b="1" dirty="0">
                <a:solidFill>
                  <a:schemeClr val="tx1"/>
                </a:solidFill>
                <a:latin typeface="Times New Roman"/>
                <a:cs typeface="Times New Roman"/>
              </a:rPr>
              <a:t>Definition of comparative law:</a:t>
            </a:r>
            <a:r>
              <a:rPr lang="en-GB" sz="3600" dirty="0">
                <a:solidFill>
                  <a:schemeClr val="tx1"/>
                </a:solidFill>
                <a:latin typeface="Times New Roman"/>
                <a:cs typeface="Times New Roman"/>
              </a:rPr>
              <a:t> the science that studies law (i.e. the different legal systems of the world*) through the comparative method.</a:t>
            </a:r>
          </a:p>
          <a:p>
            <a:pPr marL="45720" indent="0" algn="r">
              <a:lnSpc>
                <a:spcPct val="120000"/>
              </a:lnSpc>
              <a:buNone/>
            </a:pPr>
            <a:r>
              <a:rPr lang="en-GB" sz="3600" dirty="0">
                <a:solidFill>
                  <a:schemeClr val="tx1"/>
                </a:solidFill>
                <a:latin typeface="Times New Roman"/>
                <a:cs typeface="Times New Roman"/>
              </a:rPr>
              <a:t>*a legal system is more than just a set of legal rules; and law is not reduced to legislation</a:t>
            </a:r>
          </a:p>
          <a:p>
            <a:pPr marL="45720" indent="0" algn="just">
              <a:buNone/>
            </a:pPr>
            <a:endParaRPr lang="en-GB" sz="3600" dirty="0">
              <a:latin typeface="Times New Roman"/>
              <a:cs typeface="Times New Roman"/>
            </a:endParaRPr>
          </a:p>
          <a:p>
            <a:pPr marL="45720" indent="0">
              <a:buNone/>
            </a:pPr>
            <a:endParaRPr lang="it-IT" dirty="0">
              <a:effectLst/>
            </a:endParaRPr>
          </a:p>
        </p:txBody>
      </p:sp>
    </p:spTree>
    <p:extLst>
      <p:ext uri="{BB962C8B-B14F-4D97-AF65-F5344CB8AC3E}">
        <p14:creationId xmlns:p14="http://schemas.microsoft.com/office/powerpoint/2010/main" val="30309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41120" y="467361"/>
            <a:ext cx="9509760" cy="835784"/>
          </a:xfrm>
        </p:spPr>
        <p:txBody>
          <a:bodyPr/>
          <a:lstStyle/>
          <a:p>
            <a:pPr algn="ctr"/>
            <a:r>
              <a:rPr lang="it-IT" dirty="0"/>
              <a:t>THE TWO LEVELS OF COMPARISON</a:t>
            </a:r>
          </a:p>
        </p:txBody>
      </p:sp>
      <p:sp>
        <p:nvSpPr>
          <p:cNvPr id="3" name="Segnaposto contenuto 2"/>
          <p:cNvSpPr>
            <a:spLocks noGrp="1"/>
          </p:cNvSpPr>
          <p:nvPr>
            <p:ph idx="1"/>
          </p:nvPr>
        </p:nvSpPr>
        <p:spPr>
          <a:xfrm>
            <a:off x="783925" y="1748522"/>
            <a:ext cx="10410529" cy="4664561"/>
          </a:xfrm>
        </p:spPr>
        <p:txBody>
          <a:bodyPr>
            <a:noAutofit/>
          </a:bodyPr>
          <a:lstStyle/>
          <a:p>
            <a:pPr marL="45720" indent="0" algn="just">
              <a:lnSpc>
                <a:spcPct val="100000"/>
              </a:lnSpc>
              <a:buNone/>
            </a:pPr>
            <a:r>
              <a:rPr lang="en-GB" sz="2800" b="1" dirty="0">
                <a:solidFill>
                  <a:srgbClr val="323232"/>
                </a:solidFill>
                <a:latin typeface="Times New Roman"/>
                <a:cs typeface="Times New Roman"/>
              </a:rPr>
              <a:t>1. Macro-comparison:</a:t>
            </a:r>
            <a:r>
              <a:rPr lang="en-GB" sz="2800" dirty="0">
                <a:solidFill>
                  <a:srgbClr val="323232"/>
                </a:solidFill>
                <a:latin typeface="Times New Roman"/>
                <a:cs typeface="Times New Roman"/>
              </a:rPr>
              <a:t> comparison on a large scale; it deals with the spirit and style of different legal systems, i.e. methods of handling legal materials, procedures for resolving and deciding disputes or the role of the various legal players, and the like.</a:t>
            </a:r>
            <a:endParaRPr lang="it-IT" sz="2800" dirty="0">
              <a:solidFill>
                <a:srgbClr val="323232"/>
              </a:solidFill>
              <a:latin typeface="Times New Roman"/>
              <a:cs typeface="Times New Roman"/>
            </a:endParaRPr>
          </a:p>
          <a:p>
            <a:pPr marL="45720" indent="0" algn="just">
              <a:lnSpc>
                <a:spcPct val="100000"/>
              </a:lnSpc>
              <a:buNone/>
            </a:pPr>
            <a:r>
              <a:rPr lang="en-GB" sz="2800" b="1" dirty="0">
                <a:solidFill>
                  <a:srgbClr val="323232"/>
                </a:solidFill>
                <a:latin typeface="Times New Roman"/>
                <a:cs typeface="Times New Roman"/>
              </a:rPr>
              <a:t>2. Micro-comparison:</a:t>
            </a:r>
            <a:r>
              <a:rPr lang="en-GB" sz="2800" dirty="0">
                <a:solidFill>
                  <a:srgbClr val="323232"/>
                </a:solidFill>
                <a:latin typeface="Times New Roman"/>
                <a:cs typeface="Times New Roman"/>
              </a:rPr>
              <a:t> comparison on a small scale, i.e. focused specific legal institutions or problems, in other words, on the rules applied to actual problems or particular conflict of interests</a:t>
            </a:r>
            <a:endParaRPr lang="it-IT" sz="2800" dirty="0">
              <a:solidFill>
                <a:srgbClr val="323232"/>
              </a:solidFill>
              <a:latin typeface="Times New Roman"/>
              <a:cs typeface="Times New Roman"/>
            </a:endParaRPr>
          </a:p>
          <a:p>
            <a:pPr marL="45720" indent="0">
              <a:lnSpc>
                <a:spcPct val="100000"/>
              </a:lnSpc>
              <a:buNone/>
            </a:pPr>
            <a:endParaRPr lang="it-IT" sz="2800" dirty="0">
              <a:solidFill>
                <a:srgbClr val="323232"/>
              </a:solidFill>
              <a:latin typeface="Times New Roman"/>
              <a:cs typeface="Times New Roman"/>
            </a:endParaRPr>
          </a:p>
          <a:p>
            <a:pPr marL="45720" indent="0">
              <a:lnSpc>
                <a:spcPct val="100000"/>
              </a:lnSpc>
              <a:buNone/>
            </a:pPr>
            <a:r>
              <a:rPr lang="it-IT" sz="2800" dirty="0">
                <a:solidFill>
                  <a:srgbClr val="323232"/>
                </a:solidFill>
                <a:latin typeface="Times New Roman"/>
                <a:cs typeface="Times New Roman"/>
              </a:rPr>
              <a:t>N.B.: </a:t>
            </a:r>
            <a:r>
              <a:rPr lang="en-GB" sz="2800" dirty="0">
                <a:solidFill>
                  <a:srgbClr val="323232"/>
                </a:solidFill>
                <a:latin typeface="Times New Roman"/>
                <a:cs typeface="Times New Roman"/>
              </a:rPr>
              <a:t>the dividing line is flexible and the two levels intertwine.</a:t>
            </a:r>
          </a:p>
        </p:txBody>
      </p:sp>
    </p:spTree>
    <p:extLst>
      <p:ext uri="{BB962C8B-B14F-4D97-AF65-F5344CB8AC3E}">
        <p14:creationId xmlns:p14="http://schemas.microsoft.com/office/powerpoint/2010/main" val="976413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86405" y="610333"/>
            <a:ext cx="9449027" cy="991478"/>
          </a:xfrm>
        </p:spPr>
        <p:txBody>
          <a:bodyPr/>
          <a:lstStyle/>
          <a:p>
            <a:pPr algn="ctr"/>
            <a:r>
              <a:rPr lang="en-GB" dirty="0"/>
              <a:t>THE RISE OF COMPARATIVE LAW</a:t>
            </a:r>
            <a:endParaRPr lang="it-IT" dirty="0"/>
          </a:p>
        </p:txBody>
      </p:sp>
      <p:sp>
        <p:nvSpPr>
          <p:cNvPr id="3" name="Rettangolo 2"/>
          <p:cNvSpPr/>
          <p:nvPr/>
        </p:nvSpPr>
        <p:spPr>
          <a:xfrm>
            <a:off x="1104991" y="2061936"/>
            <a:ext cx="10027374" cy="3311163"/>
          </a:xfrm>
          <a:prstGeom prst="rect">
            <a:avLst/>
          </a:prstGeom>
        </p:spPr>
        <p:txBody>
          <a:bodyPr wrap="square">
            <a:spAutoFit/>
          </a:bodyPr>
          <a:lstStyle/>
          <a:p>
            <a:pPr algn="just">
              <a:lnSpc>
                <a:spcPct val="115000"/>
              </a:lnSpc>
              <a:spcAft>
                <a:spcPts val="1000"/>
              </a:spcAft>
            </a:pPr>
            <a:r>
              <a:rPr lang="en-GB" sz="2800" b="1" dirty="0">
                <a:latin typeface="Times New Roman" panose="02020603050405020304" pitchFamily="18" charset="0"/>
                <a:ea typeface="Times New Roman" panose="02020603050405020304" pitchFamily="18" charset="0"/>
                <a:cs typeface="Times New Roman" panose="02020603050405020304" pitchFamily="18" charset="0"/>
              </a:rPr>
              <a:t>Time and location: </a:t>
            </a:r>
            <a:r>
              <a:rPr lang="en-GB" sz="2800" dirty="0">
                <a:latin typeface="Times New Roman" panose="02020603050405020304" pitchFamily="18" charset="0"/>
                <a:ea typeface="Times New Roman" panose="02020603050405020304" pitchFamily="18" charset="0"/>
                <a:cs typeface="Times New Roman" panose="02020603050405020304" pitchFamily="18" charset="0"/>
              </a:rPr>
              <a:t>international Congress for Comparative Law (Paris, 1900) organized by Eduard Lambert and Raymond </a:t>
            </a:r>
            <a:r>
              <a:rPr lang="en-GB" sz="2800" dirty="0" err="1">
                <a:latin typeface="Times New Roman" panose="02020603050405020304" pitchFamily="18" charset="0"/>
                <a:ea typeface="Times New Roman" panose="02020603050405020304" pitchFamily="18" charset="0"/>
                <a:cs typeface="Times New Roman" panose="02020603050405020304" pitchFamily="18" charset="0"/>
              </a:rPr>
              <a:t>Saleilles</a:t>
            </a:r>
            <a:endParaRPr lang="it-IT" sz="2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endParaRPr lang="en-GB"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GB" sz="2800" b="1" dirty="0">
                <a:latin typeface="Times New Roman" panose="02020603050405020304" pitchFamily="18" charset="0"/>
                <a:ea typeface="Times New Roman" panose="02020603050405020304" pitchFamily="18" charset="0"/>
                <a:cs typeface="Times New Roman" panose="02020603050405020304" pitchFamily="18" charset="0"/>
              </a:rPr>
              <a:t>Context:</a:t>
            </a:r>
            <a:r>
              <a:rPr lang="en-GB" sz="2800" dirty="0">
                <a:latin typeface="Times New Roman" panose="02020603050405020304" pitchFamily="18" charset="0"/>
                <a:ea typeface="Times New Roman" panose="02020603050405020304" pitchFamily="18" charset="0"/>
                <a:cs typeface="Times New Roman" panose="02020603050405020304" pitchFamily="18" charset="0"/>
              </a:rPr>
              <a:t> fall of the jurists’ illusion to live in the ‘best legal system’, the only one worth analysing; widespread trust in progress; trend towards universality.</a:t>
            </a:r>
          </a:p>
        </p:txBody>
      </p:sp>
    </p:spTree>
    <p:extLst>
      <p:ext uri="{BB962C8B-B14F-4D97-AF65-F5344CB8AC3E}">
        <p14:creationId xmlns:p14="http://schemas.microsoft.com/office/powerpoint/2010/main" val="4222283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en-GB" dirty="0"/>
              <a:t>THE AIMS OF COMPARATIVE LAW </a:t>
            </a:r>
            <a:br>
              <a:rPr lang="en-GB" dirty="0"/>
            </a:br>
            <a:r>
              <a:rPr lang="en-GB" dirty="0"/>
              <a:t>IN A NUTHSELL</a:t>
            </a:r>
            <a:endParaRPr lang="it-IT" dirty="0"/>
          </a:p>
        </p:txBody>
      </p:sp>
      <p:sp>
        <p:nvSpPr>
          <p:cNvPr id="3" name="Rettangolo 2"/>
          <p:cNvSpPr/>
          <p:nvPr/>
        </p:nvSpPr>
        <p:spPr>
          <a:xfrm>
            <a:off x="1028700" y="2194560"/>
            <a:ext cx="10241280" cy="3108544"/>
          </a:xfrm>
          <a:prstGeom prst="rect">
            <a:avLst/>
          </a:prstGeom>
        </p:spPr>
        <p:txBody>
          <a:bodyPr wrap="square">
            <a:spAutoFit/>
          </a:bodyPr>
          <a:lstStyle/>
          <a:p>
            <a:pPr lvl="0" algn="just"/>
            <a:r>
              <a:rPr lang="en-GB" sz="2800" b="1" dirty="0">
                <a:latin typeface="Times New Roman" panose="02020603050405020304" pitchFamily="18" charset="0"/>
                <a:cs typeface="Times New Roman" panose="02020603050405020304" pitchFamily="18" charset="0"/>
              </a:rPr>
              <a:t>Original aims: </a:t>
            </a:r>
            <a:r>
              <a:rPr lang="en-GB" sz="2800" dirty="0">
                <a:latin typeface="Times New Roman" panose="02020603050405020304" pitchFamily="18" charset="0"/>
                <a:cs typeface="Times New Roman" panose="02020603050405020304" pitchFamily="18" charset="0"/>
              </a:rPr>
              <a:t>to</a:t>
            </a:r>
            <a:r>
              <a:rPr lang="en-GB" sz="2800" b="1" dirty="0">
                <a:latin typeface="Times New Roman" panose="02020603050405020304" pitchFamily="18" charset="0"/>
                <a:cs typeface="Times New Roman" panose="02020603050405020304" pitchFamily="18" charset="0"/>
              </a:rPr>
              <a:t> </a:t>
            </a:r>
            <a:r>
              <a:rPr lang="en-GB" sz="2800" dirty="0">
                <a:latin typeface="Times New Roman" panose="02020603050405020304" pitchFamily="18" charset="0"/>
                <a:cs typeface="Times New Roman" panose="02020603050405020304" pitchFamily="18" charset="0"/>
              </a:rPr>
              <a:t>build a common law of mankind (</a:t>
            </a:r>
            <a:r>
              <a:rPr lang="en-GB" sz="2800" i="1" dirty="0" err="1">
                <a:latin typeface="Times New Roman" panose="02020603050405020304" pitchFamily="18" charset="0"/>
                <a:cs typeface="Times New Roman" panose="02020603050405020304" pitchFamily="18" charset="0"/>
              </a:rPr>
              <a:t>droit</a:t>
            </a:r>
            <a:r>
              <a:rPr lang="en-GB" sz="2800" i="1" dirty="0">
                <a:latin typeface="Times New Roman" panose="02020603050405020304" pitchFamily="18" charset="0"/>
                <a:cs typeface="Times New Roman" panose="02020603050405020304" pitchFamily="18" charset="0"/>
              </a:rPr>
              <a:t> </a:t>
            </a:r>
            <a:r>
              <a:rPr lang="en-GB" sz="2800" i="1" dirty="0" err="1">
                <a:latin typeface="Times New Roman" panose="02020603050405020304" pitchFamily="18" charset="0"/>
                <a:cs typeface="Times New Roman" panose="02020603050405020304" pitchFamily="18" charset="0"/>
              </a:rPr>
              <a:t>commun</a:t>
            </a:r>
            <a:r>
              <a:rPr lang="en-GB" sz="2800" i="1" dirty="0">
                <a:latin typeface="Times New Roman" panose="02020603050405020304" pitchFamily="18" charset="0"/>
                <a:cs typeface="Times New Roman" panose="02020603050405020304" pitchFamily="18" charset="0"/>
              </a:rPr>
              <a:t> de </a:t>
            </a:r>
            <a:r>
              <a:rPr lang="en-GB" sz="2800" i="1" dirty="0" err="1">
                <a:latin typeface="Times New Roman" panose="02020603050405020304" pitchFamily="18" charset="0"/>
                <a:cs typeface="Times New Roman" panose="02020603050405020304" pitchFamily="18" charset="0"/>
              </a:rPr>
              <a:t>l’humanité</a:t>
            </a:r>
            <a:r>
              <a:rPr lang="en-GB" sz="2800" dirty="0">
                <a:latin typeface="Times New Roman" panose="02020603050405020304" pitchFamily="18" charset="0"/>
                <a:cs typeface="Times New Roman" panose="02020603050405020304" pitchFamily="18" charset="0"/>
              </a:rPr>
              <a:t>); to reduce the accidental and divisive divergences in the laws of countries that have reached the same stage of cultural and economical development (Lambert).</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b="1" dirty="0">
                <a:latin typeface="Times New Roman" panose="02020603050405020304" pitchFamily="18" charset="0"/>
                <a:cs typeface="Times New Roman" panose="02020603050405020304" pitchFamily="18" charset="0"/>
              </a:rPr>
              <a:t>Current aim: </a:t>
            </a:r>
            <a:r>
              <a:rPr lang="en-GB" sz="2800" dirty="0">
                <a:latin typeface="Times New Roman" panose="02020603050405020304" pitchFamily="18" charset="0"/>
                <a:cs typeface="Times New Roman" panose="02020603050405020304" pitchFamily="18" charset="0"/>
              </a:rPr>
              <a:t>to</a:t>
            </a:r>
            <a:r>
              <a:rPr lang="en-GB" sz="2800" b="1" dirty="0">
                <a:latin typeface="Times New Roman" panose="02020603050405020304" pitchFamily="18" charset="0"/>
                <a:cs typeface="Times New Roman" panose="02020603050405020304" pitchFamily="18" charset="0"/>
              </a:rPr>
              <a:t> </a:t>
            </a:r>
            <a:r>
              <a:rPr lang="en-GB" sz="2800" dirty="0">
                <a:latin typeface="Times New Roman" panose="02020603050405020304" pitchFamily="18" charset="0"/>
                <a:cs typeface="Times New Roman" panose="02020603050405020304" pitchFamily="18" charset="0"/>
              </a:rPr>
              <a:t>perceive the real and apparent convergences and divergences in the laws of the various legal systems on a global scale.</a:t>
            </a:r>
            <a:endParaRPr lang="en-GB" sz="2800" dirty="0">
              <a:effectLst/>
              <a:cs typeface="Times New Roman" panose="02020603050405020304" pitchFamily="18" charset="0"/>
            </a:endParaRPr>
          </a:p>
        </p:txBody>
      </p:sp>
    </p:spTree>
    <p:extLst>
      <p:ext uri="{BB962C8B-B14F-4D97-AF65-F5344CB8AC3E}">
        <p14:creationId xmlns:p14="http://schemas.microsoft.com/office/powerpoint/2010/main" val="2400914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COMPARATIVE LAW AND LAW GLOBALISATION</a:t>
            </a:r>
          </a:p>
        </p:txBody>
      </p:sp>
      <p:sp>
        <p:nvSpPr>
          <p:cNvPr id="4" name="CasellaDiTesto 3"/>
          <p:cNvSpPr txBox="1"/>
          <p:nvPr/>
        </p:nvSpPr>
        <p:spPr>
          <a:xfrm>
            <a:off x="989542" y="2325865"/>
            <a:ext cx="10357223" cy="3539431"/>
          </a:xfrm>
          <a:prstGeom prst="rect">
            <a:avLst/>
          </a:prstGeom>
          <a:noFill/>
        </p:spPr>
        <p:txBody>
          <a:bodyPr wrap="square" rtlCol="0">
            <a:spAutoFit/>
          </a:bodyPr>
          <a:lstStyle/>
          <a:p>
            <a:pPr algn="just"/>
            <a:r>
              <a:rPr lang="en-GB" sz="2800" b="1" dirty="0">
                <a:solidFill>
                  <a:srgbClr val="323232"/>
                </a:solidFill>
                <a:latin typeface="Times New Roman"/>
                <a:cs typeface="Times New Roman"/>
              </a:rPr>
              <a:t>Main triggers of law globalisation </a:t>
            </a:r>
          </a:p>
          <a:p>
            <a:pPr algn="just"/>
            <a:endParaRPr lang="en-GB" sz="2800" dirty="0">
              <a:solidFill>
                <a:srgbClr val="323232"/>
              </a:solidFill>
              <a:latin typeface="Times New Roman"/>
              <a:cs typeface="Times New Roman"/>
            </a:endParaRPr>
          </a:p>
          <a:p>
            <a:pPr marL="457200" indent="-457200" algn="just">
              <a:buFont typeface="Arial"/>
              <a:buChar char="•"/>
            </a:pPr>
            <a:r>
              <a:rPr lang="en-GB" sz="2800" dirty="0">
                <a:solidFill>
                  <a:srgbClr val="323232"/>
                </a:solidFill>
                <a:latin typeface="Times New Roman"/>
                <a:cs typeface="Times New Roman"/>
              </a:rPr>
              <a:t>The technological revolution reduced the physical distance among countries, encouraging people to travel cross-borders </a:t>
            </a:r>
          </a:p>
          <a:p>
            <a:pPr marL="457200" indent="-457200" algn="just">
              <a:buFont typeface="Arial"/>
              <a:buChar char="•"/>
            </a:pPr>
            <a:endParaRPr lang="en-GB" sz="2800" dirty="0">
              <a:solidFill>
                <a:srgbClr val="323232"/>
              </a:solidFill>
              <a:latin typeface="Times New Roman"/>
              <a:cs typeface="Times New Roman"/>
            </a:endParaRPr>
          </a:p>
          <a:p>
            <a:pPr marL="457200" indent="-457200" algn="just">
              <a:buFont typeface="Arial"/>
              <a:buChar char="•"/>
            </a:pPr>
            <a:r>
              <a:rPr lang="en-GB" sz="2800" dirty="0">
                <a:solidFill>
                  <a:srgbClr val="323232"/>
                </a:solidFill>
                <a:latin typeface="Times New Roman"/>
                <a:cs typeface="Times New Roman"/>
              </a:rPr>
              <a:t>The digital revolution increased the transnational dimension of exchanges.</a:t>
            </a:r>
          </a:p>
          <a:p>
            <a:endParaRPr lang="en-GB" sz="2800" dirty="0">
              <a:solidFill>
                <a:srgbClr val="323232"/>
              </a:solidFill>
              <a:latin typeface="Times New Roman"/>
              <a:cs typeface="Times New Roman"/>
            </a:endParaRPr>
          </a:p>
        </p:txBody>
      </p:sp>
    </p:spTree>
    <p:extLst>
      <p:ext uri="{BB962C8B-B14F-4D97-AF65-F5344CB8AC3E}">
        <p14:creationId xmlns:p14="http://schemas.microsoft.com/office/powerpoint/2010/main" val="3506418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COMPARATIVE LAW AND LAW GLOBALISATION</a:t>
            </a:r>
          </a:p>
        </p:txBody>
      </p:sp>
      <p:sp>
        <p:nvSpPr>
          <p:cNvPr id="4" name="CasellaDiTesto 3"/>
          <p:cNvSpPr txBox="1"/>
          <p:nvPr/>
        </p:nvSpPr>
        <p:spPr>
          <a:xfrm>
            <a:off x="989541" y="2025907"/>
            <a:ext cx="10357223" cy="3970318"/>
          </a:xfrm>
          <a:prstGeom prst="rect">
            <a:avLst/>
          </a:prstGeom>
          <a:noFill/>
        </p:spPr>
        <p:txBody>
          <a:bodyPr wrap="square" rtlCol="0">
            <a:spAutoFit/>
          </a:bodyPr>
          <a:lstStyle/>
          <a:p>
            <a:pPr algn="just"/>
            <a:r>
              <a:rPr lang="en-GB" sz="2800" b="1" dirty="0">
                <a:solidFill>
                  <a:srgbClr val="323232"/>
                </a:solidFill>
                <a:latin typeface="Times New Roman"/>
                <a:cs typeface="Times New Roman"/>
              </a:rPr>
              <a:t>The impact of globalisation on law </a:t>
            </a:r>
          </a:p>
          <a:p>
            <a:pPr algn="just"/>
            <a:endParaRPr lang="en-GB" sz="2800" dirty="0">
              <a:solidFill>
                <a:srgbClr val="323232"/>
              </a:solidFill>
              <a:latin typeface="Times New Roman"/>
              <a:cs typeface="Times New Roman"/>
            </a:endParaRPr>
          </a:p>
          <a:p>
            <a:pPr marL="457200" indent="-457200" algn="just">
              <a:buFont typeface="Arial"/>
              <a:buChar char="•"/>
            </a:pPr>
            <a:r>
              <a:rPr lang="en-GB" sz="2800" dirty="0">
                <a:solidFill>
                  <a:srgbClr val="323232"/>
                </a:solidFill>
                <a:latin typeface="Times New Roman"/>
                <a:cs typeface="Times New Roman"/>
              </a:rPr>
              <a:t>Circulation of laws (the so-called legal transplants)</a:t>
            </a:r>
          </a:p>
          <a:p>
            <a:pPr marL="457200" indent="-457200" algn="just">
              <a:buFont typeface="Arial"/>
              <a:buChar char="•"/>
            </a:pPr>
            <a:r>
              <a:rPr lang="en-GB" sz="2800" dirty="0">
                <a:solidFill>
                  <a:srgbClr val="323232"/>
                </a:solidFill>
                <a:latin typeface="Times New Roman"/>
                <a:cs typeface="Times New Roman"/>
              </a:rPr>
              <a:t>Need for uniformity and harmonisation</a:t>
            </a:r>
          </a:p>
          <a:p>
            <a:pPr marL="457200" indent="-457200" algn="just">
              <a:buFont typeface="Arial"/>
              <a:buChar char="•"/>
            </a:pPr>
            <a:r>
              <a:rPr lang="en-GB" sz="2800" dirty="0">
                <a:solidFill>
                  <a:srgbClr val="323232"/>
                </a:solidFill>
                <a:latin typeface="Times New Roman"/>
                <a:cs typeface="Times New Roman"/>
              </a:rPr>
              <a:t>Sources pluralism and complexity</a:t>
            </a:r>
          </a:p>
          <a:p>
            <a:pPr marL="457200" indent="-457200" algn="just">
              <a:buFont typeface="Arial"/>
              <a:buChar char="•"/>
            </a:pPr>
            <a:r>
              <a:rPr lang="en-GB" sz="2800" dirty="0">
                <a:solidFill>
                  <a:srgbClr val="323232"/>
                </a:solidFill>
                <a:latin typeface="Times New Roman"/>
                <a:cs typeface="Times New Roman"/>
              </a:rPr>
              <a:t>Circulation of contractual models (‘alien contracts’)</a:t>
            </a:r>
          </a:p>
          <a:p>
            <a:pPr marL="457200" indent="-457200" algn="just">
              <a:buFont typeface="Arial"/>
              <a:buChar char="•"/>
            </a:pPr>
            <a:r>
              <a:rPr lang="en-GB" sz="2800" dirty="0">
                <a:solidFill>
                  <a:srgbClr val="323232"/>
                </a:solidFill>
                <a:latin typeface="Times New Roman"/>
                <a:cs typeface="Times New Roman"/>
              </a:rPr>
              <a:t>Transfer of functions from the State to the Market</a:t>
            </a:r>
          </a:p>
          <a:p>
            <a:pPr marL="457200" indent="-457200" algn="just">
              <a:buFont typeface="Arial"/>
              <a:buChar char="•"/>
            </a:pPr>
            <a:r>
              <a:rPr lang="en-GB" sz="2800" dirty="0">
                <a:solidFill>
                  <a:srgbClr val="323232"/>
                </a:solidFill>
                <a:latin typeface="Times New Roman"/>
                <a:cs typeface="Times New Roman"/>
              </a:rPr>
              <a:t>Creation of a ‘third legal order’ named lex mercatoria</a:t>
            </a:r>
          </a:p>
          <a:p>
            <a:pPr marL="457200" indent="-457200" algn="just">
              <a:buFont typeface="Arial"/>
              <a:buChar char="•"/>
            </a:pPr>
            <a:r>
              <a:rPr lang="en-GB" sz="2800" dirty="0">
                <a:solidFill>
                  <a:srgbClr val="323232"/>
                </a:solidFill>
                <a:latin typeface="Times New Roman"/>
                <a:cs typeface="Times New Roman"/>
              </a:rPr>
              <a:t>Cultural cross-contamination</a:t>
            </a:r>
          </a:p>
        </p:txBody>
      </p:sp>
    </p:spTree>
    <p:extLst>
      <p:ext uri="{BB962C8B-B14F-4D97-AF65-F5344CB8AC3E}">
        <p14:creationId xmlns:p14="http://schemas.microsoft.com/office/powerpoint/2010/main" val="1643830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1233424"/>
          </a:xfrm>
        </p:spPr>
        <p:txBody>
          <a:bodyPr/>
          <a:lstStyle/>
          <a:p>
            <a:pPr algn="ctr"/>
            <a:r>
              <a:rPr lang="it-IT" dirty="0"/>
              <a:t>COMPARATIVE LAW AND NEIGHBOURING SCIENCES</a:t>
            </a:r>
          </a:p>
        </p:txBody>
      </p:sp>
      <p:sp>
        <p:nvSpPr>
          <p:cNvPr id="4" name="CasellaDiTesto 3"/>
          <p:cNvSpPr txBox="1"/>
          <p:nvPr/>
        </p:nvSpPr>
        <p:spPr>
          <a:xfrm>
            <a:off x="721211" y="2038390"/>
            <a:ext cx="10896564" cy="4401205"/>
          </a:xfrm>
          <a:prstGeom prst="rect">
            <a:avLst/>
          </a:prstGeom>
          <a:noFill/>
        </p:spPr>
        <p:txBody>
          <a:bodyPr wrap="square" rtlCol="0">
            <a:spAutoFit/>
          </a:bodyPr>
          <a:lstStyle/>
          <a:p>
            <a:pPr marL="514350" indent="-514350" algn="ctr">
              <a:buAutoNum type="arabicPeriod"/>
            </a:pPr>
            <a:r>
              <a:rPr lang="en-GB" sz="2800" b="1" dirty="0">
                <a:solidFill>
                  <a:srgbClr val="323232"/>
                </a:solidFill>
                <a:latin typeface="Times New Roman"/>
                <a:cs typeface="Times New Roman"/>
              </a:rPr>
              <a:t>Comparative Law and Conflict Private international law</a:t>
            </a:r>
            <a:endParaRPr lang="en-GB" sz="2800" dirty="0">
              <a:solidFill>
                <a:srgbClr val="323232"/>
              </a:solidFill>
              <a:latin typeface="Times New Roman"/>
              <a:cs typeface="Times New Roman"/>
            </a:endParaRPr>
          </a:p>
          <a:p>
            <a:pPr algn="just"/>
            <a:endParaRPr lang="en-US" sz="2800" dirty="0">
              <a:latin typeface="Times New Roman"/>
              <a:cs typeface="Times New Roman"/>
            </a:endParaRPr>
          </a:p>
          <a:p>
            <a:pPr algn="just"/>
            <a:r>
              <a:rPr lang="en-US" sz="2800" dirty="0">
                <a:latin typeface="Times New Roman"/>
                <a:cs typeface="Times New Roman"/>
              </a:rPr>
              <a:t>Conflict of laws rules are part of the positive domestic law. They do not compare and contrast laws but provide criteria to identify which law applies to a legal relationship that has foreign connections.</a:t>
            </a:r>
          </a:p>
          <a:p>
            <a:pPr algn="just"/>
            <a:endParaRPr lang="en-US" sz="2800" dirty="0">
              <a:latin typeface="Times New Roman"/>
              <a:cs typeface="Times New Roman"/>
            </a:endParaRPr>
          </a:p>
          <a:p>
            <a:pPr algn="just"/>
            <a:r>
              <a:rPr lang="en-US" sz="2800" dirty="0">
                <a:latin typeface="Times New Roman"/>
                <a:cs typeface="Times New Roman"/>
              </a:rPr>
              <a:t>Comparative law is useful in the process of qualification or characterization of connecting factors (qualification according to the </a:t>
            </a:r>
            <a:r>
              <a:rPr lang="en-US" sz="2800" i="1" dirty="0">
                <a:latin typeface="Times New Roman"/>
                <a:cs typeface="Times New Roman"/>
              </a:rPr>
              <a:t>lex </a:t>
            </a:r>
            <a:r>
              <a:rPr lang="en-US" sz="2800" i="1" dirty="0" err="1">
                <a:latin typeface="Times New Roman"/>
                <a:cs typeface="Times New Roman"/>
              </a:rPr>
              <a:t>fori</a:t>
            </a:r>
            <a:r>
              <a:rPr lang="en-US" sz="2800" dirty="0">
                <a:latin typeface="Times New Roman"/>
                <a:cs typeface="Times New Roman"/>
              </a:rPr>
              <a:t> v. qualification in the light of comparative law)</a:t>
            </a:r>
          </a:p>
          <a:p>
            <a:pPr algn="just"/>
            <a:endParaRPr lang="en-GB" sz="2800" dirty="0">
              <a:solidFill>
                <a:srgbClr val="323232"/>
              </a:solidFill>
              <a:latin typeface="Times New Roman"/>
              <a:cs typeface="Times New Roman"/>
            </a:endParaRPr>
          </a:p>
        </p:txBody>
      </p:sp>
    </p:spTree>
    <p:extLst>
      <p:ext uri="{BB962C8B-B14F-4D97-AF65-F5344CB8AC3E}">
        <p14:creationId xmlns:p14="http://schemas.microsoft.com/office/powerpoint/2010/main" val="1150278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1233424"/>
          </a:xfrm>
        </p:spPr>
        <p:txBody>
          <a:bodyPr/>
          <a:lstStyle/>
          <a:p>
            <a:pPr algn="ctr"/>
            <a:r>
              <a:rPr lang="it-IT" dirty="0"/>
              <a:t>COMPARATIVE LAW AND NEIGHBOURING SCIENCES</a:t>
            </a:r>
          </a:p>
        </p:txBody>
      </p:sp>
      <p:sp>
        <p:nvSpPr>
          <p:cNvPr id="4" name="CasellaDiTesto 3"/>
          <p:cNvSpPr txBox="1"/>
          <p:nvPr/>
        </p:nvSpPr>
        <p:spPr>
          <a:xfrm>
            <a:off x="721211" y="1959990"/>
            <a:ext cx="10896564" cy="3970318"/>
          </a:xfrm>
          <a:prstGeom prst="rect">
            <a:avLst/>
          </a:prstGeom>
          <a:noFill/>
        </p:spPr>
        <p:txBody>
          <a:bodyPr wrap="square" rtlCol="0">
            <a:spAutoFit/>
          </a:bodyPr>
          <a:lstStyle/>
          <a:p>
            <a:pPr algn="ctr"/>
            <a:r>
              <a:rPr lang="en-GB" sz="2800" b="1" dirty="0">
                <a:solidFill>
                  <a:srgbClr val="323232"/>
                </a:solidFill>
                <a:latin typeface="Times New Roman"/>
                <a:cs typeface="Times New Roman"/>
              </a:rPr>
              <a:t>2. Comparative Law and Uniform Private international law</a:t>
            </a:r>
            <a:endParaRPr lang="en-GB" sz="2800" dirty="0">
              <a:solidFill>
                <a:srgbClr val="323232"/>
              </a:solidFill>
              <a:latin typeface="Times New Roman"/>
              <a:cs typeface="Times New Roman"/>
            </a:endParaRPr>
          </a:p>
          <a:p>
            <a:pPr algn="just"/>
            <a:endParaRPr lang="en-US" sz="2800" dirty="0">
              <a:latin typeface="Times New Roman"/>
              <a:cs typeface="Times New Roman"/>
            </a:endParaRPr>
          </a:p>
          <a:p>
            <a:pPr algn="just"/>
            <a:r>
              <a:rPr lang="en-GB" sz="2800" dirty="0">
                <a:latin typeface="Times New Roman"/>
                <a:cs typeface="Times New Roman"/>
              </a:rPr>
              <a:t>Uniform Private international law is again part of domestic law or at least an optional tool that parties can choose to regulate their relationships on the basis of a common set of rules.</a:t>
            </a:r>
          </a:p>
          <a:p>
            <a:pPr algn="just"/>
            <a:endParaRPr lang="en-GB" sz="2800" dirty="0">
              <a:latin typeface="Times New Roman"/>
              <a:cs typeface="Times New Roman"/>
            </a:endParaRPr>
          </a:p>
          <a:p>
            <a:pPr algn="just"/>
            <a:r>
              <a:rPr lang="en-GB" sz="2800" dirty="0">
                <a:latin typeface="Times New Roman"/>
                <a:cs typeface="Times New Roman"/>
              </a:rPr>
              <a:t>Comparative Law can both promote further attempts of harmonisation by highlighting shared problems and suggest uniform solutions; and facing the challenge of granting a uniform interpretation of such rules (see below)</a:t>
            </a:r>
          </a:p>
        </p:txBody>
      </p:sp>
    </p:spTree>
    <p:extLst>
      <p:ext uri="{BB962C8B-B14F-4D97-AF65-F5344CB8AC3E}">
        <p14:creationId xmlns:p14="http://schemas.microsoft.com/office/powerpoint/2010/main" val="3511028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nded Design Yellow 16x9">
  <a:themeElements>
    <a:clrScheme name="Banded_Design_Yellow">
      <a:dk1>
        <a:srgbClr val="323232"/>
      </a:dk1>
      <a:lt1>
        <a:sysClr val="window" lastClr="FFFFFF"/>
      </a:lt1>
      <a:dk2>
        <a:srgbClr val="000000"/>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nded_Design_Yellow_TP102900996" id="{E526596C-EAA0-4A4B-AC1B-6414CA77A5F8}" vid="{6242A89E-8408-4782-A9FB-F0C1CD00909F}"/>
    </a:ext>
  </a:extLst>
</a:theme>
</file>

<file path=ppt/theme/theme2.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66677B1-365E-411F-9971-C788BC2975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Presentazione con banda gialla (widescreen)</Template>
  <TotalTime>0</TotalTime>
  <Words>1395</Words>
  <Application>Microsoft Macintosh PowerPoint</Application>
  <PresentationFormat>Widescreen</PresentationFormat>
  <Paragraphs>118</Paragraphs>
  <Slides>19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19</vt:i4>
      </vt:variant>
    </vt:vector>
  </HeadingPairs>
  <TitlesOfParts>
    <vt:vector size="24" baseType="lpstr">
      <vt:lpstr>Arial</vt:lpstr>
      <vt:lpstr>Book Antiqua</vt:lpstr>
      <vt:lpstr>Calibri</vt:lpstr>
      <vt:lpstr>Times New Roman</vt:lpstr>
      <vt:lpstr>Banded Design Yellow 16x9</vt:lpstr>
      <vt:lpstr>Comparative Law</vt:lpstr>
      <vt:lpstr>I THE CONCEPT OF COMPARATIVE LAW</vt:lpstr>
      <vt:lpstr>THE TWO LEVELS OF COMPARISON</vt:lpstr>
      <vt:lpstr>THE RISE OF COMPARATIVE LAW</vt:lpstr>
      <vt:lpstr>THE AIMS OF COMPARATIVE LAW  IN A NUTHSELL</vt:lpstr>
      <vt:lpstr>COMPARATIVE LAW AND LAW GLOBALISATION</vt:lpstr>
      <vt:lpstr>COMPARATIVE LAW AND LAW GLOBALISATION</vt:lpstr>
      <vt:lpstr>COMPARATIVE LAW AND NEIGHBOURING SCIENCES</vt:lpstr>
      <vt:lpstr>COMPARATIVE LAW AND NEIGHBOURING SCIENCES</vt:lpstr>
      <vt:lpstr>COMPARATIVE LAW AND NEIGHBOURING SCIENCES</vt:lpstr>
      <vt:lpstr>COMPARATIVE LAW AND NEIGHBOURING SCIENCES</vt:lpstr>
      <vt:lpstr>COMPARATIVE LAW AND NEIGHBOURING SCIENCES</vt:lpstr>
      <vt:lpstr>THE ROLE OF COMPARATIVE LAW IN CONTEMPORARY SOCIETY</vt:lpstr>
      <vt:lpstr>THE ROLE OF COMPARATIVE LAW IN CONTEMPORARY SOCIETY</vt:lpstr>
      <vt:lpstr>THE ROLE OF COMPARATIVE LAW IN CONTEMPORARY SOCIETY</vt:lpstr>
      <vt:lpstr>THE ROLE OF COMPARATIVE LAW IN CONTEMPORARY SOCIETY</vt:lpstr>
      <vt:lpstr>THE ROLE OF COMPARATIVE LAW IN CONTEMPORARY SOCIETY</vt:lpstr>
      <vt:lpstr>THE ROLE OF COMPARATIVE LAW IN CONTEMPORARY SOCIETY</vt:lpstr>
      <vt:lpstr>THE ROLE OF COMPARATIVE LAW IN CONTEMPORARY SOCIETY</vt:lpstr>
    </vt:vector>
  </TitlesOfParts>
  <Manager/>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2017-09-05T07:39:11Z</dcterms:created>
  <dcterms:modified xsi:type="dcterms:W3CDTF">2020-03-06T10:52:49Z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TC029009979991</vt:lpwstr>
  </property>
</Properties>
</file>