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2"/>
  </p:notesMasterIdLst>
  <p:handoutMasterIdLst>
    <p:handoutMasterId r:id="rId23"/>
  </p:handoutMasterIdLst>
  <p:sldIdLst>
    <p:sldId id="256" r:id="rId3"/>
    <p:sldId id="321" r:id="rId4"/>
    <p:sldId id="322" r:id="rId5"/>
    <p:sldId id="323" r:id="rId6"/>
    <p:sldId id="324" r:id="rId7"/>
    <p:sldId id="325" r:id="rId8"/>
    <p:sldId id="326" r:id="rId9"/>
    <p:sldId id="327" r:id="rId10"/>
    <p:sldId id="328" r:id="rId11"/>
    <p:sldId id="329" r:id="rId12"/>
    <p:sldId id="332" r:id="rId13"/>
    <p:sldId id="333" r:id="rId14"/>
    <p:sldId id="334" r:id="rId15"/>
    <p:sldId id="335" r:id="rId16"/>
    <p:sldId id="336" r:id="rId17"/>
    <p:sldId id="337" r:id="rId18"/>
    <p:sldId id="338" r:id="rId19"/>
    <p:sldId id="330" r:id="rId20"/>
    <p:sldId id="33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88" autoAdjust="0"/>
    <p:restoredTop sz="94660"/>
  </p:normalViewPr>
  <p:slideViewPr>
    <p:cSldViewPr snapToGrid="0">
      <p:cViewPr varScale="1">
        <p:scale>
          <a:sx n="84" d="100"/>
          <a:sy n="84" d="100"/>
        </p:scale>
        <p:origin x="200" y="832"/>
      </p:cViewPr>
      <p:guideLst>
        <p:guide pos="3840"/>
        <p:guide orient="horz" pos="2160"/>
      </p:guideLst>
    </p:cSldViewPr>
  </p:slideViewPr>
  <p:notesTextViewPr>
    <p:cViewPr>
      <p:scale>
        <a:sx n="1" d="1"/>
        <a:sy n="1" d="1"/>
      </p:scale>
      <p:origin x="0" y="0"/>
    </p:cViewPr>
  </p:notesTextViewPr>
  <p:notesViewPr>
    <p:cSldViewPr snapToGrid="0">
      <p:cViewPr varScale="1">
        <p:scale>
          <a:sx n="63" d="100"/>
          <a:sy n="63" d="100"/>
        </p:scale>
        <p:origin x="283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D2DDA-69D8-473F-A583-B6774B31A77B}" type="datetimeFigureOut">
              <a:rPr lang="en-US"/>
              <a:t>2/24/21</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392CCB-FF08-4D29-8DA3-E1FD86044808}" type="slidenum">
              <a:rPr/>
              <a:t>‹N›</a:t>
            </a:fld>
            <a:endParaRPr/>
          </a:p>
        </p:txBody>
      </p:sp>
    </p:spTree>
    <p:extLst>
      <p:ext uri="{BB962C8B-B14F-4D97-AF65-F5344CB8AC3E}">
        <p14:creationId xmlns:p14="http://schemas.microsoft.com/office/powerpoint/2010/main" val="1662153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1F6DFB-6833-46E4-B515-70E0D9178056}" type="datetimeFigureOut">
              <a:rPr lang="en-US"/>
              <a:t>2/24/21</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8706C7-F2C3-48B6-8A22-C484D800B5D4}" type="slidenum">
              <a:rPr/>
              <a:t>‹N›</a:t>
            </a:fld>
            <a:endParaRPr/>
          </a:p>
        </p:txBody>
      </p:sp>
    </p:spTree>
    <p:extLst>
      <p:ext uri="{BB962C8B-B14F-4D97-AF65-F5344CB8AC3E}">
        <p14:creationId xmlns:p14="http://schemas.microsoft.com/office/powerpoint/2010/main" val="599506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9" name="Rectangle 8"/>
          <p:cNvSpPr/>
          <p:nvPr/>
        </p:nvSpPr>
        <p:spPr>
          <a:xfrm>
            <a:off x="-1" y="1905000"/>
            <a:ext cx="12188826" cy="320040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2" y="1795132"/>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1" name="Rectangle 10"/>
          <p:cNvSpPr/>
          <p:nvPr/>
        </p:nvSpPr>
        <p:spPr>
          <a:xfrm>
            <a:off x="-2" y="5142116"/>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2" name="Title 1"/>
          <p:cNvSpPr>
            <a:spLocks noGrp="1"/>
          </p:cNvSpPr>
          <p:nvPr>
            <p:ph type="ctrTitle"/>
          </p:nvPr>
        </p:nvSpPr>
        <p:spPr>
          <a:xfrm>
            <a:off x="1295400" y="2079812"/>
            <a:ext cx="9601200" cy="1724092"/>
          </a:xfrm>
        </p:spPr>
        <p:txBody>
          <a:bodyPr anchor="b"/>
          <a:lstStyle>
            <a:lvl1pPr algn="ctr">
              <a:defRPr sz="5400"/>
            </a:lvl1pPr>
          </a:lstStyle>
          <a:p>
            <a:r>
              <a:rPr lang="it-IT"/>
              <a:t>Fare clic per modificare lo stile del titolo</a:t>
            </a:r>
            <a:endParaRPr/>
          </a:p>
        </p:txBody>
      </p:sp>
      <p:sp>
        <p:nvSpPr>
          <p:cNvPr id="3" name="Subtitle 2"/>
          <p:cNvSpPr>
            <a:spLocks noGrp="1"/>
          </p:cNvSpPr>
          <p:nvPr>
            <p:ph type="subTitle" idx="1"/>
          </p:nvPr>
        </p:nvSpPr>
        <p:spPr>
          <a:xfrm>
            <a:off x="1295400" y="3959352"/>
            <a:ext cx="9601200" cy="914400"/>
          </a:xfrm>
        </p:spPr>
        <p:txBody>
          <a:bodyPr>
            <a:normAutofit/>
          </a:bodyPr>
          <a:lstStyle>
            <a:lvl1pPr marL="0" indent="0" algn="ctr">
              <a:spcBef>
                <a:spcPts val="0"/>
              </a:spcBef>
              <a:buNone/>
              <a:defRPr sz="200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a:p>
        </p:txBody>
      </p:sp>
    </p:spTree>
    <p:extLst>
      <p:ext uri="{BB962C8B-B14F-4D97-AF65-F5344CB8AC3E}">
        <p14:creationId xmlns:p14="http://schemas.microsoft.com/office/powerpoint/2010/main" val="1985752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Date Placeholder 3"/>
          <p:cNvSpPr>
            <a:spLocks noGrp="1"/>
          </p:cNvSpPr>
          <p:nvPr>
            <p:ph type="dt" sz="half" idx="10"/>
          </p:nvPr>
        </p:nvSpPr>
        <p:spPr/>
        <p:txBody>
          <a:bodyPr/>
          <a:lstStyle/>
          <a:p>
            <a:fld id="{0B277187-C200-495F-A386-621319EADA8F}" type="datetimeFigureOut">
              <a:rPr lang="en-US"/>
              <a:t>2/24/21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273593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it-IT"/>
              <a:t>Fare clic per modificare lo stile del titolo</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Date Placeholder 3"/>
          <p:cNvSpPr>
            <a:spLocks noGrp="1"/>
          </p:cNvSpPr>
          <p:nvPr>
            <p:ph type="dt" sz="half" idx="10"/>
          </p:nvPr>
        </p:nvSpPr>
        <p:spPr/>
        <p:txBody>
          <a:bodyPr/>
          <a:lstStyle/>
          <a:p>
            <a:fld id="{0B277187-C200-495F-A386-621319EADA8F}" type="datetimeFigureOut">
              <a:rPr lang="en-US"/>
              <a:t>2/24/21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4230509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0B277187-C200-495F-A386-621319EADA8F}" type="datetimeFigureOut">
              <a:rPr lang="en-US"/>
              <a:t>2/24/21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4217319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gradFill rotWithShape="1">
          <a:gsLst>
            <a:gs pos="100000">
              <a:schemeClr val="accent1">
                <a:alpha val="80000"/>
              </a:schemeClr>
            </a:gs>
            <a:gs pos="0">
              <a:schemeClr val="accent1">
                <a:lumMod val="40000"/>
                <a:lumOff val="60000"/>
                <a:alpha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5400" y="2130552"/>
            <a:ext cx="9601200" cy="2359152"/>
          </a:xfrm>
        </p:spPr>
        <p:txBody>
          <a:bodyPr anchor="b">
            <a:normAutofit/>
          </a:bodyPr>
          <a:lstStyle>
            <a:lvl1pPr algn="ctr">
              <a:defRPr sz="5400" b="1"/>
            </a:lvl1pPr>
          </a:lstStyle>
          <a:p>
            <a:r>
              <a:rPr lang="it-IT"/>
              <a:t>Fare clic per modificare lo stile del titolo</a:t>
            </a:r>
            <a:endParaRPr/>
          </a:p>
        </p:txBody>
      </p:sp>
      <p:sp>
        <p:nvSpPr>
          <p:cNvPr id="3" name="Text Placeholder 2"/>
          <p:cNvSpPr>
            <a:spLocks noGrp="1"/>
          </p:cNvSpPr>
          <p:nvPr>
            <p:ph type="body" idx="1"/>
          </p:nvPr>
        </p:nvSpPr>
        <p:spPr>
          <a:xfrm>
            <a:off x="1295400" y="4572000"/>
            <a:ext cx="9601200" cy="841248"/>
          </a:xfrm>
        </p:spPr>
        <p:txBody>
          <a:bodyPr anchor="t"/>
          <a:lstStyle>
            <a:lvl1pPr marL="0" indent="0" algn="ctr">
              <a:spcBef>
                <a:spcPts val="0"/>
              </a:spcBef>
              <a:buNone/>
              <a:defRPr sz="20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B277187-C200-495F-A386-621319EADA8F}" type="datetimeFigureOut">
              <a:rPr lang="en-US"/>
              <a:t>2/24/21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1620335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5" name="Date Placeholder 4"/>
          <p:cNvSpPr>
            <a:spLocks noGrp="1"/>
          </p:cNvSpPr>
          <p:nvPr>
            <p:ph type="dt" sz="half" idx="10"/>
          </p:nvPr>
        </p:nvSpPr>
        <p:spPr/>
        <p:txBody>
          <a:bodyPr/>
          <a:lstStyle/>
          <a:p>
            <a:fld id="{0B277187-C200-495F-A386-621319EADA8F}" type="datetimeFigureOut">
              <a:rPr lang="en-US"/>
              <a:t>2/24/21</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676357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7" name="Date Placeholder 6"/>
          <p:cNvSpPr>
            <a:spLocks noGrp="1"/>
          </p:cNvSpPr>
          <p:nvPr>
            <p:ph type="dt" sz="half" idx="10"/>
          </p:nvPr>
        </p:nvSpPr>
        <p:spPr/>
        <p:txBody>
          <a:bodyPr/>
          <a:lstStyle/>
          <a:p>
            <a:fld id="{0B277187-C200-495F-A386-621319EADA8F}" type="datetimeFigureOut">
              <a:rPr lang="en-US"/>
              <a:t>2/24/21</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254392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Date Placeholder 2"/>
          <p:cNvSpPr>
            <a:spLocks noGrp="1"/>
          </p:cNvSpPr>
          <p:nvPr>
            <p:ph type="dt" sz="half" idx="10"/>
          </p:nvPr>
        </p:nvSpPr>
        <p:spPr/>
        <p:txBody>
          <a:bodyPr/>
          <a:lstStyle/>
          <a:p>
            <a:fld id="{0B277187-C200-495F-A386-621319EADA8F}" type="datetimeFigureOut">
              <a:rPr lang="en-US"/>
              <a:t>2/24/21</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141291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grpSp>
        <p:nvGrpSpPr>
          <p:cNvPr id="5" name="Group 4"/>
          <p:cNvGrpSpPr/>
          <p:nvPr/>
        </p:nvGrpSpPr>
        <p:grpSpPr>
          <a:xfrm flipV="1">
            <a:off x="1585" y="0"/>
            <a:ext cx="12188827" cy="377952"/>
            <a:chOff x="-1" y="6480048"/>
            <a:chExt cx="12188827" cy="377952"/>
          </a:xfrm>
        </p:grpSpPr>
        <p:sp>
          <p:nvSpPr>
            <p:cNvPr id="6" name="Rectangle 5"/>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7" name="Rectangle 6"/>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Date Placeholder 1"/>
          <p:cNvSpPr>
            <a:spLocks noGrp="1"/>
          </p:cNvSpPr>
          <p:nvPr>
            <p:ph type="dt" sz="half" idx="10"/>
          </p:nvPr>
        </p:nvSpPr>
        <p:spPr/>
        <p:txBody>
          <a:bodyPr/>
          <a:lstStyle/>
          <a:p>
            <a:fld id="{0B277187-C200-495F-A386-621319EADA8F}" type="datetimeFigureOut">
              <a:rPr lang="en-US"/>
              <a:t>2/24/21</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295436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it-IT"/>
              <a:t>Fare clic per modificare lo stile del titolo</a:t>
            </a:r>
            <a:endParaRPr/>
          </a:p>
        </p:txBody>
      </p:sp>
      <p:sp>
        <p:nvSpPr>
          <p:cNvPr id="3" name="Content Placeholder 2"/>
          <p:cNvSpPr>
            <a:spLocks noGrp="1"/>
          </p:cNvSpPr>
          <p:nvPr>
            <p:ph idx="1"/>
          </p:nvPr>
        </p:nvSpPr>
        <p:spPr>
          <a:xfrm>
            <a:off x="457200" y="758952"/>
            <a:ext cx="6629400" cy="533095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B277187-C200-495F-A386-621319EADA8F}" type="datetimeFigureOut">
              <a:rPr lang="en-US"/>
              <a:t>2/24/21</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539374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it-IT"/>
              <a:t>Fare clic per modificare lo stile del titolo</a:t>
            </a:r>
            <a:endParaRPr/>
          </a:p>
        </p:txBody>
      </p:sp>
      <p:sp>
        <p:nvSpPr>
          <p:cNvPr id="3" name="Picture Placeholder 2"/>
          <p:cNvSpPr>
            <a:spLocks noGrp="1"/>
          </p:cNvSpPr>
          <p:nvPr>
            <p:ph type="pic" idx="1"/>
          </p:nvPr>
        </p:nvSpPr>
        <p:spPr>
          <a:xfrm>
            <a:off x="150811" y="506104"/>
            <a:ext cx="6858002" cy="5843016"/>
          </a:xfrm>
          <a:solidFill>
            <a:schemeClr val="accent1">
              <a:lumMod val="40000"/>
              <a:lumOff val="60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B277187-C200-495F-A386-621319EADA8F}" type="datetimeFigureOut">
              <a:rPr lang="en-US"/>
              <a:t>2/24/21</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1101986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9000"/>
              </a:schemeClr>
            </a:gs>
            <a:gs pos="40000">
              <a:schemeClr val="accent1">
                <a:lumMod val="20000"/>
                <a:lumOff val="80000"/>
                <a:alpha val="66000"/>
              </a:schemeClr>
            </a:gs>
            <a:gs pos="100000">
              <a:schemeClr val="accent1">
                <a:lumMod val="40000"/>
                <a:lumOff val="60000"/>
              </a:schemeClr>
            </a:gs>
          </a:gsLst>
          <a:path path="circle">
            <a:fillToRect l="50000" t="-80000" r="50000" b="180000"/>
          </a:path>
        </a:gradFill>
        <a:effectLst/>
      </p:bgPr>
    </p:bg>
    <p:spTree>
      <p:nvGrpSpPr>
        <p:cNvPr id="1" name=""/>
        <p:cNvGrpSpPr/>
        <p:nvPr/>
      </p:nvGrpSpPr>
      <p:grpSpPr>
        <a:xfrm>
          <a:off x="0" y="0"/>
          <a:ext cx="0" cy="0"/>
          <a:chOff x="0" y="0"/>
          <a:chExt cx="0" cy="0"/>
        </a:xfrm>
      </p:grpSpPr>
      <p:grpSp>
        <p:nvGrpSpPr>
          <p:cNvPr id="9" name="Group 8"/>
          <p:cNvGrpSpPr/>
          <p:nvPr/>
        </p:nvGrpSpPr>
        <p:grpSpPr>
          <a:xfrm>
            <a:off x="-1" y="6480048"/>
            <a:ext cx="12188827" cy="377952"/>
            <a:chOff x="-1" y="6480048"/>
            <a:chExt cx="12188827" cy="377952"/>
          </a:xfrm>
        </p:grpSpPr>
        <p:sp>
          <p:nvSpPr>
            <p:cNvPr id="7" name="Rectangle 6"/>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8" name="Rectangle 7"/>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it-IT"/>
              <a:t>Fare clic per modificare lo stile del titolo</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900">
                <a:solidFill>
                  <a:schemeClr val="tx1"/>
                </a:solidFill>
              </a:defRPr>
            </a:lvl1pPr>
          </a:lstStyle>
          <a:p>
            <a:fld id="{0B277187-C200-495F-A386-621319EADA8F}" type="datetimeFigureOut">
              <a:rPr lang="en-US"/>
              <a:pPr/>
              <a:t>2/24/21</a:t>
            </a:fld>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900">
                <a:solidFill>
                  <a:schemeClr val="tx1"/>
                </a:solidFill>
              </a:defRPr>
            </a:lvl1pPr>
          </a:lstStyle>
          <a:p>
            <a:endParaRPr/>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900">
                <a:solidFill>
                  <a:schemeClr val="tx1"/>
                </a:solidFill>
              </a:defRPr>
            </a:lvl1pPr>
          </a:lstStyle>
          <a:p>
            <a:fld id="{FC749032-2A07-4AE8-BA90-74324CAE0C87}" type="slidenum">
              <a:rPr/>
              <a:pPr/>
              <a:t>‹N›</a:t>
            </a:fld>
            <a:endParaRPr/>
          </a:p>
        </p:txBody>
      </p:sp>
    </p:spTree>
    <p:extLst>
      <p:ext uri="{BB962C8B-B14F-4D97-AF65-F5344CB8AC3E}">
        <p14:creationId xmlns:p14="http://schemas.microsoft.com/office/powerpoint/2010/main" val="387002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tx1">
              <a:lumMod val="90000"/>
              <a:lumOff val="10000"/>
            </a:schemeClr>
          </a:solidFill>
          <a:latin typeface="+mn-lt"/>
          <a:ea typeface="+mn-ea"/>
          <a:cs typeface="+mn-cs"/>
        </a:defRPr>
      </a:lvl1pPr>
      <a:lvl2pPr marL="594360" indent="-228600" algn="l" defTabSz="914400" rtl="0" eaLnBrk="1" latinLnBrk="0" hangingPunct="1">
        <a:lnSpc>
          <a:spcPct val="90000"/>
        </a:lnSpc>
        <a:spcBef>
          <a:spcPts val="1000"/>
        </a:spcBef>
        <a:buSzPct val="100000"/>
        <a:buFont typeface="Arial" pitchFamily="34" charset="0"/>
        <a:buChar char="▪"/>
        <a:defRPr sz="1800" kern="1200">
          <a:solidFill>
            <a:schemeClr val="tx1">
              <a:lumMod val="90000"/>
              <a:lumOff val="10000"/>
            </a:schemeClr>
          </a:solidFill>
          <a:latin typeface="+mn-lt"/>
          <a:ea typeface="+mn-ea"/>
          <a:cs typeface="+mn-cs"/>
        </a:defRPr>
      </a:lvl2pPr>
      <a:lvl3pPr marL="914400" indent="-228600" algn="l" defTabSz="914400" rtl="0" eaLnBrk="1" latinLnBrk="0" hangingPunct="1">
        <a:lnSpc>
          <a:spcPct val="90000"/>
        </a:lnSpc>
        <a:spcBef>
          <a:spcPts val="800"/>
        </a:spcBef>
        <a:buSzPct val="100000"/>
        <a:buFont typeface="Arial" pitchFamily="34" charset="0"/>
        <a:buChar char="▪"/>
        <a:defRPr sz="1600" kern="1200">
          <a:solidFill>
            <a:schemeClr val="tx1">
              <a:lumMod val="90000"/>
              <a:lumOff val="10000"/>
            </a:schemeClr>
          </a:solidFill>
          <a:latin typeface="+mn-lt"/>
          <a:ea typeface="+mn-ea"/>
          <a:cs typeface="+mn-cs"/>
        </a:defRPr>
      </a:lvl3pPr>
      <a:lvl4pPr marL="123444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4pPr>
      <a:lvl5pPr marL="155448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5pPr>
      <a:lvl6pPr marL="187452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p:txBody>
          <a:bodyPr>
            <a:normAutofit/>
          </a:bodyPr>
          <a:lstStyle/>
          <a:p>
            <a:r>
              <a:rPr lang="it-IT" noProof="1"/>
              <a:t>Comparative Law</a:t>
            </a:r>
          </a:p>
        </p:txBody>
      </p:sp>
      <p:sp>
        <p:nvSpPr>
          <p:cNvPr id="2" name="Sottotitolo 1"/>
          <p:cNvSpPr>
            <a:spLocks noGrp="1"/>
          </p:cNvSpPr>
          <p:nvPr>
            <p:ph type="subTitle" idx="1"/>
          </p:nvPr>
        </p:nvSpPr>
        <p:spPr/>
        <p:txBody>
          <a:bodyPr>
            <a:normAutofit/>
          </a:bodyPr>
          <a:lstStyle/>
          <a:p>
            <a:r>
              <a:rPr lang="it-IT" sz="3600" dirty="0"/>
              <a:t>Prof.ssa Letizia Coppo</a:t>
            </a:r>
          </a:p>
        </p:txBody>
      </p:sp>
    </p:spTree>
    <p:extLst>
      <p:ext uri="{BB962C8B-B14F-4D97-AF65-F5344CB8AC3E}">
        <p14:creationId xmlns:p14="http://schemas.microsoft.com/office/powerpoint/2010/main" val="399801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a:bodyPr>
          <a:lstStyle/>
          <a:p>
            <a:pPr algn="ctr"/>
            <a:r>
              <a:rPr lang="it-IT" dirty="0"/>
              <a:t>THE METHOD OF COMPARATIVE LAW</a:t>
            </a:r>
          </a:p>
        </p:txBody>
      </p:sp>
      <p:sp>
        <p:nvSpPr>
          <p:cNvPr id="4" name="CasellaDiTesto 3"/>
          <p:cNvSpPr txBox="1"/>
          <p:nvPr/>
        </p:nvSpPr>
        <p:spPr>
          <a:xfrm>
            <a:off x="391963" y="1297101"/>
            <a:ext cx="11241491" cy="5262980"/>
          </a:xfrm>
          <a:prstGeom prst="rect">
            <a:avLst/>
          </a:prstGeom>
          <a:noFill/>
        </p:spPr>
        <p:txBody>
          <a:bodyPr wrap="square" rtlCol="0">
            <a:spAutoFit/>
          </a:bodyPr>
          <a:lstStyle/>
          <a:p>
            <a:pPr algn="just"/>
            <a:r>
              <a:rPr lang="en-GB" sz="2800" b="1" dirty="0">
                <a:solidFill>
                  <a:srgbClr val="323232"/>
                </a:solidFill>
                <a:latin typeface="Times New Roman"/>
                <a:cs typeface="Times New Roman"/>
              </a:rPr>
              <a:t>Main legal formants:</a:t>
            </a:r>
            <a:r>
              <a:rPr lang="en-GB" sz="2800" dirty="0">
                <a:solidFill>
                  <a:srgbClr val="323232"/>
                </a:solidFill>
                <a:latin typeface="Times New Roman"/>
                <a:cs typeface="Times New Roman"/>
              </a:rPr>
              <a:t> legislation; scholarship; case law.</a:t>
            </a:r>
          </a:p>
          <a:p>
            <a:pPr algn="just"/>
            <a:r>
              <a:rPr lang="en-GB" sz="2800" dirty="0">
                <a:solidFill>
                  <a:srgbClr val="323232"/>
                </a:solidFill>
                <a:latin typeface="Times New Roman"/>
                <a:cs typeface="Times New Roman"/>
              </a:rPr>
              <a:t>Such formants often overlap, raising problems of legitimacy, and often contain other formants (e.g. in judicial decisions we can distinguish between the held, the applied rule, the </a:t>
            </a:r>
            <a:r>
              <a:rPr lang="en-GB" sz="2800" i="1" dirty="0">
                <a:solidFill>
                  <a:srgbClr val="323232"/>
                </a:solidFill>
                <a:latin typeface="Times New Roman"/>
                <a:cs typeface="Times New Roman"/>
              </a:rPr>
              <a:t>ratio decidendi</a:t>
            </a:r>
            <a:r>
              <a:rPr lang="en-GB" sz="2800" dirty="0">
                <a:solidFill>
                  <a:srgbClr val="323232"/>
                </a:solidFill>
                <a:latin typeface="Times New Roman"/>
                <a:cs typeface="Times New Roman"/>
              </a:rPr>
              <a:t> and the </a:t>
            </a:r>
            <a:r>
              <a:rPr lang="en-GB" sz="2800" i="1" dirty="0">
                <a:solidFill>
                  <a:srgbClr val="323232"/>
                </a:solidFill>
                <a:latin typeface="Times New Roman"/>
                <a:cs typeface="Times New Roman"/>
              </a:rPr>
              <a:t>obiter dictum</a:t>
            </a:r>
            <a:r>
              <a:rPr lang="en-GB" sz="2800" dirty="0">
                <a:solidFill>
                  <a:srgbClr val="323232"/>
                </a:solidFill>
                <a:latin typeface="Times New Roman"/>
                <a:cs typeface="Times New Roman"/>
              </a:rPr>
              <a:t>).</a:t>
            </a:r>
          </a:p>
          <a:p>
            <a:pPr algn="just"/>
            <a:endParaRPr lang="en-GB" sz="2800" dirty="0">
              <a:solidFill>
                <a:srgbClr val="323232"/>
              </a:solidFill>
              <a:latin typeface="Times New Roman"/>
              <a:cs typeface="Times New Roman"/>
            </a:endParaRPr>
          </a:p>
          <a:p>
            <a:pPr algn="just"/>
            <a:r>
              <a:rPr lang="en-GB" sz="2800" b="1" dirty="0">
                <a:solidFill>
                  <a:srgbClr val="323232"/>
                </a:solidFill>
                <a:latin typeface="Times New Roman"/>
                <a:cs typeface="Times New Roman"/>
              </a:rPr>
              <a:t>Formants and comparative method: </a:t>
            </a:r>
            <a:r>
              <a:rPr lang="en-GB" sz="2800" dirty="0">
                <a:solidFill>
                  <a:srgbClr val="323232"/>
                </a:solidFill>
                <a:latin typeface="Times New Roman"/>
                <a:cs typeface="Times New Roman"/>
              </a:rPr>
              <a:t>comparative lawyers must: </a:t>
            </a:r>
          </a:p>
          <a:p>
            <a:pPr marL="457200" indent="-457200" algn="just">
              <a:buFont typeface="Arial"/>
              <a:buChar char="•"/>
            </a:pPr>
            <a:r>
              <a:rPr lang="en-GB" sz="2800" dirty="0">
                <a:solidFill>
                  <a:srgbClr val="323232"/>
                </a:solidFill>
                <a:latin typeface="Times New Roman"/>
                <a:cs typeface="Times New Roman"/>
              </a:rPr>
              <a:t>distinguish between operational rules and how the rules are conveyed; </a:t>
            </a:r>
          </a:p>
          <a:p>
            <a:pPr marL="457200" indent="-457200" algn="just">
              <a:buFont typeface="Arial"/>
              <a:buChar char="•"/>
            </a:pPr>
            <a:r>
              <a:rPr lang="en-GB" sz="2800" dirty="0">
                <a:solidFill>
                  <a:srgbClr val="323232"/>
                </a:solidFill>
                <a:latin typeface="Times New Roman"/>
                <a:cs typeface="Times New Roman"/>
              </a:rPr>
              <a:t>discern the various formants and understand their role.</a:t>
            </a:r>
          </a:p>
          <a:p>
            <a:pPr marL="457200" indent="-457200" algn="just">
              <a:buFont typeface="Arial"/>
              <a:buChar char="•"/>
            </a:pPr>
            <a:endParaRPr lang="en-GB" sz="2800" dirty="0">
              <a:solidFill>
                <a:srgbClr val="323232"/>
              </a:solidFill>
              <a:latin typeface="Times New Roman"/>
              <a:cs typeface="Times New Roman"/>
            </a:endParaRPr>
          </a:p>
          <a:p>
            <a:pPr algn="just"/>
            <a:r>
              <a:rPr lang="en-GB" sz="2800" b="1" dirty="0" err="1">
                <a:solidFill>
                  <a:srgbClr val="323232"/>
                </a:solidFill>
                <a:latin typeface="Times New Roman"/>
                <a:cs typeface="Times New Roman"/>
              </a:rPr>
              <a:t>Kryptotypes</a:t>
            </a:r>
            <a:r>
              <a:rPr lang="en-GB" sz="2800" b="1" dirty="0">
                <a:solidFill>
                  <a:srgbClr val="323232"/>
                </a:solidFill>
                <a:latin typeface="Times New Roman"/>
                <a:cs typeface="Times New Roman"/>
              </a:rPr>
              <a:t>: </a:t>
            </a:r>
            <a:r>
              <a:rPr lang="en-GB" sz="2800" dirty="0">
                <a:solidFill>
                  <a:srgbClr val="323232"/>
                </a:solidFill>
                <a:latin typeface="Times New Roman"/>
                <a:cs typeface="Times New Roman"/>
              </a:rPr>
              <a:t>formants which are implied in the system (and may be expressed in other systems); one thing is following rules, another is being aware of them.</a:t>
            </a:r>
          </a:p>
        </p:txBody>
      </p:sp>
    </p:spTree>
    <p:extLst>
      <p:ext uri="{BB962C8B-B14F-4D97-AF65-F5344CB8AC3E}">
        <p14:creationId xmlns:p14="http://schemas.microsoft.com/office/powerpoint/2010/main" val="2824732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a:bodyPr>
          <a:lstStyle/>
          <a:p>
            <a:pPr algn="ctr"/>
            <a:r>
              <a:rPr lang="it-IT" dirty="0"/>
              <a:t>THE METHOD OF COMPARATIVE LAW</a:t>
            </a:r>
          </a:p>
        </p:txBody>
      </p:sp>
      <p:sp>
        <p:nvSpPr>
          <p:cNvPr id="4" name="CasellaDiTesto 3"/>
          <p:cNvSpPr txBox="1"/>
          <p:nvPr/>
        </p:nvSpPr>
        <p:spPr>
          <a:xfrm>
            <a:off x="391963" y="1297101"/>
            <a:ext cx="11241491" cy="4832093"/>
          </a:xfrm>
          <a:prstGeom prst="rect">
            <a:avLst/>
          </a:prstGeom>
          <a:noFill/>
        </p:spPr>
        <p:txBody>
          <a:bodyPr wrap="square" rtlCol="0">
            <a:spAutoFit/>
          </a:bodyPr>
          <a:lstStyle/>
          <a:p>
            <a:pPr algn="just"/>
            <a:r>
              <a:rPr lang="en-GB" sz="2800" b="1" dirty="0">
                <a:solidFill>
                  <a:srgbClr val="323232"/>
                </a:solidFill>
                <a:latin typeface="Times New Roman"/>
                <a:cs typeface="Times New Roman"/>
              </a:rPr>
              <a:t>Legal provisions = </a:t>
            </a:r>
            <a:r>
              <a:rPr lang="en-GB" sz="2800" dirty="0">
                <a:solidFill>
                  <a:srgbClr val="323232"/>
                </a:solidFill>
                <a:latin typeface="Times New Roman"/>
                <a:cs typeface="Times New Roman"/>
              </a:rPr>
              <a:t>norms + interpretation.</a:t>
            </a:r>
          </a:p>
          <a:p>
            <a:pPr algn="just"/>
            <a:endParaRPr lang="en-GB" sz="2800" dirty="0">
              <a:solidFill>
                <a:srgbClr val="323232"/>
              </a:solidFill>
              <a:latin typeface="Times New Roman"/>
              <a:cs typeface="Times New Roman"/>
            </a:endParaRPr>
          </a:p>
          <a:p>
            <a:pPr algn="just"/>
            <a:r>
              <a:rPr lang="en-GB" sz="2800" b="1" dirty="0">
                <a:solidFill>
                  <a:srgbClr val="323232"/>
                </a:solidFill>
                <a:latin typeface="Times New Roman"/>
                <a:cs typeface="Times New Roman"/>
              </a:rPr>
              <a:t>Different types of norms </a:t>
            </a:r>
          </a:p>
          <a:p>
            <a:pPr algn="just"/>
            <a:endParaRPr lang="en-GB" sz="2800" b="1" dirty="0">
              <a:solidFill>
                <a:srgbClr val="323232"/>
              </a:solidFill>
              <a:latin typeface="Times New Roman"/>
              <a:cs typeface="Times New Roman"/>
            </a:endParaRPr>
          </a:p>
          <a:p>
            <a:pPr marL="457200" indent="-457200" algn="just">
              <a:buFont typeface="Arial"/>
              <a:buChar char="•"/>
            </a:pPr>
            <a:r>
              <a:rPr lang="en-GB" sz="2800" dirty="0">
                <a:solidFill>
                  <a:srgbClr val="323232"/>
                </a:solidFill>
                <a:latin typeface="Times New Roman"/>
                <a:cs typeface="Times New Roman"/>
              </a:rPr>
              <a:t>Not all norms are rules of conduct: some of them define concepts, others set principles, others provide sanctions.</a:t>
            </a:r>
          </a:p>
          <a:p>
            <a:pPr marL="457200" indent="-457200" algn="just">
              <a:buFont typeface="Arial"/>
              <a:buChar char="•"/>
            </a:pPr>
            <a:endParaRPr lang="en-GB" sz="2800" dirty="0">
              <a:solidFill>
                <a:srgbClr val="323232"/>
              </a:solidFill>
              <a:latin typeface="Times New Roman"/>
              <a:cs typeface="Times New Roman"/>
            </a:endParaRPr>
          </a:p>
          <a:p>
            <a:pPr marL="457200" indent="-457200" algn="just">
              <a:buFont typeface="Arial"/>
              <a:buChar char="•"/>
            </a:pPr>
            <a:r>
              <a:rPr lang="en-GB" sz="2800" dirty="0">
                <a:solidFill>
                  <a:srgbClr val="323232"/>
                </a:solidFill>
                <a:latin typeface="Times New Roman"/>
                <a:cs typeface="Times New Roman"/>
              </a:rPr>
              <a:t>Not all rules of conduct are incorporated in one single provision or in provisions of the same kind. Often part of the rule is established in general and abstract norms, the other in specific norms; and those two regimes may not change simultaneously.</a:t>
            </a:r>
          </a:p>
        </p:txBody>
      </p:sp>
    </p:spTree>
    <p:extLst>
      <p:ext uri="{BB962C8B-B14F-4D97-AF65-F5344CB8AC3E}">
        <p14:creationId xmlns:p14="http://schemas.microsoft.com/office/powerpoint/2010/main" val="585952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a:bodyPr>
          <a:lstStyle/>
          <a:p>
            <a:pPr algn="ctr"/>
            <a:r>
              <a:rPr lang="it-IT" dirty="0"/>
              <a:t>THE METHOD OF COMPARATIVE LAW</a:t>
            </a:r>
          </a:p>
        </p:txBody>
      </p:sp>
      <p:sp>
        <p:nvSpPr>
          <p:cNvPr id="4" name="CasellaDiTesto 3"/>
          <p:cNvSpPr txBox="1"/>
          <p:nvPr/>
        </p:nvSpPr>
        <p:spPr>
          <a:xfrm>
            <a:off x="391963" y="1297101"/>
            <a:ext cx="11241491" cy="4832093"/>
          </a:xfrm>
          <a:prstGeom prst="rect">
            <a:avLst/>
          </a:prstGeom>
          <a:noFill/>
        </p:spPr>
        <p:txBody>
          <a:bodyPr wrap="square" rtlCol="0">
            <a:spAutoFit/>
          </a:bodyPr>
          <a:lstStyle/>
          <a:p>
            <a:pPr algn="just"/>
            <a:endParaRPr lang="en-GB" sz="2800" b="1" dirty="0">
              <a:solidFill>
                <a:srgbClr val="323232"/>
              </a:solidFill>
              <a:latin typeface="Times New Roman"/>
              <a:cs typeface="Times New Roman"/>
            </a:endParaRPr>
          </a:p>
          <a:p>
            <a:pPr algn="just"/>
            <a:r>
              <a:rPr lang="en-GB" sz="2800" b="1" dirty="0">
                <a:solidFill>
                  <a:srgbClr val="323232"/>
                </a:solidFill>
                <a:latin typeface="Times New Roman"/>
                <a:cs typeface="Times New Roman"/>
              </a:rPr>
              <a:t>Steps of the comparative method process</a:t>
            </a:r>
            <a:endParaRPr lang="en-GB" sz="2800" dirty="0">
              <a:solidFill>
                <a:srgbClr val="323232"/>
              </a:solidFill>
              <a:latin typeface="Times New Roman"/>
              <a:cs typeface="Times New Roman"/>
            </a:endParaRPr>
          </a:p>
          <a:p>
            <a:pPr marL="514350" indent="-514350" algn="just">
              <a:buFont typeface="+mj-lt"/>
              <a:buAutoNum type="arabicPeriod"/>
            </a:pPr>
            <a:r>
              <a:rPr lang="en-GB" sz="2800" dirty="0">
                <a:solidFill>
                  <a:srgbClr val="323232"/>
                </a:solidFill>
                <a:latin typeface="Times New Roman"/>
                <a:cs typeface="Times New Roman"/>
              </a:rPr>
              <a:t>Choose what systems to compare (i.e. the term of comparison): here the key-word is functionality, which tells you what laws to compare and the scope of the undertaking</a:t>
            </a:r>
          </a:p>
          <a:p>
            <a:pPr marL="514350" indent="-514350" algn="just">
              <a:buFont typeface="+mj-lt"/>
              <a:buAutoNum type="arabicPeriod"/>
            </a:pPr>
            <a:r>
              <a:rPr lang="en-GB" sz="2800" dirty="0">
                <a:solidFill>
                  <a:srgbClr val="323232"/>
                </a:solidFill>
                <a:latin typeface="Times New Roman"/>
                <a:cs typeface="Times New Roman"/>
              </a:rPr>
              <a:t>Identify the legal problems you want to compare and contrast (i.e. the object of comparison)</a:t>
            </a:r>
          </a:p>
          <a:p>
            <a:pPr marL="514350" indent="-514350" algn="just">
              <a:buFont typeface="+mj-lt"/>
              <a:buAutoNum type="arabicPeriod"/>
            </a:pPr>
            <a:r>
              <a:rPr lang="en-GB" sz="2800" dirty="0">
                <a:solidFill>
                  <a:srgbClr val="323232"/>
                </a:solidFill>
                <a:latin typeface="Times New Roman"/>
                <a:cs typeface="Times New Roman"/>
              </a:rPr>
              <a:t>Identify the relevant material and sources for comparison (i.e. where to look in the foreign systems)</a:t>
            </a:r>
          </a:p>
          <a:p>
            <a:pPr marL="514350" indent="-514350" algn="just">
              <a:buFont typeface="+mj-lt"/>
              <a:buAutoNum type="arabicPeriod"/>
            </a:pPr>
            <a:r>
              <a:rPr lang="en-GB" sz="2800" dirty="0">
                <a:solidFill>
                  <a:srgbClr val="323232"/>
                </a:solidFill>
                <a:latin typeface="Times New Roman"/>
                <a:cs typeface="Times New Roman"/>
              </a:rPr>
              <a:t>Build a system</a:t>
            </a:r>
          </a:p>
          <a:p>
            <a:pPr marL="514350" indent="-514350" algn="just">
              <a:buFont typeface="+mj-lt"/>
              <a:buAutoNum type="arabicPeriod"/>
            </a:pPr>
            <a:r>
              <a:rPr lang="en-GB" sz="2800" dirty="0">
                <a:solidFill>
                  <a:srgbClr val="323232"/>
                </a:solidFill>
                <a:latin typeface="Times New Roman"/>
                <a:cs typeface="Times New Roman"/>
              </a:rPr>
              <a:t>Assess findings critically</a:t>
            </a:r>
            <a:endParaRPr lang="en-GB" sz="2800" b="1" dirty="0">
              <a:solidFill>
                <a:srgbClr val="323232"/>
              </a:solidFill>
              <a:latin typeface="Times New Roman"/>
              <a:cs typeface="Times New Roman"/>
            </a:endParaRPr>
          </a:p>
        </p:txBody>
      </p:sp>
    </p:spTree>
    <p:extLst>
      <p:ext uri="{BB962C8B-B14F-4D97-AF65-F5344CB8AC3E}">
        <p14:creationId xmlns:p14="http://schemas.microsoft.com/office/powerpoint/2010/main" val="812727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a:bodyPr>
          <a:lstStyle/>
          <a:p>
            <a:pPr algn="ctr"/>
            <a:r>
              <a:rPr lang="it-IT" dirty="0"/>
              <a:t>THE METHOD OF COMPARATIVE LAW</a:t>
            </a:r>
          </a:p>
        </p:txBody>
      </p:sp>
      <p:sp>
        <p:nvSpPr>
          <p:cNvPr id="4" name="CasellaDiTesto 3"/>
          <p:cNvSpPr txBox="1"/>
          <p:nvPr/>
        </p:nvSpPr>
        <p:spPr>
          <a:xfrm>
            <a:off x="391963" y="1297101"/>
            <a:ext cx="11241491" cy="5262980"/>
          </a:xfrm>
          <a:prstGeom prst="rect">
            <a:avLst/>
          </a:prstGeom>
          <a:noFill/>
        </p:spPr>
        <p:txBody>
          <a:bodyPr wrap="square" rtlCol="0">
            <a:spAutoFit/>
          </a:bodyPr>
          <a:lstStyle/>
          <a:p>
            <a:pPr algn="just"/>
            <a:endParaRPr lang="en-GB" sz="2800" b="1" dirty="0">
              <a:solidFill>
                <a:srgbClr val="323232"/>
              </a:solidFill>
              <a:latin typeface="Times New Roman"/>
              <a:cs typeface="Times New Roman"/>
            </a:endParaRPr>
          </a:p>
          <a:p>
            <a:pPr marL="514350" indent="-514350" algn="ctr">
              <a:buAutoNum type="arabicPeriod"/>
            </a:pPr>
            <a:r>
              <a:rPr lang="en-GB" sz="2800" b="1" dirty="0">
                <a:solidFill>
                  <a:srgbClr val="323232"/>
                </a:solidFill>
                <a:latin typeface="Times New Roman"/>
                <a:cs typeface="Times New Roman"/>
              </a:rPr>
              <a:t>The choice of the term of comparison</a:t>
            </a:r>
            <a:endParaRPr lang="en-GB" sz="2800" dirty="0">
              <a:solidFill>
                <a:srgbClr val="323232"/>
              </a:solidFill>
              <a:latin typeface="Times New Roman"/>
              <a:cs typeface="Times New Roman"/>
            </a:endParaRPr>
          </a:p>
          <a:p>
            <a:pPr algn="just"/>
            <a:endParaRPr lang="en-GB" sz="2800" dirty="0">
              <a:solidFill>
                <a:srgbClr val="323232"/>
              </a:solidFill>
              <a:latin typeface="Times New Roman"/>
              <a:cs typeface="Times New Roman"/>
            </a:endParaRPr>
          </a:p>
          <a:p>
            <a:pPr marL="457200" indent="-457200" algn="just">
              <a:buFont typeface="Arial"/>
              <a:buChar char="•"/>
            </a:pPr>
            <a:r>
              <a:rPr lang="en-GB" sz="2800" dirty="0">
                <a:solidFill>
                  <a:srgbClr val="323232"/>
                </a:solidFill>
                <a:latin typeface="Times New Roman"/>
                <a:cs typeface="Times New Roman"/>
              </a:rPr>
              <a:t>Focus on the parent system rather than / prior to the affiliate system (but bear in mind that to qualify a system as a mere affiliate is a delicate matter)</a:t>
            </a:r>
          </a:p>
          <a:p>
            <a:pPr marL="457200" indent="-457200" algn="just">
              <a:buFont typeface="Arial"/>
              <a:buChar char="•"/>
            </a:pPr>
            <a:endParaRPr lang="en-GB" sz="2800" dirty="0">
              <a:solidFill>
                <a:srgbClr val="323232"/>
              </a:solidFill>
              <a:latin typeface="Times New Roman"/>
              <a:cs typeface="Times New Roman"/>
            </a:endParaRPr>
          </a:p>
          <a:p>
            <a:pPr marL="457200" indent="-457200" algn="just">
              <a:buFont typeface="Arial"/>
              <a:buChar char="•"/>
            </a:pPr>
            <a:r>
              <a:rPr lang="en-GB" sz="2800" dirty="0">
                <a:solidFill>
                  <a:srgbClr val="323232"/>
                </a:solidFill>
                <a:latin typeface="Times New Roman"/>
                <a:cs typeface="Times New Roman"/>
              </a:rPr>
              <a:t>First look at the parent system of the great legal families</a:t>
            </a:r>
          </a:p>
          <a:p>
            <a:pPr marL="457200" indent="-457200" algn="just">
              <a:buFont typeface="Arial"/>
              <a:buChar char="•"/>
            </a:pPr>
            <a:endParaRPr lang="en-GB" sz="2800" dirty="0">
              <a:solidFill>
                <a:srgbClr val="323232"/>
              </a:solidFill>
              <a:latin typeface="Times New Roman"/>
              <a:cs typeface="Times New Roman"/>
            </a:endParaRPr>
          </a:p>
          <a:p>
            <a:pPr marL="457200" indent="-457200" algn="just">
              <a:buFont typeface="Arial"/>
              <a:buChar char="•"/>
            </a:pPr>
            <a:r>
              <a:rPr lang="en-GB" sz="2800" dirty="0">
                <a:solidFill>
                  <a:srgbClr val="323232"/>
                </a:solidFill>
                <a:latin typeface="Times New Roman"/>
                <a:cs typeface="Times New Roman"/>
              </a:rPr>
              <a:t>Choose according to the features of each system and the nature of the problem you want to analyse (have a look at national law reviews to get a grasp of hot topics)</a:t>
            </a:r>
          </a:p>
        </p:txBody>
      </p:sp>
    </p:spTree>
    <p:extLst>
      <p:ext uri="{BB962C8B-B14F-4D97-AF65-F5344CB8AC3E}">
        <p14:creationId xmlns:p14="http://schemas.microsoft.com/office/powerpoint/2010/main" val="2230496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a:bodyPr>
          <a:lstStyle/>
          <a:p>
            <a:pPr algn="ctr"/>
            <a:r>
              <a:rPr lang="it-IT" dirty="0"/>
              <a:t>THE METHOD OF COMPARATIVE LAW</a:t>
            </a:r>
          </a:p>
        </p:txBody>
      </p:sp>
      <p:sp>
        <p:nvSpPr>
          <p:cNvPr id="4" name="CasellaDiTesto 3"/>
          <p:cNvSpPr txBox="1"/>
          <p:nvPr/>
        </p:nvSpPr>
        <p:spPr>
          <a:xfrm>
            <a:off x="391963" y="1297101"/>
            <a:ext cx="11241491" cy="4401205"/>
          </a:xfrm>
          <a:prstGeom prst="rect">
            <a:avLst/>
          </a:prstGeom>
          <a:noFill/>
        </p:spPr>
        <p:txBody>
          <a:bodyPr wrap="square" rtlCol="0">
            <a:spAutoFit/>
          </a:bodyPr>
          <a:lstStyle/>
          <a:p>
            <a:pPr algn="just"/>
            <a:endParaRPr lang="en-GB" sz="2800" b="1" dirty="0">
              <a:solidFill>
                <a:srgbClr val="323232"/>
              </a:solidFill>
              <a:latin typeface="Times New Roman"/>
              <a:cs typeface="Times New Roman"/>
            </a:endParaRPr>
          </a:p>
          <a:p>
            <a:pPr algn="ctr"/>
            <a:r>
              <a:rPr lang="en-GB" sz="2800" b="1" dirty="0">
                <a:solidFill>
                  <a:srgbClr val="323232"/>
                </a:solidFill>
                <a:latin typeface="Times New Roman"/>
                <a:cs typeface="Times New Roman"/>
              </a:rPr>
              <a:t>2. The choice of the object of comparison</a:t>
            </a:r>
            <a:endParaRPr lang="en-GB" sz="2800" dirty="0">
              <a:solidFill>
                <a:srgbClr val="323232"/>
              </a:solidFill>
              <a:latin typeface="Times New Roman"/>
              <a:cs typeface="Times New Roman"/>
            </a:endParaRPr>
          </a:p>
          <a:p>
            <a:pPr algn="just"/>
            <a:endParaRPr lang="en-GB" sz="2800" dirty="0">
              <a:solidFill>
                <a:srgbClr val="323232"/>
              </a:solidFill>
              <a:latin typeface="Times New Roman"/>
              <a:cs typeface="Times New Roman"/>
            </a:endParaRPr>
          </a:p>
          <a:p>
            <a:pPr marL="457200" indent="-457200" algn="just">
              <a:buFont typeface="Arial"/>
              <a:buChar char="•"/>
            </a:pPr>
            <a:r>
              <a:rPr lang="en-GB" sz="2800" dirty="0">
                <a:solidFill>
                  <a:srgbClr val="323232"/>
                </a:solidFill>
                <a:latin typeface="Times New Roman"/>
                <a:cs typeface="Times New Roman"/>
              </a:rPr>
              <a:t>Do not jump to the conclusion that the problem is unknown to the foreign system</a:t>
            </a:r>
          </a:p>
          <a:p>
            <a:pPr marL="457200" indent="-457200" algn="just">
              <a:buFont typeface="Arial"/>
              <a:buChar char="•"/>
            </a:pPr>
            <a:r>
              <a:rPr lang="en-GB" sz="2800" dirty="0">
                <a:solidFill>
                  <a:srgbClr val="323232"/>
                </a:solidFill>
                <a:latin typeface="Times New Roman"/>
                <a:cs typeface="Times New Roman"/>
              </a:rPr>
              <a:t>Rethink the original question purging it of all dogma from your system</a:t>
            </a:r>
          </a:p>
          <a:p>
            <a:pPr marL="457200" indent="-457200" algn="just">
              <a:buFont typeface="Arial"/>
              <a:buChar char="•"/>
            </a:pPr>
            <a:r>
              <a:rPr lang="en-GB" sz="2800" dirty="0">
                <a:solidFill>
                  <a:srgbClr val="323232"/>
                </a:solidFill>
                <a:latin typeface="Times New Roman"/>
                <a:cs typeface="Times New Roman"/>
              </a:rPr>
              <a:t>Eradicate preconceptions of your native legal system</a:t>
            </a:r>
          </a:p>
          <a:p>
            <a:pPr marL="457200" indent="-457200" algn="just">
              <a:buFont typeface="Arial"/>
              <a:buChar char="•"/>
            </a:pPr>
            <a:r>
              <a:rPr lang="en-GB" sz="2800" dirty="0">
                <a:solidFill>
                  <a:srgbClr val="323232"/>
                </a:solidFill>
                <a:latin typeface="Times New Roman"/>
                <a:cs typeface="Times New Roman"/>
              </a:rPr>
              <a:t>Do not underestimate the refinement of non continental legal system (see the example of trust)</a:t>
            </a:r>
          </a:p>
          <a:p>
            <a:pPr marL="457200" indent="-457200" algn="just">
              <a:buFont typeface="Arial"/>
              <a:buChar char="•"/>
            </a:pPr>
            <a:r>
              <a:rPr lang="en-GB" sz="2800" dirty="0">
                <a:solidFill>
                  <a:srgbClr val="323232"/>
                </a:solidFill>
                <a:latin typeface="Times New Roman"/>
                <a:cs typeface="Times New Roman"/>
              </a:rPr>
              <a:t>If the problem is really is unknown, then wonder why</a:t>
            </a:r>
          </a:p>
        </p:txBody>
      </p:sp>
    </p:spTree>
    <p:extLst>
      <p:ext uri="{BB962C8B-B14F-4D97-AF65-F5344CB8AC3E}">
        <p14:creationId xmlns:p14="http://schemas.microsoft.com/office/powerpoint/2010/main" val="3255371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a:bodyPr>
          <a:lstStyle/>
          <a:p>
            <a:pPr algn="ctr"/>
            <a:r>
              <a:rPr lang="it-IT" dirty="0"/>
              <a:t>THE METHOD OF COMPARATIVE LAW</a:t>
            </a:r>
          </a:p>
        </p:txBody>
      </p:sp>
      <p:sp>
        <p:nvSpPr>
          <p:cNvPr id="4" name="CasellaDiTesto 3"/>
          <p:cNvSpPr txBox="1"/>
          <p:nvPr/>
        </p:nvSpPr>
        <p:spPr>
          <a:xfrm>
            <a:off x="391963" y="1297101"/>
            <a:ext cx="11241491" cy="5262980"/>
          </a:xfrm>
          <a:prstGeom prst="rect">
            <a:avLst/>
          </a:prstGeom>
          <a:noFill/>
        </p:spPr>
        <p:txBody>
          <a:bodyPr wrap="square" rtlCol="0">
            <a:spAutoFit/>
          </a:bodyPr>
          <a:lstStyle/>
          <a:p>
            <a:pPr algn="just"/>
            <a:endParaRPr lang="en-GB" sz="2800" b="1" dirty="0">
              <a:solidFill>
                <a:srgbClr val="323232"/>
              </a:solidFill>
              <a:latin typeface="Times New Roman"/>
              <a:cs typeface="Times New Roman"/>
            </a:endParaRPr>
          </a:p>
          <a:p>
            <a:pPr algn="ctr"/>
            <a:r>
              <a:rPr lang="en-GB" sz="2800" b="1" dirty="0">
                <a:solidFill>
                  <a:srgbClr val="323232"/>
                </a:solidFill>
                <a:latin typeface="Times New Roman"/>
                <a:cs typeface="Times New Roman"/>
              </a:rPr>
              <a:t>3. The choice of the sources an materials to compare</a:t>
            </a:r>
          </a:p>
          <a:p>
            <a:pPr algn="ctr"/>
            <a:endParaRPr lang="en-GB" sz="2800" dirty="0">
              <a:solidFill>
                <a:srgbClr val="323232"/>
              </a:solidFill>
              <a:latin typeface="Times New Roman"/>
              <a:cs typeface="Times New Roman"/>
            </a:endParaRPr>
          </a:p>
          <a:p>
            <a:pPr marL="457200" indent="-457200" algn="just">
              <a:buFont typeface="Arial"/>
              <a:buChar char="•"/>
            </a:pPr>
            <a:r>
              <a:rPr lang="en-GB" sz="2800" dirty="0">
                <a:solidFill>
                  <a:srgbClr val="323232"/>
                </a:solidFill>
                <a:latin typeface="Times New Roman"/>
                <a:cs typeface="Times New Roman"/>
              </a:rPr>
              <a:t>Avoid all limitations and restraints, especially with reference to sources (both imagination and discipline are needed)</a:t>
            </a:r>
          </a:p>
          <a:p>
            <a:pPr marL="457200" indent="-457200" algn="just">
              <a:buFont typeface="Arial"/>
              <a:buChar char="•"/>
            </a:pPr>
            <a:endParaRPr lang="en-GB" sz="2800" dirty="0">
              <a:solidFill>
                <a:srgbClr val="323232"/>
              </a:solidFill>
              <a:latin typeface="Times New Roman"/>
              <a:cs typeface="Times New Roman"/>
            </a:endParaRPr>
          </a:p>
          <a:p>
            <a:pPr marL="457200" indent="-457200" algn="just">
              <a:buFont typeface="Arial"/>
              <a:buChar char="•"/>
            </a:pPr>
            <a:r>
              <a:rPr lang="en-GB" sz="2800" dirty="0">
                <a:solidFill>
                  <a:srgbClr val="323232"/>
                </a:solidFill>
                <a:latin typeface="Times New Roman"/>
                <a:cs typeface="Times New Roman"/>
              </a:rPr>
              <a:t>Bear in mind that sometimes legal systems solve problems with extra-legal means (see the example of the sending/receipt rule as to the question when an offer is considered as binging).</a:t>
            </a:r>
          </a:p>
          <a:p>
            <a:pPr marL="457200" indent="-457200" algn="just">
              <a:buFont typeface="Arial"/>
              <a:buChar char="•"/>
            </a:pPr>
            <a:endParaRPr lang="en-GB" sz="2800" dirty="0">
              <a:solidFill>
                <a:srgbClr val="323232"/>
              </a:solidFill>
              <a:latin typeface="Times New Roman"/>
              <a:cs typeface="Times New Roman"/>
            </a:endParaRPr>
          </a:p>
          <a:p>
            <a:pPr marL="457200" indent="-457200" algn="just">
              <a:buFont typeface="Arial"/>
              <a:buChar char="•"/>
            </a:pPr>
            <a:r>
              <a:rPr lang="en-GB" sz="2800" dirty="0">
                <a:solidFill>
                  <a:srgbClr val="323232"/>
                </a:solidFill>
                <a:latin typeface="Times New Roman"/>
                <a:cs typeface="Times New Roman"/>
              </a:rPr>
              <a:t>Presumption of similarity: tells you where to look and whether convergences and divergences are real or only apparent.</a:t>
            </a:r>
          </a:p>
        </p:txBody>
      </p:sp>
    </p:spTree>
    <p:extLst>
      <p:ext uri="{BB962C8B-B14F-4D97-AF65-F5344CB8AC3E}">
        <p14:creationId xmlns:p14="http://schemas.microsoft.com/office/powerpoint/2010/main" val="1757580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a:bodyPr>
          <a:lstStyle/>
          <a:p>
            <a:pPr algn="ctr"/>
            <a:r>
              <a:rPr lang="it-IT" dirty="0"/>
              <a:t>THE METHOD OF COMPARATIVE LAW</a:t>
            </a:r>
          </a:p>
        </p:txBody>
      </p:sp>
      <p:sp>
        <p:nvSpPr>
          <p:cNvPr id="4" name="CasellaDiTesto 3"/>
          <p:cNvSpPr txBox="1"/>
          <p:nvPr/>
        </p:nvSpPr>
        <p:spPr>
          <a:xfrm>
            <a:off x="391963" y="1297101"/>
            <a:ext cx="11241491" cy="4401205"/>
          </a:xfrm>
          <a:prstGeom prst="rect">
            <a:avLst/>
          </a:prstGeom>
          <a:noFill/>
        </p:spPr>
        <p:txBody>
          <a:bodyPr wrap="square" rtlCol="0">
            <a:spAutoFit/>
          </a:bodyPr>
          <a:lstStyle/>
          <a:p>
            <a:pPr algn="just"/>
            <a:endParaRPr lang="en-GB" sz="2800" b="1" dirty="0">
              <a:solidFill>
                <a:srgbClr val="323232"/>
              </a:solidFill>
              <a:latin typeface="Times New Roman"/>
              <a:cs typeface="Times New Roman"/>
            </a:endParaRPr>
          </a:p>
          <a:p>
            <a:pPr algn="ctr"/>
            <a:r>
              <a:rPr lang="en-GB" sz="2800" b="1" dirty="0">
                <a:solidFill>
                  <a:srgbClr val="323232"/>
                </a:solidFill>
                <a:latin typeface="Times New Roman"/>
                <a:cs typeface="Times New Roman"/>
              </a:rPr>
              <a:t>5. The building of a system</a:t>
            </a:r>
          </a:p>
          <a:p>
            <a:pPr algn="ctr"/>
            <a:endParaRPr lang="en-GB" sz="2800" dirty="0">
              <a:solidFill>
                <a:srgbClr val="323232"/>
              </a:solidFill>
              <a:latin typeface="Times New Roman"/>
              <a:cs typeface="Times New Roman"/>
            </a:endParaRPr>
          </a:p>
          <a:p>
            <a:pPr marL="457200" indent="-457200" algn="just">
              <a:buFont typeface="Arial"/>
              <a:buChar char="•"/>
            </a:pPr>
            <a:r>
              <a:rPr lang="en-GB" sz="2800" dirty="0">
                <a:solidFill>
                  <a:srgbClr val="323232"/>
                </a:solidFill>
                <a:latin typeface="Times New Roman"/>
                <a:cs typeface="Times New Roman"/>
              </a:rPr>
              <a:t>Draft separate reports for all the legal systems you have compared</a:t>
            </a:r>
          </a:p>
          <a:p>
            <a:pPr marL="457200" indent="-457200" algn="just">
              <a:buFont typeface="Arial"/>
              <a:buChar char="•"/>
            </a:pPr>
            <a:r>
              <a:rPr lang="en-GB" sz="2800" dirty="0">
                <a:solidFill>
                  <a:srgbClr val="323232"/>
                </a:solidFill>
                <a:latin typeface="Times New Roman"/>
                <a:cs typeface="Times New Roman"/>
              </a:rPr>
              <a:t>Comment each report</a:t>
            </a:r>
          </a:p>
          <a:p>
            <a:pPr marL="457200" indent="-457200" algn="just">
              <a:buFont typeface="Arial"/>
              <a:buChar char="•"/>
            </a:pPr>
            <a:r>
              <a:rPr lang="en-GB" sz="2800" dirty="0">
                <a:solidFill>
                  <a:srgbClr val="323232"/>
                </a:solidFill>
                <a:latin typeface="Times New Roman"/>
                <a:cs typeface="Times New Roman"/>
              </a:rPr>
              <a:t>Adopt a new viewpoint freeing each solution from their context and looking at them in light of their functions</a:t>
            </a:r>
          </a:p>
          <a:p>
            <a:pPr marL="457200" indent="-457200" algn="just">
              <a:buFont typeface="Arial"/>
              <a:buChar char="•"/>
            </a:pPr>
            <a:r>
              <a:rPr lang="en-GB" sz="2800" dirty="0">
                <a:solidFill>
                  <a:srgbClr val="323232"/>
                </a:solidFill>
                <a:latin typeface="Times New Roman"/>
                <a:cs typeface="Times New Roman"/>
              </a:rPr>
              <a:t>Develop a special syntax and vocabulary with concepts wide enough to embrace heterogeneous legal institutions functionally comparable</a:t>
            </a:r>
          </a:p>
          <a:p>
            <a:pPr marL="457200" indent="-457200" algn="just">
              <a:buFont typeface="Arial"/>
              <a:buChar char="•"/>
            </a:pPr>
            <a:r>
              <a:rPr lang="en-GB" sz="2800" dirty="0">
                <a:solidFill>
                  <a:srgbClr val="323232"/>
                </a:solidFill>
                <a:latin typeface="Times New Roman"/>
                <a:cs typeface="Times New Roman"/>
              </a:rPr>
              <a:t>Check the coherence of the system</a:t>
            </a:r>
          </a:p>
        </p:txBody>
      </p:sp>
    </p:spTree>
    <p:extLst>
      <p:ext uri="{BB962C8B-B14F-4D97-AF65-F5344CB8AC3E}">
        <p14:creationId xmlns:p14="http://schemas.microsoft.com/office/powerpoint/2010/main" val="1541776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a:bodyPr>
          <a:lstStyle/>
          <a:p>
            <a:pPr algn="ctr"/>
            <a:r>
              <a:rPr lang="it-IT" dirty="0"/>
              <a:t>THE METHOD OF COMPARATIVE LAW</a:t>
            </a:r>
          </a:p>
        </p:txBody>
      </p:sp>
      <p:sp>
        <p:nvSpPr>
          <p:cNvPr id="4" name="CasellaDiTesto 3"/>
          <p:cNvSpPr txBox="1"/>
          <p:nvPr/>
        </p:nvSpPr>
        <p:spPr>
          <a:xfrm>
            <a:off x="391963" y="1297101"/>
            <a:ext cx="11241491" cy="4401205"/>
          </a:xfrm>
          <a:prstGeom prst="rect">
            <a:avLst/>
          </a:prstGeom>
          <a:noFill/>
        </p:spPr>
        <p:txBody>
          <a:bodyPr wrap="square" rtlCol="0">
            <a:spAutoFit/>
          </a:bodyPr>
          <a:lstStyle/>
          <a:p>
            <a:pPr algn="just"/>
            <a:endParaRPr lang="en-GB" sz="2800" b="1" dirty="0">
              <a:solidFill>
                <a:srgbClr val="323232"/>
              </a:solidFill>
              <a:latin typeface="Times New Roman"/>
              <a:cs typeface="Times New Roman"/>
            </a:endParaRPr>
          </a:p>
          <a:p>
            <a:pPr algn="ctr"/>
            <a:r>
              <a:rPr lang="en-GB" sz="2800" b="1" dirty="0">
                <a:solidFill>
                  <a:srgbClr val="323232"/>
                </a:solidFill>
                <a:latin typeface="Times New Roman"/>
                <a:cs typeface="Times New Roman"/>
              </a:rPr>
              <a:t>6. The critical assessment of findings</a:t>
            </a:r>
          </a:p>
          <a:p>
            <a:pPr algn="ctr"/>
            <a:endParaRPr lang="en-GB" sz="2800" dirty="0">
              <a:solidFill>
                <a:srgbClr val="323232"/>
              </a:solidFill>
              <a:latin typeface="Times New Roman"/>
              <a:cs typeface="Times New Roman"/>
            </a:endParaRPr>
          </a:p>
          <a:p>
            <a:pPr algn="ctr"/>
            <a:endParaRPr lang="en-GB" sz="2800" dirty="0">
              <a:solidFill>
                <a:srgbClr val="323232"/>
              </a:solidFill>
              <a:latin typeface="Times New Roman"/>
              <a:cs typeface="Times New Roman"/>
            </a:endParaRPr>
          </a:p>
          <a:p>
            <a:pPr marL="457200" indent="-457200" algn="just">
              <a:buFont typeface="Arial"/>
              <a:buChar char="•"/>
            </a:pPr>
            <a:r>
              <a:rPr lang="en-GB" sz="2800" dirty="0">
                <a:solidFill>
                  <a:srgbClr val="323232"/>
                </a:solidFill>
                <a:latin typeface="Times New Roman"/>
                <a:cs typeface="Times New Roman"/>
              </a:rPr>
              <a:t>Build a structure and all the conceptual apparatus for ordering, organising and transmitting its materials after having induced it through constant experiments of comparative law.</a:t>
            </a:r>
          </a:p>
          <a:p>
            <a:pPr marL="457200" indent="-457200" algn="just">
              <a:buFont typeface="Arial"/>
              <a:buChar char="•"/>
            </a:pPr>
            <a:endParaRPr lang="en-GB" sz="2800" dirty="0">
              <a:solidFill>
                <a:srgbClr val="323232"/>
              </a:solidFill>
              <a:latin typeface="Times New Roman"/>
              <a:cs typeface="Times New Roman"/>
            </a:endParaRPr>
          </a:p>
          <a:p>
            <a:pPr marL="457200" indent="-457200" algn="just">
              <a:buFont typeface="Arial"/>
              <a:buChar char="•"/>
            </a:pPr>
            <a:endParaRPr lang="en-GB" sz="2800" dirty="0">
              <a:solidFill>
                <a:srgbClr val="323232"/>
              </a:solidFill>
              <a:latin typeface="Times New Roman"/>
              <a:cs typeface="Times New Roman"/>
            </a:endParaRPr>
          </a:p>
          <a:p>
            <a:pPr marL="457200" indent="-457200" algn="just">
              <a:buFont typeface="Arial"/>
              <a:buChar char="•"/>
            </a:pPr>
            <a:r>
              <a:rPr lang="en-GB" sz="2800">
                <a:solidFill>
                  <a:srgbClr val="323232"/>
                </a:solidFill>
                <a:latin typeface="Times New Roman"/>
                <a:cs typeface="Times New Roman"/>
              </a:rPr>
              <a:t>Create topical and </a:t>
            </a:r>
            <a:r>
              <a:rPr lang="en-GB" sz="2800" dirty="0">
                <a:solidFill>
                  <a:srgbClr val="323232"/>
                </a:solidFill>
                <a:latin typeface="Times New Roman"/>
                <a:cs typeface="Times New Roman"/>
              </a:rPr>
              <a:t>categories</a:t>
            </a:r>
          </a:p>
        </p:txBody>
      </p:sp>
    </p:spTree>
    <p:extLst>
      <p:ext uri="{BB962C8B-B14F-4D97-AF65-F5344CB8AC3E}">
        <p14:creationId xmlns:p14="http://schemas.microsoft.com/office/powerpoint/2010/main" val="3659143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a:bodyPr>
          <a:lstStyle/>
          <a:p>
            <a:pPr algn="ctr"/>
            <a:r>
              <a:rPr lang="it-IT" dirty="0"/>
              <a:t>THE METHOD OF COMPARATIVE LAW</a:t>
            </a:r>
          </a:p>
        </p:txBody>
      </p:sp>
      <p:sp>
        <p:nvSpPr>
          <p:cNvPr id="4" name="CasellaDiTesto 3"/>
          <p:cNvSpPr txBox="1"/>
          <p:nvPr/>
        </p:nvSpPr>
        <p:spPr>
          <a:xfrm>
            <a:off x="391963" y="1595020"/>
            <a:ext cx="11241491" cy="4401205"/>
          </a:xfrm>
          <a:prstGeom prst="rect">
            <a:avLst/>
          </a:prstGeom>
          <a:noFill/>
        </p:spPr>
        <p:txBody>
          <a:bodyPr wrap="square" rtlCol="0">
            <a:spAutoFit/>
          </a:bodyPr>
          <a:lstStyle/>
          <a:p>
            <a:pPr algn="just"/>
            <a:r>
              <a:rPr lang="en-GB" sz="2800" b="1" dirty="0">
                <a:solidFill>
                  <a:srgbClr val="323232"/>
                </a:solidFill>
                <a:latin typeface="Times New Roman"/>
                <a:cs typeface="Times New Roman"/>
              </a:rPr>
              <a:t>Comparative Law and language</a:t>
            </a:r>
            <a:r>
              <a:rPr lang="en-GB" sz="2800" dirty="0">
                <a:solidFill>
                  <a:srgbClr val="323232"/>
                </a:solidFill>
                <a:latin typeface="Times New Roman"/>
                <a:cs typeface="Times New Roman"/>
              </a:rPr>
              <a:t>: sometimes systems use concepts or words that do not find their mirror ones in other systems, as they do not belong to their legal categories or legal vocabulary (e.g. equity, </a:t>
            </a:r>
            <a:r>
              <a:rPr lang="en-GB" sz="2800" dirty="0" err="1">
                <a:solidFill>
                  <a:srgbClr val="323232"/>
                </a:solidFill>
                <a:latin typeface="Times New Roman"/>
                <a:cs typeface="Times New Roman"/>
              </a:rPr>
              <a:t>zar</a:t>
            </a:r>
            <a:r>
              <a:rPr lang="en-GB" sz="2800" dirty="0">
                <a:solidFill>
                  <a:srgbClr val="323232"/>
                </a:solidFill>
                <a:latin typeface="Times New Roman"/>
                <a:cs typeface="Times New Roman"/>
              </a:rPr>
              <a:t> </a:t>
            </a:r>
            <a:r>
              <a:rPr lang="mr-IN" sz="2800" dirty="0">
                <a:solidFill>
                  <a:srgbClr val="323232"/>
                </a:solidFill>
                <a:latin typeface="Times New Roman"/>
                <a:cs typeface="Times New Roman"/>
              </a:rPr>
              <a:t>…</a:t>
            </a:r>
            <a:r>
              <a:rPr lang="it-IT" sz="2800" dirty="0">
                <a:solidFill>
                  <a:srgbClr val="323232"/>
                </a:solidFill>
                <a:latin typeface="Times New Roman"/>
                <a:cs typeface="Times New Roman"/>
              </a:rPr>
              <a:t>).</a:t>
            </a:r>
          </a:p>
          <a:p>
            <a:pPr algn="just"/>
            <a:endParaRPr lang="en-GB" sz="2800" dirty="0">
              <a:solidFill>
                <a:srgbClr val="323232"/>
              </a:solidFill>
              <a:latin typeface="Times New Roman"/>
              <a:cs typeface="Times New Roman"/>
            </a:endParaRPr>
          </a:p>
          <a:p>
            <a:pPr algn="just"/>
            <a:r>
              <a:rPr lang="en-GB" sz="2800" dirty="0">
                <a:solidFill>
                  <a:srgbClr val="323232"/>
                </a:solidFill>
                <a:latin typeface="Times New Roman"/>
                <a:cs typeface="Times New Roman"/>
              </a:rPr>
              <a:t>What must be borne in mind is that legal concepts belong to two systems: the linguistic and the legal one.</a:t>
            </a:r>
          </a:p>
          <a:p>
            <a:pPr algn="just"/>
            <a:endParaRPr lang="en-GB" sz="2800" dirty="0">
              <a:solidFill>
                <a:srgbClr val="323232"/>
              </a:solidFill>
              <a:latin typeface="Times New Roman"/>
              <a:cs typeface="Times New Roman"/>
            </a:endParaRPr>
          </a:p>
          <a:p>
            <a:pPr algn="just"/>
            <a:r>
              <a:rPr lang="en-GB" sz="2800" b="1" dirty="0">
                <a:solidFill>
                  <a:srgbClr val="323232"/>
                </a:solidFill>
                <a:latin typeface="Times New Roman"/>
                <a:cs typeface="Times New Roman"/>
              </a:rPr>
              <a:t>Problems of translation: </a:t>
            </a:r>
            <a:r>
              <a:rPr lang="en-GB" sz="2800" dirty="0">
                <a:solidFill>
                  <a:srgbClr val="323232"/>
                </a:solidFill>
                <a:latin typeface="Times New Roman"/>
                <a:cs typeface="Times New Roman"/>
              </a:rPr>
              <a:t>different systems have different linguistic structures and different rhetoric figures (e.g. contract and </a:t>
            </a:r>
            <a:r>
              <a:rPr lang="en-GB" sz="2800" dirty="0" err="1">
                <a:solidFill>
                  <a:srgbClr val="323232"/>
                </a:solidFill>
                <a:latin typeface="Times New Roman"/>
                <a:cs typeface="Times New Roman"/>
              </a:rPr>
              <a:t>contrat</a:t>
            </a:r>
            <a:r>
              <a:rPr lang="en-GB" sz="2800" dirty="0">
                <a:solidFill>
                  <a:srgbClr val="323232"/>
                </a:solidFill>
                <a:latin typeface="Times New Roman"/>
                <a:cs typeface="Times New Roman"/>
              </a:rPr>
              <a:t>) and they are full of false friends and traps.</a:t>
            </a:r>
          </a:p>
        </p:txBody>
      </p:sp>
    </p:spTree>
    <p:extLst>
      <p:ext uri="{BB962C8B-B14F-4D97-AF65-F5344CB8AC3E}">
        <p14:creationId xmlns:p14="http://schemas.microsoft.com/office/powerpoint/2010/main" val="2678931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a:bodyPr>
          <a:lstStyle/>
          <a:p>
            <a:pPr algn="ctr"/>
            <a:r>
              <a:rPr lang="it-IT" dirty="0"/>
              <a:t>THE METHOD OF COMPARATIVE LAW</a:t>
            </a:r>
          </a:p>
        </p:txBody>
      </p:sp>
      <p:sp>
        <p:nvSpPr>
          <p:cNvPr id="4" name="CasellaDiTesto 3"/>
          <p:cNvSpPr txBox="1"/>
          <p:nvPr/>
        </p:nvSpPr>
        <p:spPr>
          <a:xfrm>
            <a:off x="391963" y="1595020"/>
            <a:ext cx="11241491" cy="4832093"/>
          </a:xfrm>
          <a:prstGeom prst="rect">
            <a:avLst/>
          </a:prstGeom>
          <a:noFill/>
        </p:spPr>
        <p:txBody>
          <a:bodyPr wrap="square" rtlCol="0">
            <a:spAutoFit/>
          </a:bodyPr>
          <a:lstStyle/>
          <a:p>
            <a:pPr algn="just"/>
            <a:r>
              <a:rPr lang="en-GB" sz="2800" b="1" dirty="0">
                <a:solidFill>
                  <a:srgbClr val="323232"/>
                </a:solidFill>
                <a:latin typeface="Times New Roman"/>
                <a:cs typeface="Times New Roman"/>
              </a:rPr>
              <a:t>Possible solutions to translation problems:</a:t>
            </a:r>
          </a:p>
          <a:p>
            <a:pPr algn="just"/>
            <a:endParaRPr lang="en-GB" sz="2800" b="1" dirty="0">
              <a:solidFill>
                <a:srgbClr val="323232"/>
              </a:solidFill>
              <a:latin typeface="Times New Roman"/>
              <a:cs typeface="Times New Roman"/>
            </a:endParaRPr>
          </a:p>
          <a:p>
            <a:pPr marL="457200" indent="-457200" algn="just">
              <a:buFont typeface="Arial"/>
              <a:buChar char="•"/>
            </a:pPr>
            <a:r>
              <a:rPr lang="en-GB" sz="2800" dirty="0">
                <a:solidFill>
                  <a:srgbClr val="323232"/>
                </a:solidFill>
                <a:latin typeface="Times New Roman"/>
                <a:cs typeface="Times New Roman"/>
              </a:rPr>
              <a:t>Sometimes it is better not to translate the concept, leave it in its original language;</a:t>
            </a:r>
          </a:p>
          <a:p>
            <a:pPr marL="457200" indent="-457200" algn="just">
              <a:buFont typeface="Arial"/>
              <a:buChar char="•"/>
            </a:pPr>
            <a:endParaRPr lang="en-GB" sz="2800" dirty="0">
              <a:solidFill>
                <a:srgbClr val="323232"/>
              </a:solidFill>
              <a:latin typeface="Times New Roman"/>
              <a:cs typeface="Times New Roman"/>
            </a:endParaRPr>
          </a:p>
          <a:p>
            <a:pPr marL="457200" indent="-457200" algn="just">
              <a:buFont typeface="Arial"/>
              <a:buChar char="•"/>
            </a:pPr>
            <a:r>
              <a:rPr lang="en-GB" sz="2800" dirty="0">
                <a:solidFill>
                  <a:srgbClr val="323232"/>
                </a:solidFill>
                <a:latin typeface="Times New Roman"/>
                <a:cs typeface="Times New Roman"/>
              </a:rPr>
              <a:t>Sometimes there is a semantic and conceptual correspondence</a:t>
            </a:r>
          </a:p>
          <a:p>
            <a:pPr marL="457200" indent="-457200" algn="just">
              <a:buFont typeface="Arial"/>
              <a:buChar char="•"/>
            </a:pPr>
            <a:endParaRPr lang="en-GB" sz="2800" dirty="0">
              <a:solidFill>
                <a:srgbClr val="323232"/>
              </a:solidFill>
              <a:latin typeface="Times New Roman"/>
              <a:cs typeface="Times New Roman"/>
            </a:endParaRPr>
          </a:p>
          <a:p>
            <a:pPr marL="457200" indent="-457200" algn="just">
              <a:buFont typeface="Arial"/>
              <a:buChar char="•"/>
            </a:pPr>
            <a:r>
              <a:rPr lang="en-GB" sz="2800" dirty="0">
                <a:solidFill>
                  <a:srgbClr val="323232"/>
                </a:solidFill>
                <a:latin typeface="Times New Roman"/>
                <a:cs typeface="Times New Roman"/>
              </a:rPr>
              <a:t>Sometimes it is necessary to measure the divergence in meaning and assess whether it undermines the understanding of the concept</a:t>
            </a:r>
          </a:p>
          <a:p>
            <a:pPr marL="457200" indent="-457200" algn="just">
              <a:buFont typeface="Arial"/>
              <a:buChar char="•"/>
            </a:pPr>
            <a:endParaRPr lang="en-GB" sz="2800" dirty="0">
              <a:solidFill>
                <a:srgbClr val="323232"/>
              </a:solidFill>
              <a:latin typeface="Times New Roman"/>
              <a:cs typeface="Times New Roman"/>
            </a:endParaRPr>
          </a:p>
          <a:p>
            <a:pPr marL="457200" indent="-457200" algn="just">
              <a:buFont typeface="Arial"/>
              <a:buChar char="•"/>
            </a:pPr>
            <a:r>
              <a:rPr lang="en-GB" sz="2800" dirty="0">
                <a:solidFill>
                  <a:srgbClr val="323232"/>
                </a:solidFill>
                <a:latin typeface="Times New Roman"/>
                <a:cs typeface="Times New Roman"/>
              </a:rPr>
              <a:t>Sometimes a neologism is needed.</a:t>
            </a:r>
          </a:p>
        </p:txBody>
      </p:sp>
    </p:spTree>
    <p:extLst>
      <p:ext uri="{BB962C8B-B14F-4D97-AF65-F5344CB8AC3E}">
        <p14:creationId xmlns:p14="http://schemas.microsoft.com/office/powerpoint/2010/main" val="3016225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fontScale="90000"/>
          </a:bodyPr>
          <a:lstStyle/>
          <a:p>
            <a:pPr algn="ctr"/>
            <a:r>
              <a:rPr lang="it-IT" dirty="0"/>
              <a:t>THE ROLE OF COMPARATIVE LAW IN CONTEMPORARY SOCIETY</a:t>
            </a:r>
          </a:p>
        </p:txBody>
      </p:sp>
      <p:sp>
        <p:nvSpPr>
          <p:cNvPr id="4" name="CasellaDiTesto 3"/>
          <p:cNvSpPr txBox="1"/>
          <p:nvPr/>
        </p:nvSpPr>
        <p:spPr>
          <a:xfrm>
            <a:off x="391961" y="1375501"/>
            <a:ext cx="11241491" cy="4972131"/>
          </a:xfrm>
          <a:prstGeom prst="rect">
            <a:avLst/>
          </a:prstGeom>
          <a:noFill/>
        </p:spPr>
        <p:txBody>
          <a:bodyPr wrap="square" rtlCol="0">
            <a:spAutoFit/>
          </a:bodyPr>
          <a:lstStyle/>
          <a:p>
            <a:pPr algn="just"/>
            <a:r>
              <a:rPr lang="en-GB" sz="2800" b="1" dirty="0">
                <a:solidFill>
                  <a:srgbClr val="323232"/>
                </a:solidFill>
                <a:latin typeface="Times New Roman"/>
                <a:cs typeface="Times New Roman"/>
              </a:rPr>
              <a:t>The role of comparative law in the interpretation of uniform law</a:t>
            </a:r>
            <a:endParaRPr lang="en-GB" sz="2800" dirty="0">
              <a:latin typeface="Times New Roman"/>
              <a:ea typeface="Times New Roman" panose="02020603050405020304" pitchFamily="18" charset="0"/>
              <a:cs typeface="Times New Roman"/>
            </a:endParaRPr>
          </a:p>
          <a:p>
            <a:pPr lvl="0" algn="just">
              <a:lnSpc>
                <a:spcPct val="115000"/>
              </a:lnSpc>
            </a:pPr>
            <a:endParaRPr lang="en-GB" sz="2800" dirty="0">
              <a:latin typeface="Times New Roman"/>
              <a:ea typeface="Times New Roman" panose="02020603050405020304" pitchFamily="18" charset="0"/>
              <a:cs typeface="Times New Roman"/>
            </a:endParaRPr>
          </a:p>
          <a:p>
            <a:pPr lvl="0" algn="just">
              <a:lnSpc>
                <a:spcPct val="115000"/>
              </a:lnSpc>
            </a:pPr>
            <a:r>
              <a:rPr lang="en-GB" sz="2800" dirty="0">
                <a:latin typeface="Times New Roman"/>
                <a:ea typeface="Times New Roman" panose="02020603050405020304" pitchFamily="18" charset="0"/>
                <a:cs typeface="Times New Roman"/>
              </a:rPr>
              <a:t>Facing uniform law, judges need to free themselves of whatever homeward trend and pursue an autonomous interpretation.</a:t>
            </a:r>
          </a:p>
          <a:p>
            <a:pPr lvl="0" algn="just">
              <a:lnSpc>
                <a:spcPct val="115000"/>
              </a:lnSpc>
            </a:pPr>
            <a:endParaRPr lang="en-GB" sz="2800" dirty="0">
              <a:latin typeface="Times New Roman"/>
              <a:ea typeface="Times New Roman" panose="02020603050405020304" pitchFamily="18" charset="0"/>
              <a:cs typeface="Times New Roman"/>
            </a:endParaRPr>
          </a:p>
          <a:p>
            <a:pPr lvl="0" algn="just">
              <a:lnSpc>
                <a:spcPct val="115000"/>
              </a:lnSpc>
            </a:pPr>
            <a:r>
              <a:rPr lang="en-GB" sz="2800" dirty="0">
                <a:latin typeface="Times New Roman"/>
                <a:ea typeface="Times New Roman" panose="02020603050405020304" pitchFamily="18" charset="0"/>
                <a:cs typeface="Times New Roman"/>
              </a:rPr>
              <a:t>Sometimes such interpretation is provided by an </a:t>
            </a:r>
            <a:r>
              <a:rPr lang="en-GB" sz="2800" i="1" dirty="0">
                <a:latin typeface="Times New Roman"/>
                <a:ea typeface="Times New Roman" panose="02020603050405020304" pitchFamily="18" charset="0"/>
                <a:cs typeface="Times New Roman"/>
              </a:rPr>
              <a:t>ad hoc</a:t>
            </a:r>
            <a:r>
              <a:rPr lang="en-GB" sz="2800" dirty="0">
                <a:latin typeface="Times New Roman"/>
                <a:ea typeface="Times New Roman" panose="02020603050405020304" pitchFamily="18" charset="0"/>
                <a:cs typeface="Times New Roman"/>
              </a:rPr>
              <a:t> common Supreme Court (e.g. the Court of Justice of the European Union).</a:t>
            </a:r>
          </a:p>
          <a:p>
            <a:pPr lvl="0" algn="just">
              <a:lnSpc>
                <a:spcPct val="115000"/>
              </a:lnSpc>
            </a:pPr>
            <a:endParaRPr lang="en-GB" sz="2800" dirty="0">
              <a:latin typeface="Times New Roman"/>
              <a:ea typeface="Times New Roman" panose="02020603050405020304" pitchFamily="18" charset="0"/>
              <a:cs typeface="Times New Roman"/>
            </a:endParaRPr>
          </a:p>
          <a:p>
            <a:pPr lvl="0" algn="just">
              <a:lnSpc>
                <a:spcPct val="115000"/>
              </a:lnSpc>
            </a:pPr>
            <a:r>
              <a:rPr lang="en-GB" sz="2800" dirty="0">
                <a:latin typeface="Times New Roman"/>
                <a:ea typeface="Times New Roman" panose="02020603050405020304" pitchFamily="18" charset="0"/>
                <a:cs typeface="Times New Roman"/>
              </a:rPr>
              <a:t>Sometimes not, so comparative method becomes necessary: as a laboratory of outward trend and autonomous interpretation, see the CISG case.</a:t>
            </a:r>
          </a:p>
        </p:txBody>
      </p:sp>
    </p:spTree>
    <p:extLst>
      <p:ext uri="{BB962C8B-B14F-4D97-AF65-F5344CB8AC3E}">
        <p14:creationId xmlns:p14="http://schemas.microsoft.com/office/powerpoint/2010/main" val="2705290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fontScale="90000"/>
          </a:bodyPr>
          <a:lstStyle/>
          <a:p>
            <a:pPr algn="ctr"/>
            <a:r>
              <a:rPr lang="it-IT" dirty="0"/>
              <a:t>THE ROLE OF COMPARATIVE LAW IN CONTEMPORARY SOCIETY</a:t>
            </a:r>
          </a:p>
        </p:txBody>
      </p:sp>
      <p:sp>
        <p:nvSpPr>
          <p:cNvPr id="4" name="CasellaDiTesto 3"/>
          <p:cNvSpPr txBox="1"/>
          <p:nvPr/>
        </p:nvSpPr>
        <p:spPr>
          <a:xfrm>
            <a:off x="376283" y="1516620"/>
            <a:ext cx="11241491" cy="4972131"/>
          </a:xfrm>
          <a:prstGeom prst="rect">
            <a:avLst/>
          </a:prstGeom>
          <a:noFill/>
        </p:spPr>
        <p:txBody>
          <a:bodyPr wrap="square" rtlCol="0">
            <a:spAutoFit/>
          </a:bodyPr>
          <a:lstStyle/>
          <a:p>
            <a:pPr algn="ctr"/>
            <a:r>
              <a:rPr lang="en-GB" sz="2800" b="1" dirty="0">
                <a:solidFill>
                  <a:srgbClr val="323232"/>
                </a:solidFill>
                <a:latin typeface="Times New Roman"/>
                <a:cs typeface="Times New Roman"/>
              </a:rPr>
              <a:t>3. Comparative law as a fundamental step in legal education</a:t>
            </a:r>
            <a:endParaRPr lang="en-GB" sz="2800" dirty="0">
              <a:latin typeface="Times New Roman"/>
              <a:ea typeface="Times New Roman" panose="02020603050405020304" pitchFamily="18" charset="0"/>
              <a:cs typeface="Times New Roman"/>
            </a:endParaRPr>
          </a:p>
          <a:p>
            <a:pPr lvl="0" algn="just">
              <a:lnSpc>
                <a:spcPct val="115000"/>
              </a:lnSpc>
            </a:pPr>
            <a:endParaRPr lang="en-GB" sz="2800" dirty="0">
              <a:latin typeface="Times New Roman"/>
              <a:ea typeface="Times New Roman" panose="02020603050405020304" pitchFamily="18" charset="0"/>
              <a:cs typeface="Times New Roman"/>
            </a:endParaRPr>
          </a:p>
          <a:p>
            <a:pPr lvl="0" algn="just">
              <a:lnSpc>
                <a:spcPct val="115000"/>
              </a:lnSpc>
            </a:pPr>
            <a:r>
              <a:rPr lang="en-GB" sz="2800" b="1" dirty="0">
                <a:latin typeface="Times New Roman"/>
                <a:ea typeface="Times New Roman" panose="02020603050405020304" pitchFamily="18" charset="0"/>
                <a:cs typeface="Times New Roman"/>
              </a:rPr>
              <a:t>Benefits of a comparative law background</a:t>
            </a:r>
          </a:p>
          <a:p>
            <a:pPr lvl="0" algn="just">
              <a:lnSpc>
                <a:spcPct val="115000"/>
              </a:lnSpc>
            </a:pPr>
            <a:endParaRPr lang="en-GB" sz="2800" b="1" dirty="0">
              <a:latin typeface="Times New Roman"/>
              <a:ea typeface="Times New Roman" panose="02020603050405020304" pitchFamily="18" charset="0"/>
              <a:cs typeface="Times New Roman"/>
            </a:endParaRPr>
          </a:p>
          <a:p>
            <a:pPr marL="457200" lvl="0" indent="-457200" algn="just">
              <a:lnSpc>
                <a:spcPct val="115000"/>
              </a:lnSpc>
              <a:buFontTx/>
              <a:buChar char="-"/>
            </a:pPr>
            <a:r>
              <a:rPr lang="en-GB" sz="2800" dirty="0">
                <a:latin typeface="Times New Roman"/>
                <a:ea typeface="Times New Roman" panose="02020603050405020304" pitchFamily="18" charset="0"/>
                <a:cs typeface="Times New Roman"/>
              </a:rPr>
              <a:t>Improved awareness and respect of other cultures</a:t>
            </a:r>
          </a:p>
          <a:p>
            <a:pPr marL="457200" lvl="0" indent="-457200" algn="just">
              <a:lnSpc>
                <a:spcPct val="115000"/>
              </a:lnSpc>
              <a:buFontTx/>
              <a:buChar char="-"/>
            </a:pPr>
            <a:endParaRPr lang="en-GB" sz="2800" dirty="0">
              <a:latin typeface="Times New Roman"/>
              <a:ea typeface="Times New Roman" panose="02020603050405020304" pitchFamily="18" charset="0"/>
              <a:cs typeface="Times New Roman"/>
            </a:endParaRPr>
          </a:p>
          <a:p>
            <a:pPr marL="457200" indent="-457200" algn="just">
              <a:lnSpc>
                <a:spcPct val="115000"/>
              </a:lnSpc>
              <a:buFontTx/>
              <a:buChar char="-"/>
            </a:pPr>
            <a:r>
              <a:rPr lang="en-GB" sz="2800" dirty="0">
                <a:latin typeface="Times New Roman" panose="02020603050405020304" pitchFamily="18" charset="0"/>
                <a:ea typeface="Times New Roman" panose="02020603050405020304" pitchFamily="18" charset="0"/>
                <a:cs typeface="Times New Roman" panose="02020603050405020304" pitchFamily="18" charset="0"/>
              </a:rPr>
              <a:t>Better understanding of domestic law</a:t>
            </a:r>
          </a:p>
          <a:p>
            <a:pPr marL="457200" indent="-457200" algn="just">
              <a:lnSpc>
                <a:spcPct val="115000"/>
              </a:lnSpc>
              <a:buFontTx/>
              <a:buChar char="-"/>
            </a:pPr>
            <a:endParaRPr lang="en-GB" sz="280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indent="-457200" algn="just">
              <a:lnSpc>
                <a:spcPct val="115000"/>
              </a:lnSpc>
              <a:buFontTx/>
              <a:buChar char="-"/>
            </a:pPr>
            <a:r>
              <a:rPr lang="en-GB" sz="2800" dirty="0">
                <a:latin typeface="Times New Roman" panose="02020603050405020304" pitchFamily="18" charset="0"/>
                <a:ea typeface="Times New Roman" panose="02020603050405020304" pitchFamily="18" charset="0"/>
                <a:cs typeface="Times New Roman" panose="02020603050405020304" pitchFamily="18" charset="0"/>
              </a:rPr>
              <a:t>Learning of practical skills useful for facing the challenges of the globalisation of legal professions.</a:t>
            </a:r>
            <a:endParaRPr lang="en-GB" sz="2800" dirty="0">
              <a:latin typeface="Times New Roman"/>
              <a:ea typeface="Times New Roman" panose="02020603050405020304" pitchFamily="18" charset="0"/>
              <a:cs typeface="Times New Roman"/>
            </a:endParaRPr>
          </a:p>
        </p:txBody>
      </p:sp>
    </p:spTree>
    <p:extLst>
      <p:ext uri="{BB962C8B-B14F-4D97-AF65-F5344CB8AC3E}">
        <p14:creationId xmlns:p14="http://schemas.microsoft.com/office/powerpoint/2010/main" val="3927998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fontScale="90000"/>
          </a:bodyPr>
          <a:lstStyle/>
          <a:p>
            <a:pPr algn="ctr"/>
            <a:r>
              <a:rPr lang="it-IT" dirty="0"/>
              <a:t>THE ROLE OF COMPARATIVE LAW IN CONTEMPORARY SOCIETY</a:t>
            </a:r>
          </a:p>
        </p:txBody>
      </p:sp>
      <p:sp>
        <p:nvSpPr>
          <p:cNvPr id="4" name="CasellaDiTesto 3"/>
          <p:cNvSpPr txBox="1"/>
          <p:nvPr/>
        </p:nvSpPr>
        <p:spPr>
          <a:xfrm>
            <a:off x="376283" y="1516620"/>
            <a:ext cx="11241491" cy="4907498"/>
          </a:xfrm>
          <a:prstGeom prst="rect">
            <a:avLst/>
          </a:prstGeom>
          <a:noFill/>
        </p:spPr>
        <p:txBody>
          <a:bodyPr wrap="square" rtlCol="0">
            <a:spAutoFit/>
          </a:bodyPr>
          <a:lstStyle/>
          <a:p>
            <a:pPr algn="ctr"/>
            <a:endParaRPr lang="en-GB" sz="2800" b="1" dirty="0">
              <a:solidFill>
                <a:srgbClr val="323232"/>
              </a:solidFill>
              <a:latin typeface="Times New Roman"/>
              <a:cs typeface="Times New Roman"/>
            </a:endParaRPr>
          </a:p>
          <a:p>
            <a:pPr algn="ctr"/>
            <a:r>
              <a:rPr lang="en-GB" sz="2800" b="1" dirty="0">
                <a:solidFill>
                  <a:srgbClr val="323232"/>
                </a:solidFill>
                <a:latin typeface="Times New Roman"/>
                <a:cs typeface="Times New Roman"/>
              </a:rPr>
              <a:t>4. Comparative law as a tool for law unification and harmonisation</a:t>
            </a:r>
            <a:endParaRPr lang="en-GB" sz="2800" dirty="0">
              <a:latin typeface="Times New Roman"/>
              <a:ea typeface="Times New Roman" panose="02020603050405020304" pitchFamily="18" charset="0"/>
              <a:cs typeface="Times New Roman"/>
            </a:endParaRPr>
          </a:p>
          <a:p>
            <a:pPr lvl="0" algn="just">
              <a:lnSpc>
                <a:spcPct val="115000"/>
              </a:lnSpc>
            </a:pPr>
            <a:endParaRPr lang="en-GB" sz="2800" b="1" dirty="0">
              <a:latin typeface="Times New Roman"/>
              <a:ea typeface="Times New Roman" panose="02020603050405020304" pitchFamily="18" charset="0"/>
              <a:cs typeface="Times New Roman"/>
            </a:endParaRPr>
          </a:p>
          <a:p>
            <a:pPr lvl="0" algn="just">
              <a:lnSpc>
                <a:spcPct val="115000"/>
              </a:lnSpc>
            </a:pPr>
            <a:r>
              <a:rPr lang="en-GB" sz="2800" dirty="0">
                <a:latin typeface="Times New Roman"/>
                <a:ea typeface="Times New Roman" panose="02020603050405020304" pitchFamily="18" charset="0"/>
                <a:cs typeface="Times New Roman"/>
              </a:rPr>
              <a:t>In identifying the real and apparent convergences and divergences among the various legal systems and reporting them, comparative law experts play a paramount role in promoting the unification and harmonisation of law.</a:t>
            </a:r>
          </a:p>
          <a:p>
            <a:pPr lvl="0" algn="just">
              <a:lnSpc>
                <a:spcPct val="115000"/>
              </a:lnSpc>
            </a:pPr>
            <a:endParaRPr lang="en-GB" sz="2800" dirty="0">
              <a:latin typeface="Times New Roman"/>
              <a:ea typeface="Times New Roman" panose="02020603050405020304" pitchFamily="18" charset="0"/>
              <a:cs typeface="Times New Roman"/>
            </a:endParaRPr>
          </a:p>
          <a:p>
            <a:pPr lvl="0" algn="just">
              <a:lnSpc>
                <a:spcPct val="115000"/>
              </a:lnSpc>
            </a:pPr>
            <a:r>
              <a:rPr lang="en-GB" sz="2800" dirty="0">
                <a:latin typeface="Times New Roman"/>
                <a:ea typeface="Times New Roman" panose="02020603050405020304" pitchFamily="18" charset="0"/>
                <a:cs typeface="Times New Roman"/>
              </a:rPr>
              <a:t>Think of scholarly initiatives like Unidroit or PECL or UNCITRAL or the Common Core; or think of the CISG Advisory Council or the Lawyer Linguists working at the European Union.</a:t>
            </a:r>
          </a:p>
        </p:txBody>
      </p:sp>
    </p:spTree>
    <p:extLst>
      <p:ext uri="{BB962C8B-B14F-4D97-AF65-F5344CB8AC3E}">
        <p14:creationId xmlns:p14="http://schemas.microsoft.com/office/powerpoint/2010/main" val="1598970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fontScale="90000"/>
          </a:bodyPr>
          <a:lstStyle/>
          <a:p>
            <a:pPr algn="ctr"/>
            <a:r>
              <a:rPr lang="it-IT" dirty="0"/>
              <a:t>THE ROLE OF COMPARATIVE LAW IN CONTEMPORARY SOCIETY</a:t>
            </a:r>
          </a:p>
        </p:txBody>
      </p:sp>
      <p:sp>
        <p:nvSpPr>
          <p:cNvPr id="4" name="CasellaDiTesto 3"/>
          <p:cNvSpPr txBox="1"/>
          <p:nvPr/>
        </p:nvSpPr>
        <p:spPr>
          <a:xfrm>
            <a:off x="376283" y="1516620"/>
            <a:ext cx="11241491" cy="4907498"/>
          </a:xfrm>
          <a:prstGeom prst="rect">
            <a:avLst/>
          </a:prstGeom>
          <a:noFill/>
        </p:spPr>
        <p:txBody>
          <a:bodyPr wrap="square" rtlCol="0">
            <a:spAutoFit/>
          </a:bodyPr>
          <a:lstStyle/>
          <a:p>
            <a:pPr algn="just"/>
            <a:r>
              <a:rPr lang="en-GB" sz="2800" b="1" dirty="0">
                <a:solidFill>
                  <a:srgbClr val="323232"/>
                </a:solidFill>
                <a:latin typeface="Times New Roman"/>
                <a:cs typeface="Times New Roman"/>
              </a:rPr>
              <a:t>Reasons for and against unification: where uniformity v. divergence becomes unity in diversity</a:t>
            </a:r>
            <a:endParaRPr lang="en-GB" sz="2800" b="1" dirty="0">
              <a:latin typeface="Times New Roman"/>
              <a:ea typeface="Times New Roman" panose="02020603050405020304" pitchFamily="18" charset="0"/>
              <a:cs typeface="Times New Roman"/>
            </a:endParaRPr>
          </a:p>
          <a:p>
            <a:pPr lvl="0" algn="just">
              <a:lnSpc>
                <a:spcPct val="115000"/>
              </a:lnSpc>
            </a:pPr>
            <a:endParaRPr lang="en-GB" sz="2800" dirty="0">
              <a:latin typeface="Times New Roman"/>
              <a:ea typeface="Times New Roman" panose="02020603050405020304" pitchFamily="18" charset="0"/>
              <a:cs typeface="Times New Roman"/>
            </a:endParaRPr>
          </a:p>
          <a:p>
            <a:pPr lvl="0" algn="just">
              <a:lnSpc>
                <a:spcPct val="115000"/>
              </a:lnSpc>
            </a:pPr>
            <a:r>
              <a:rPr lang="en-GB" sz="2800" b="1" dirty="0">
                <a:latin typeface="Times New Roman"/>
                <a:ea typeface="Times New Roman" panose="02020603050405020304" pitchFamily="18" charset="0"/>
                <a:cs typeface="Times New Roman"/>
              </a:rPr>
              <a:t>Pros</a:t>
            </a:r>
          </a:p>
          <a:p>
            <a:pPr marL="457200" lvl="0" indent="-457200" algn="just">
              <a:lnSpc>
                <a:spcPct val="115000"/>
              </a:lnSpc>
              <a:buFont typeface="Arial"/>
              <a:buChar char="•"/>
            </a:pPr>
            <a:r>
              <a:rPr lang="en-GB" sz="2800" dirty="0">
                <a:latin typeface="Times New Roman"/>
                <a:ea typeface="Times New Roman" panose="02020603050405020304" pitchFamily="18" charset="0"/>
                <a:cs typeface="Times New Roman"/>
              </a:rPr>
              <a:t>Conflicts of legal rules and unfamiliarity with them hinder exchanges</a:t>
            </a:r>
          </a:p>
          <a:p>
            <a:pPr marL="457200" lvl="0" indent="-457200" algn="just">
              <a:lnSpc>
                <a:spcPct val="115000"/>
              </a:lnSpc>
              <a:buFont typeface="Arial"/>
              <a:buChar char="•"/>
            </a:pPr>
            <a:r>
              <a:rPr lang="en-GB" sz="2800" dirty="0">
                <a:latin typeface="Times New Roman"/>
                <a:ea typeface="Times New Roman" panose="02020603050405020304" pitchFamily="18" charset="0"/>
                <a:cs typeface="Times New Roman"/>
              </a:rPr>
              <a:t>Divergences increase cultural and linguistic complexity</a:t>
            </a:r>
          </a:p>
          <a:p>
            <a:pPr lvl="0" algn="just">
              <a:lnSpc>
                <a:spcPct val="115000"/>
              </a:lnSpc>
            </a:pPr>
            <a:r>
              <a:rPr lang="en-GB" sz="2800" b="1" dirty="0">
                <a:latin typeface="Times New Roman"/>
                <a:ea typeface="Times New Roman" panose="02020603050405020304" pitchFamily="18" charset="0"/>
                <a:cs typeface="Times New Roman"/>
              </a:rPr>
              <a:t>Cons</a:t>
            </a:r>
          </a:p>
          <a:p>
            <a:pPr marL="457200" lvl="0" indent="-457200" algn="just">
              <a:lnSpc>
                <a:spcPct val="115000"/>
              </a:lnSpc>
              <a:buFont typeface="Arial"/>
              <a:buChar char="•"/>
            </a:pPr>
            <a:r>
              <a:rPr lang="en-GB" sz="2800" dirty="0">
                <a:latin typeface="Times New Roman"/>
                <a:ea typeface="Times New Roman" panose="02020603050405020304" pitchFamily="18" charset="0"/>
                <a:cs typeface="Times New Roman"/>
              </a:rPr>
              <a:t>No progress without variation, as progress comes from situations of disequilibrium and pursues an equally dynamic asset</a:t>
            </a:r>
          </a:p>
          <a:p>
            <a:pPr marL="457200" lvl="0" indent="-457200" algn="just">
              <a:lnSpc>
                <a:spcPct val="115000"/>
              </a:lnSpc>
              <a:buFont typeface="Arial"/>
              <a:buChar char="•"/>
            </a:pPr>
            <a:r>
              <a:rPr lang="en-GB" sz="2800" dirty="0">
                <a:latin typeface="Times New Roman"/>
                <a:ea typeface="Times New Roman" panose="02020603050405020304" pitchFamily="18" charset="0"/>
                <a:cs typeface="Times New Roman"/>
              </a:rPr>
              <a:t>Risk of losing identity (see unbalanced harmonisation in contract law)</a:t>
            </a:r>
          </a:p>
        </p:txBody>
      </p:sp>
    </p:spTree>
    <p:extLst>
      <p:ext uri="{BB962C8B-B14F-4D97-AF65-F5344CB8AC3E}">
        <p14:creationId xmlns:p14="http://schemas.microsoft.com/office/powerpoint/2010/main" val="2068477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fontScale="90000"/>
          </a:bodyPr>
          <a:lstStyle/>
          <a:p>
            <a:pPr algn="ctr"/>
            <a:r>
              <a:rPr lang="it-IT" dirty="0"/>
              <a:t>THE ROLE OF COMPARATIVE LAW IN CONTEMPORARY SOCIETY</a:t>
            </a:r>
          </a:p>
        </p:txBody>
      </p:sp>
      <p:sp>
        <p:nvSpPr>
          <p:cNvPr id="4" name="CasellaDiTesto 3"/>
          <p:cNvSpPr txBox="1"/>
          <p:nvPr/>
        </p:nvSpPr>
        <p:spPr>
          <a:xfrm>
            <a:off x="407641" y="2065417"/>
            <a:ext cx="11241491" cy="3539431"/>
          </a:xfrm>
          <a:prstGeom prst="rect">
            <a:avLst/>
          </a:prstGeom>
          <a:noFill/>
        </p:spPr>
        <p:txBody>
          <a:bodyPr wrap="square" rtlCol="0">
            <a:spAutoFit/>
          </a:bodyPr>
          <a:lstStyle/>
          <a:p>
            <a:pPr algn="just"/>
            <a:r>
              <a:rPr lang="en-GB" sz="2800" b="1" dirty="0">
                <a:solidFill>
                  <a:srgbClr val="323232"/>
                </a:solidFill>
                <a:latin typeface="Times New Roman"/>
                <a:cs typeface="Times New Roman"/>
              </a:rPr>
              <a:t>The possible methods for unification / harmonisation</a:t>
            </a:r>
          </a:p>
          <a:p>
            <a:pPr algn="just"/>
            <a:endParaRPr lang="en-GB" sz="2800" b="1" dirty="0">
              <a:solidFill>
                <a:srgbClr val="323232"/>
              </a:solidFill>
              <a:latin typeface="Times New Roman"/>
              <a:cs typeface="Times New Roman"/>
            </a:endParaRPr>
          </a:p>
          <a:p>
            <a:pPr marL="457200" indent="-457200" algn="just">
              <a:buFont typeface="Arial"/>
              <a:buChar char="•"/>
            </a:pPr>
            <a:r>
              <a:rPr lang="en-US" sz="2800" dirty="0">
                <a:latin typeface="Times New Roman"/>
                <a:cs typeface="Times New Roman"/>
              </a:rPr>
              <a:t>Finding what is common to the jurisdictions concerned and incorporating that in the uniform law;</a:t>
            </a:r>
          </a:p>
          <a:p>
            <a:pPr marL="514350" indent="-514350" algn="just">
              <a:buFont typeface="Arial"/>
              <a:buChar char="•"/>
            </a:pPr>
            <a:endParaRPr lang="en-US" sz="2800" dirty="0">
              <a:latin typeface="Times New Roman"/>
              <a:cs typeface="Times New Roman"/>
            </a:endParaRPr>
          </a:p>
          <a:p>
            <a:pPr marL="457200" indent="-457200" algn="just">
              <a:buFont typeface="Arial"/>
              <a:buChar char="•"/>
            </a:pPr>
            <a:r>
              <a:rPr lang="en-US" sz="2800" dirty="0">
                <a:latin typeface="Times New Roman"/>
                <a:cs typeface="Times New Roman"/>
              </a:rPr>
              <a:t>Where there are areas of difference, adopting the best existing variant or finding, through the comparative method, a new more efficient and easily applicable solution (here preparatory reports are fundamental).</a:t>
            </a:r>
            <a:endParaRPr lang="en-GB" sz="2800" b="1" dirty="0">
              <a:solidFill>
                <a:srgbClr val="323232"/>
              </a:solidFill>
              <a:latin typeface="Times New Roman"/>
              <a:ea typeface="Times New Roman" panose="02020603050405020304" pitchFamily="18" charset="0"/>
              <a:cs typeface="Times New Roman"/>
            </a:endParaRPr>
          </a:p>
        </p:txBody>
      </p:sp>
    </p:spTree>
    <p:extLst>
      <p:ext uri="{BB962C8B-B14F-4D97-AF65-F5344CB8AC3E}">
        <p14:creationId xmlns:p14="http://schemas.microsoft.com/office/powerpoint/2010/main" val="89043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fontScale="90000"/>
          </a:bodyPr>
          <a:lstStyle/>
          <a:p>
            <a:pPr algn="ctr"/>
            <a:r>
              <a:rPr lang="it-IT" dirty="0"/>
              <a:t>THE ROLE OF COMPARATIVE LAW IN CONTEMPORARY SOCIETY</a:t>
            </a:r>
          </a:p>
        </p:txBody>
      </p:sp>
      <p:sp>
        <p:nvSpPr>
          <p:cNvPr id="4" name="CasellaDiTesto 3"/>
          <p:cNvSpPr txBox="1"/>
          <p:nvPr/>
        </p:nvSpPr>
        <p:spPr>
          <a:xfrm>
            <a:off x="407641" y="2065417"/>
            <a:ext cx="11241491" cy="4401205"/>
          </a:xfrm>
          <a:prstGeom prst="rect">
            <a:avLst/>
          </a:prstGeom>
          <a:noFill/>
        </p:spPr>
        <p:txBody>
          <a:bodyPr wrap="square" rtlCol="0">
            <a:spAutoFit/>
          </a:bodyPr>
          <a:lstStyle/>
          <a:p>
            <a:pPr algn="just"/>
            <a:r>
              <a:rPr lang="en-GB" sz="2800" b="1" dirty="0">
                <a:solidFill>
                  <a:srgbClr val="323232"/>
                </a:solidFill>
                <a:latin typeface="Times New Roman"/>
                <a:cs typeface="Times New Roman"/>
              </a:rPr>
              <a:t>The core divergences to be investigated in comparing legal systems</a:t>
            </a:r>
          </a:p>
          <a:p>
            <a:pPr algn="just"/>
            <a:endParaRPr lang="en-GB" sz="2800" b="1" dirty="0">
              <a:solidFill>
                <a:srgbClr val="323232"/>
              </a:solidFill>
              <a:latin typeface="Times New Roman"/>
              <a:cs typeface="Times New Roman"/>
            </a:endParaRPr>
          </a:p>
          <a:p>
            <a:pPr marL="457200" indent="-457200" algn="just">
              <a:buFont typeface="Arial"/>
              <a:buChar char="•"/>
            </a:pPr>
            <a:r>
              <a:rPr lang="en-GB" sz="2800" dirty="0">
                <a:latin typeface="Times New Roman"/>
                <a:cs typeface="Times New Roman"/>
              </a:rPr>
              <a:t>The presence or absence of an authority provided with legislative power (see Islamic and African systems)</a:t>
            </a:r>
          </a:p>
          <a:p>
            <a:pPr marL="457200" indent="-457200" algn="just">
              <a:buFont typeface="Arial"/>
              <a:buChar char="•"/>
            </a:pPr>
            <a:r>
              <a:rPr lang="en-GB" sz="2800" dirty="0">
                <a:latin typeface="Times New Roman"/>
                <a:cs typeface="Times New Roman"/>
              </a:rPr>
              <a:t>The existence of </a:t>
            </a:r>
            <a:r>
              <a:rPr lang="en-GB" sz="2800" i="1" dirty="0">
                <a:latin typeface="Times New Roman"/>
                <a:cs typeface="Times New Roman"/>
              </a:rPr>
              <a:t>jus</a:t>
            </a:r>
            <a:r>
              <a:rPr lang="en-GB" sz="2800" dirty="0">
                <a:latin typeface="Times New Roman"/>
                <a:cs typeface="Times New Roman"/>
              </a:rPr>
              <a:t> and jurists as autonomous figures</a:t>
            </a:r>
          </a:p>
          <a:p>
            <a:pPr marL="457200" indent="-457200" algn="just">
              <a:buFont typeface="Arial"/>
              <a:buChar char="•"/>
            </a:pPr>
            <a:r>
              <a:rPr lang="en-GB" sz="2800" dirty="0">
                <a:latin typeface="Times New Roman"/>
                <a:cs typeface="Times New Roman"/>
              </a:rPr>
              <a:t>The existence of a State (diffuse power societies / centralised power structures; see Chinese dispute settlement)</a:t>
            </a:r>
          </a:p>
          <a:p>
            <a:pPr marL="457200" indent="-457200" algn="just">
              <a:buFont typeface="Arial"/>
              <a:buChar char="•"/>
            </a:pPr>
            <a:r>
              <a:rPr lang="en-GB" sz="2800" dirty="0">
                <a:latin typeface="Times New Roman"/>
                <a:cs typeface="Times New Roman"/>
              </a:rPr>
              <a:t>The relationship with supernatural (see e.g. trial by ordeal)</a:t>
            </a:r>
          </a:p>
          <a:p>
            <a:pPr marL="457200" indent="-457200" algn="just">
              <a:buFont typeface="Arial"/>
              <a:buChar char="•"/>
            </a:pPr>
            <a:r>
              <a:rPr lang="en-GB" sz="2800" dirty="0">
                <a:latin typeface="Times New Roman"/>
                <a:cs typeface="Times New Roman"/>
              </a:rPr>
              <a:t>The degree of personalisation of law and legal pluralism</a:t>
            </a:r>
          </a:p>
          <a:p>
            <a:pPr marL="457200" indent="-457200" algn="just">
              <a:buFont typeface="Arial"/>
              <a:buChar char="•"/>
            </a:pPr>
            <a:endParaRPr lang="en-GB" sz="2800" b="1" dirty="0">
              <a:solidFill>
                <a:srgbClr val="323232"/>
              </a:solidFill>
              <a:latin typeface="Times New Roman"/>
              <a:ea typeface="Times New Roman" panose="02020603050405020304" pitchFamily="18" charset="0"/>
              <a:cs typeface="Times New Roman"/>
            </a:endParaRPr>
          </a:p>
        </p:txBody>
      </p:sp>
    </p:spTree>
    <p:extLst>
      <p:ext uri="{BB962C8B-B14F-4D97-AF65-F5344CB8AC3E}">
        <p14:creationId xmlns:p14="http://schemas.microsoft.com/office/powerpoint/2010/main" val="4059068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fontScale="90000"/>
          </a:bodyPr>
          <a:lstStyle/>
          <a:p>
            <a:pPr algn="ctr"/>
            <a:r>
              <a:rPr lang="it-IT" dirty="0"/>
              <a:t>THE ROLE OF COMPARATIVE LAW IN CONTEMPORARY SOCIETY</a:t>
            </a:r>
          </a:p>
        </p:txBody>
      </p:sp>
      <p:sp>
        <p:nvSpPr>
          <p:cNvPr id="4" name="CasellaDiTesto 3"/>
          <p:cNvSpPr txBox="1"/>
          <p:nvPr/>
        </p:nvSpPr>
        <p:spPr>
          <a:xfrm>
            <a:off x="407641" y="1924298"/>
            <a:ext cx="11241491" cy="4401205"/>
          </a:xfrm>
          <a:prstGeom prst="rect">
            <a:avLst/>
          </a:prstGeom>
          <a:noFill/>
        </p:spPr>
        <p:txBody>
          <a:bodyPr wrap="square" rtlCol="0">
            <a:spAutoFit/>
          </a:bodyPr>
          <a:lstStyle/>
          <a:p>
            <a:pPr algn="just"/>
            <a:r>
              <a:rPr lang="en-GB" sz="2800" b="1" dirty="0">
                <a:solidFill>
                  <a:srgbClr val="323232"/>
                </a:solidFill>
                <a:latin typeface="Times New Roman"/>
                <a:cs typeface="Times New Roman"/>
              </a:rPr>
              <a:t>The possible techniques for unification / harmonisation and their merits</a:t>
            </a:r>
          </a:p>
          <a:p>
            <a:pPr algn="just"/>
            <a:endParaRPr lang="en-GB" sz="2800" b="1" dirty="0">
              <a:solidFill>
                <a:srgbClr val="323232"/>
              </a:solidFill>
              <a:latin typeface="Times New Roman"/>
              <a:ea typeface="Times New Roman" panose="02020603050405020304" pitchFamily="18" charset="0"/>
              <a:cs typeface="Times New Roman"/>
            </a:endParaRPr>
          </a:p>
          <a:p>
            <a:pPr marL="457200" indent="-457200" algn="just">
              <a:buFont typeface="Arial"/>
              <a:buChar char="•"/>
            </a:pPr>
            <a:r>
              <a:rPr lang="en-US" sz="2800" dirty="0">
                <a:latin typeface="Times New Roman"/>
                <a:cs typeface="Times New Roman"/>
              </a:rPr>
              <a:t>Hard law: multilateral treaties, EU regulations and directives</a:t>
            </a:r>
          </a:p>
          <a:p>
            <a:pPr marL="457200" indent="-457200" algn="just">
              <a:buFont typeface="Arial"/>
              <a:buChar char="•"/>
            </a:pPr>
            <a:endParaRPr lang="en-US" sz="2800" dirty="0">
              <a:latin typeface="Times New Roman"/>
              <a:cs typeface="Times New Roman"/>
            </a:endParaRPr>
          </a:p>
          <a:p>
            <a:pPr marL="457200" indent="-457200" algn="just">
              <a:buFont typeface="Arial"/>
              <a:buChar char="•"/>
            </a:pPr>
            <a:r>
              <a:rPr lang="en-US" sz="2800" dirty="0">
                <a:latin typeface="Times New Roman"/>
                <a:cs typeface="Times New Roman"/>
              </a:rPr>
              <a:t>Soft law (stricto sensu): model laws; recommendations; green books, and the like</a:t>
            </a:r>
          </a:p>
          <a:p>
            <a:pPr marL="457200" indent="-457200" algn="just">
              <a:buFont typeface="Arial"/>
              <a:buChar char="•"/>
            </a:pPr>
            <a:endParaRPr lang="en-US" sz="2800" dirty="0">
              <a:latin typeface="Times New Roman"/>
              <a:cs typeface="Times New Roman"/>
            </a:endParaRPr>
          </a:p>
          <a:p>
            <a:pPr marL="457200" indent="-457200" algn="just">
              <a:buFont typeface="Arial"/>
              <a:buChar char="•"/>
            </a:pPr>
            <a:r>
              <a:rPr lang="en-US" sz="2800" dirty="0">
                <a:latin typeface="Times New Roman"/>
                <a:cs typeface="Times New Roman"/>
              </a:rPr>
              <a:t>Practice; usages; codes of conduct</a:t>
            </a:r>
          </a:p>
          <a:p>
            <a:pPr marL="457200" indent="-457200" algn="just">
              <a:buFont typeface="Arial"/>
              <a:buChar char="•"/>
            </a:pPr>
            <a:endParaRPr lang="en-US" sz="2800" dirty="0">
              <a:latin typeface="Times New Roman"/>
              <a:cs typeface="Times New Roman"/>
            </a:endParaRPr>
          </a:p>
          <a:p>
            <a:pPr marL="457200" indent="-457200" algn="just">
              <a:buFont typeface="Arial"/>
              <a:buChar char="•"/>
            </a:pPr>
            <a:r>
              <a:rPr lang="en-US" sz="2800" dirty="0">
                <a:latin typeface="Times New Roman"/>
                <a:cs typeface="Times New Roman"/>
              </a:rPr>
              <a:t>Case-law: quotation of persuasive foreign precedents</a:t>
            </a:r>
          </a:p>
        </p:txBody>
      </p:sp>
    </p:spTree>
    <p:extLst>
      <p:ext uri="{BB962C8B-B14F-4D97-AF65-F5344CB8AC3E}">
        <p14:creationId xmlns:p14="http://schemas.microsoft.com/office/powerpoint/2010/main" val="1991880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09763" y="247842"/>
            <a:ext cx="9509760" cy="975191"/>
          </a:xfrm>
        </p:spPr>
        <p:txBody>
          <a:bodyPr>
            <a:normAutofit/>
          </a:bodyPr>
          <a:lstStyle/>
          <a:p>
            <a:pPr algn="ctr"/>
            <a:r>
              <a:rPr lang="it-IT" dirty="0"/>
              <a:t>THE METHOD OF COMPARATIVE LAW</a:t>
            </a:r>
          </a:p>
        </p:txBody>
      </p:sp>
      <p:sp>
        <p:nvSpPr>
          <p:cNvPr id="4" name="CasellaDiTesto 3"/>
          <p:cNvSpPr txBox="1"/>
          <p:nvPr/>
        </p:nvSpPr>
        <p:spPr>
          <a:xfrm>
            <a:off x="391963" y="1532300"/>
            <a:ext cx="11241491" cy="5262980"/>
          </a:xfrm>
          <a:prstGeom prst="rect">
            <a:avLst/>
          </a:prstGeom>
          <a:noFill/>
        </p:spPr>
        <p:txBody>
          <a:bodyPr wrap="square" rtlCol="0">
            <a:spAutoFit/>
          </a:bodyPr>
          <a:lstStyle/>
          <a:p>
            <a:pPr algn="just"/>
            <a:r>
              <a:rPr lang="en-GB" sz="2800" b="1" dirty="0">
                <a:solidFill>
                  <a:srgbClr val="323232"/>
                </a:solidFill>
                <a:latin typeface="Times New Roman"/>
                <a:cs typeface="Times New Roman"/>
              </a:rPr>
              <a:t>Starting point: </a:t>
            </a:r>
            <a:r>
              <a:rPr lang="en-GB" sz="2800" dirty="0">
                <a:solidFill>
                  <a:srgbClr val="323232"/>
                </a:solidFill>
                <a:latin typeface="Times New Roman"/>
                <a:cs typeface="Times New Roman"/>
              </a:rPr>
              <a:t>legal systems may have formally identical rules and though solve the same problem in different ways; or have formally different rules and reach the same results in their application. Comparative law as a both a method of thinking and a method of working.</a:t>
            </a:r>
          </a:p>
          <a:p>
            <a:pPr algn="just"/>
            <a:endParaRPr lang="en-GB" sz="2800" dirty="0">
              <a:solidFill>
                <a:srgbClr val="323232"/>
              </a:solidFill>
              <a:latin typeface="Times New Roman"/>
              <a:cs typeface="Times New Roman"/>
            </a:endParaRPr>
          </a:p>
          <a:p>
            <a:pPr algn="just"/>
            <a:r>
              <a:rPr lang="en-GB" sz="2800" b="1" dirty="0">
                <a:solidFill>
                  <a:srgbClr val="323232"/>
                </a:solidFill>
                <a:latin typeface="Times New Roman"/>
                <a:cs typeface="Times New Roman"/>
              </a:rPr>
              <a:t>First golden rule of comparative method:</a:t>
            </a:r>
            <a:r>
              <a:rPr lang="en-GB" sz="2800" dirty="0">
                <a:solidFill>
                  <a:srgbClr val="323232"/>
                </a:solidFill>
                <a:latin typeface="Times New Roman"/>
                <a:cs typeface="Times New Roman"/>
              </a:rPr>
              <a:t> comparison must never be restricted to normative provisions or remain confined to a formal level. One thing are rules, another one is how they are interpreted and applied.</a:t>
            </a:r>
          </a:p>
          <a:p>
            <a:pPr algn="just"/>
            <a:endParaRPr lang="en-GB" sz="2800" dirty="0">
              <a:solidFill>
                <a:srgbClr val="323232"/>
              </a:solidFill>
              <a:latin typeface="Times New Roman"/>
              <a:cs typeface="Times New Roman"/>
            </a:endParaRPr>
          </a:p>
          <a:p>
            <a:pPr algn="just"/>
            <a:r>
              <a:rPr lang="en-GB" sz="2800" b="1" dirty="0">
                <a:solidFill>
                  <a:srgbClr val="323232"/>
                </a:solidFill>
                <a:latin typeface="Times New Roman"/>
                <a:cs typeface="Times New Roman"/>
              </a:rPr>
              <a:t>Concept of legal formants: </a:t>
            </a:r>
            <a:r>
              <a:rPr lang="en-GB" sz="2800" dirty="0">
                <a:solidFill>
                  <a:srgbClr val="323232"/>
                </a:solidFill>
                <a:latin typeface="Times New Roman"/>
                <a:cs typeface="Times New Roman"/>
              </a:rPr>
              <a:t>a legal system is the result of the interaction among various forces or factors that mutually influence each others.</a:t>
            </a:r>
            <a:endParaRPr lang="en-GB" sz="2800" b="1" dirty="0">
              <a:solidFill>
                <a:srgbClr val="323232"/>
              </a:solidFill>
              <a:latin typeface="Times New Roman"/>
              <a:cs typeface="Times New Roman"/>
            </a:endParaRPr>
          </a:p>
          <a:p>
            <a:pPr algn="just"/>
            <a:endParaRPr lang="en-GB" sz="2800" dirty="0">
              <a:solidFill>
                <a:srgbClr val="323232"/>
              </a:solidFill>
              <a:latin typeface="Times New Roman"/>
              <a:cs typeface="Times New Roman"/>
            </a:endParaRPr>
          </a:p>
        </p:txBody>
      </p:sp>
    </p:spTree>
    <p:extLst>
      <p:ext uri="{BB962C8B-B14F-4D97-AF65-F5344CB8AC3E}">
        <p14:creationId xmlns:p14="http://schemas.microsoft.com/office/powerpoint/2010/main" val="1989145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nded Design Yellow 16x9">
  <a:themeElements>
    <a:clrScheme name="Banded_Design_Yellow">
      <a:dk1>
        <a:srgbClr val="323232"/>
      </a:dk1>
      <a:lt1>
        <a:sysClr val="window" lastClr="FFFFFF"/>
      </a:lt1>
      <a:dk2>
        <a:srgbClr val="000000"/>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nded_Design_Yellow_TP102900996" id="{E526596C-EAA0-4A4B-AC1B-6414CA77A5F8}" vid="{6242A89E-8408-4782-A9FB-F0C1CD00909F}"/>
    </a:ext>
  </a:extLst>
</a:theme>
</file>

<file path=ppt/theme/theme2.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66677B1-365E-411F-9971-C788BC2975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Presentazione con banda gialla (widescreen)</Template>
  <TotalTime>0</TotalTime>
  <Words>1460</Words>
  <Application>Microsoft Macintosh PowerPoint</Application>
  <PresentationFormat>Widescreen</PresentationFormat>
  <Paragraphs>152</Paragraphs>
  <Slides>19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19</vt:i4>
      </vt:variant>
    </vt:vector>
  </HeadingPairs>
  <TitlesOfParts>
    <vt:vector size="23" baseType="lpstr">
      <vt:lpstr>Arial</vt:lpstr>
      <vt:lpstr>Book Antiqua</vt:lpstr>
      <vt:lpstr>Times New Roman</vt:lpstr>
      <vt:lpstr>Banded Design Yellow 16x9</vt:lpstr>
      <vt:lpstr>Comparative Law</vt:lpstr>
      <vt:lpstr>THE ROLE OF COMPARATIVE LAW IN CONTEMPORARY SOCIETY</vt:lpstr>
      <vt:lpstr>THE ROLE OF COMPARATIVE LAW IN CONTEMPORARY SOCIETY</vt:lpstr>
      <vt:lpstr>THE ROLE OF COMPARATIVE LAW IN CONTEMPORARY SOCIETY</vt:lpstr>
      <vt:lpstr>THE ROLE OF COMPARATIVE LAW IN CONTEMPORARY SOCIETY</vt:lpstr>
      <vt:lpstr>THE ROLE OF COMPARATIVE LAW IN CONTEMPORARY SOCIETY</vt:lpstr>
      <vt:lpstr>THE ROLE OF COMPARATIVE LAW IN CONTEMPORARY SOCIETY</vt:lpstr>
      <vt:lpstr>THE ROLE OF COMPARATIVE LAW IN CONTEMPORARY SOCIETY</vt:lpstr>
      <vt:lpstr>THE METHOD OF COMPARATIVE LAW</vt:lpstr>
      <vt:lpstr>THE METHOD OF COMPARATIVE LAW</vt:lpstr>
      <vt:lpstr>THE METHOD OF COMPARATIVE LAW</vt:lpstr>
      <vt:lpstr>THE METHOD OF COMPARATIVE LAW</vt:lpstr>
      <vt:lpstr>THE METHOD OF COMPARATIVE LAW</vt:lpstr>
      <vt:lpstr>THE METHOD OF COMPARATIVE LAW</vt:lpstr>
      <vt:lpstr>THE METHOD OF COMPARATIVE LAW</vt:lpstr>
      <vt:lpstr>THE METHOD OF COMPARATIVE LAW</vt:lpstr>
      <vt:lpstr>THE METHOD OF COMPARATIVE LAW</vt:lpstr>
      <vt:lpstr>THE METHOD OF COMPARATIVE LAW</vt:lpstr>
      <vt:lpstr>THE METHOD OF COMPARATIVE LAW</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2017-09-05T07:39:11Z</dcterms:created>
  <dcterms:modified xsi:type="dcterms:W3CDTF">2021-02-24T15:46:00Z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TC029009979991</vt:lpwstr>
  </property>
</Properties>
</file>