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1"/>
  </p:notesMasterIdLst>
  <p:handoutMasterIdLst>
    <p:handoutMasterId r:id="rId22"/>
  </p:handoutMasterIdLst>
  <p:sldIdLst>
    <p:sldId id="256" r:id="rId3"/>
    <p:sldId id="265" r:id="rId4"/>
    <p:sldId id="306" r:id="rId5"/>
    <p:sldId id="261" r:id="rId6"/>
    <p:sldId id="272" r:id="rId7"/>
    <p:sldId id="339" r:id="rId8"/>
    <p:sldId id="340" r:id="rId9"/>
    <p:sldId id="341" r:id="rId10"/>
    <p:sldId id="342" r:id="rId11"/>
    <p:sldId id="343" r:id="rId12"/>
    <p:sldId id="344" r:id="rId13"/>
    <p:sldId id="345" r:id="rId14"/>
    <p:sldId id="307" r:id="rId15"/>
    <p:sldId id="346" r:id="rId16"/>
    <p:sldId id="347" r:id="rId17"/>
    <p:sldId id="308" r:id="rId18"/>
    <p:sldId id="309" r:id="rId19"/>
    <p:sldId id="34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9" d="100"/>
          <a:sy n="89" d="100"/>
        </p:scale>
        <p:origin x="-1136" y="-104"/>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09/03/20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09/03/20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09/03/20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09/03/20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09/03/20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09/03/20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09/03/20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09/03/20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09/03/20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09/03/20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09/03/20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09/03/20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09/03/20</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I. HISTORICAL BACKGROUND AND DEVELOPMENT</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4401205"/>
          </a:xfrm>
          <a:prstGeom prst="rect">
            <a:avLst/>
          </a:prstGeom>
        </p:spPr>
        <p:txBody>
          <a:bodyPr wrap="square">
            <a:spAutoFit/>
          </a:bodyPr>
          <a:lstStyle/>
          <a:p>
            <a:pPr lvl="0" algn="just"/>
            <a:r>
              <a:rPr lang="en-GB" sz="2800" dirty="0">
                <a:latin typeface="Times New Roman" panose="02020603050405020304" pitchFamily="18" charset="0"/>
                <a:cs typeface="Times New Roman" panose="02020603050405020304" pitchFamily="18" charset="0"/>
              </a:rPr>
              <a:t>Continental systems all stem from Roman and Germanic law, but subsequent events have obliterated the significance of the common origins:</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great movement of reception to which the French </a:t>
            </a:r>
            <a:r>
              <a:rPr lang="en-GB" sz="2800" i="1" dirty="0">
                <a:latin typeface="Times New Roman" panose="02020603050405020304" pitchFamily="18" charset="0"/>
                <a:cs typeface="Times New Roman" panose="02020603050405020304" pitchFamily="18" charset="0"/>
              </a:rPr>
              <a:t>Code civil </a:t>
            </a:r>
            <a:r>
              <a:rPr lang="en-GB" sz="2800" dirty="0">
                <a:latin typeface="Times New Roman" panose="02020603050405020304" pitchFamily="18" charset="0"/>
                <a:cs typeface="Times New Roman" panose="02020603050405020304" pitchFamily="18" charset="0"/>
              </a:rPr>
              <a:t>gave rise (which did not involve German-speaking countries);</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development in XIX century in German-speaking countries of a formal legal technique based on elaborated and clear concepts (</a:t>
            </a:r>
            <a:r>
              <a:rPr lang="en-GB" sz="2800" i="1" dirty="0" err="1">
                <a:latin typeface="Times New Roman" panose="02020603050405020304" pitchFamily="18" charset="0"/>
                <a:cs typeface="Times New Roman" panose="02020603050405020304" pitchFamily="18" charset="0"/>
              </a:rPr>
              <a:t>Pandettistica</a:t>
            </a:r>
            <a:r>
              <a:rPr lang="en-GB" sz="2800" dirty="0">
                <a:latin typeface="Times New Roman" panose="02020603050405020304" pitchFamily="18" charset="0"/>
                <a:cs typeface="Times New Roman" panose="02020603050405020304" pitchFamily="18" charset="0"/>
              </a:rPr>
              <a:t>).</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That is why we separate the </a:t>
            </a:r>
            <a:r>
              <a:rPr lang="en-GB" sz="2800" dirty="0" err="1">
                <a:latin typeface="Times New Roman" panose="02020603050405020304" pitchFamily="18" charset="0"/>
                <a:cs typeface="Times New Roman" panose="02020603050405020304" pitchFamily="18" charset="0"/>
              </a:rPr>
              <a:t>Romanistic</a:t>
            </a:r>
            <a:r>
              <a:rPr lang="en-GB" sz="2800" dirty="0">
                <a:latin typeface="Times New Roman" panose="02020603050405020304" pitchFamily="18" charset="0"/>
                <a:cs typeface="Times New Roman" panose="02020603050405020304" pitchFamily="18" charset="0"/>
              </a:rPr>
              <a:t> family from the Germanic one.</a:t>
            </a:r>
          </a:p>
        </p:txBody>
      </p:sp>
    </p:spTree>
    <p:extLst>
      <p:ext uri="{BB962C8B-B14F-4D97-AF65-F5344CB8AC3E}">
        <p14:creationId xmlns:p14="http://schemas.microsoft.com/office/powerpoint/2010/main" val="3841035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II. DISTINCTIVE WAY OF THINKING</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954107"/>
          </a:xfrm>
          <a:prstGeom prst="rect">
            <a:avLst/>
          </a:prstGeom>
        </p:spPr>
        <p:txBody>
          <a:bodyPr wrap="square">
            <a:spAutoFit/>
          </a:bodyPr>
          <a:lstStyle/>
          <a:p>
            <a:pPr lvl="0" algn="just"/>
            <a:endParaRPr lang="en-GB" sz="2800"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xmlns="" id="{D62A04F8-50BA-D849-B2E7-DBD4D8E26647}"/>
              </a:ext>
            </a:extLst>
          </p:cNvPr>
          <p:cNvGraphicFramePr>
            <a:graphicFrameLocks noGrp="1"/>
          </p:cNvGraphicFramePr>
          <p:nvPr>
            <p:extLst>
              <p:ext uri="{D42A27DB-BD31-4B8C-83A1-F6EECF244321}">
                <p14:modId xmlns:p14="http://schemas.microsoft.com/office/powerpoint/2010/main" val="3778557964"/>
              </p:ext>
            </p:extLst>
          </p:nvPr>
        </p:nvGraphicFramePr>
        <p:xfrm>
          <a:off x="613458" y="1615825"/>
          <a:ext cx="10903352" cy="4450080"/>
        </p:xfrm>
        <a:graphic>
          <a:graphicData uri="http://schemas.openxmlformats.org/drawingml/2006/table">
            <a:tbl>
              <a:tblPr firstRow="1" bandRow="1">
                <a:tableStyleId>{BC89EF96-8CEA-46FF-86C4-4CE0E7609802}</a:tableStyleId>
              </a:tblPr>
              <a:tblGrid>
                <a:gridCol w="5451676">
                  <a:extLst>
                    <a:ext uri="{9D8B030D-6E8A-4147-A177-3AD203B41FA5}">
                      <a16:colId xmlns:a16="http://schemas.microsoft.com/office/drawing/2014/main" xmlns="" val="2355068200"/>
                    </a:ext>
                  </a:extLst>
                </a:gridCol>
                <a:gridCol w="5451676">
                  <a:extLst>
                    <a:ext uri="{9D8B030D-6E8A-4147-A177-3AD203B41FA5}">
                      <a16:colId xmlns:a16="http://schemas.microsoft.com/office/drawing/2014/main" xmlns="" val="596846196"/>
                    </a:ext>
                  </a:extLst>
                </a:gridCol>
              </a:tblGrid>
              <a:tr h="370840">
                <a:tc>
                  <a:txBody>
                    <a:bodyPr/>
                    <a:lstStyle/>
                    <a:p>
                      <a:r>
                        <a:rPr lang="en-GB" sz="2800" noProof="0">
                          <a:latin typeface="Times New Roman" panose="02020603050405020304" pitchFamily="18" charset="0"/>
                          <a:cs typeface="Times New Roman" panose="02020603050405020304" pitchFamily="18" charset="0"/>
                        </a:rPr>
                        <a:t>Germanic-romanistic families</a:t>
                      </a:r>
                    </a:p>
                  </a:txBody>
                  <a:tcPr/>
                </a:tc>
                <a:tc>
                  <a:txBody>
                    <a:bodyPr/>
                    <a:lstStyle/>
                    <a:p>
                      <a:r>
                        <a:rPr lang="en-GB" sz="2800" noProof="0">
                          <a:latin typeface="Times New Roman" panose="02020603050405020304" pitchFamily="18" charset="0"/>
                          <a:cs typeface="Times New Roman" panose="02020603050405020304" pitchFamily="18" charset="0"/>
                        </a:rPr>
                        <a:t>Common law families</a:t>
                      </a:r>
                    </a:p>
                  </a:txBody>
                  <a:tcPr/>
                </a:tc>
                <a:extLst>
                  <a:ext uri="{0D108BD9-81ED-4DB2-BD59-A6C34878D82A}">
                    <a16:rowId xmlns:a16="http://schemas.microsoft.com/office/drawing/2014/main" xmlns="" val="3652241593"/>
                  </a:ext>
                </a:extLst>
              </a:tr>
              <a:tr h="370840">
                <a:tc>
                  <a:txBody>
                    <a:bodyPr/>
                    <a:lstStyle/>
                    <a:p>
                      <a:pPr algn="just"/>
                      <a:r>
                        <a:rPr lang="en-GB" sz="2800" noProof="0" dirty="0">
                          <a:latin typeface="Times New Roman" panose="02020603050405020304" pitchFamily="18" charset="0"/>
                          <a:cs typeface="Times New Roman" panose="02020603050405020304" pitchFamily="18" charset="0"/>
                        </a:rPr>
                        <a:t>Tendency to use abstract legal norms</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Tendency to have a well-articulated system organised in well-defined areas of the law</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Tendency to think up and think in juristic construction</a:t>
                      </a:r>
                    </a:p>
                  </a:txBody>
                  <a:tcPr/>
                </a:tc>
                <a:tc>
                  <a:txBody>
                    <a:bodyPr/>
                    <a:lstStyle/>
                    <a:p>
                      <a:pPr algn="just"/>
                      <a:r>
                        <a:rPr lang="en-GB" sz="2800" noProof="0" dirty="0">
                          <a:latin typeface="Times New Roman" panose="02020603050405020304" pitchFamily="18" charset="0"/>
                          <a:cs typeface="Times New Roman" panose="02020603050405020304" pitchFamily="18" charset="0"/>
                        </a:rPr>
                        <a:t>Empiricist approach, i.e. learning by experience, rather than making plans or drafting rules in advance and systematise them</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Theorising has little appeal</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Case-law rather than legislation (but see EU law, UCTA, UCC…)</a:t>
                      </a:r>
                    </a:p>
                  </a:txBody>
                  <a:tcPr/>
                </a:tc>
                <a:extLst>
                  <a:ext uri="{0D108BD9-81ED-4DB2-BD59-A6C34878D82A}">
                    <a16:rowId xmlns:a16="http://schemas.microsoft.com/office/drawing/2014/main" xmlns="" val="3082664277"/>
                  </a:ext>
                </a:extLst>
              </a:tr>
            </a:tbl>
          </a:graphicData>
        </a:graphic>
      </p:graphicFrame>
    </p:spTree>
    <p:extLst>
      <p:ext uri="{BB962C8B-B14F-4D97-AF65-F5344CB8AC3E}">
        <p14:creationId xmlns:p14="http://schemas.microsoft.com/office/powerpoint/2010/main" val="4064563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II. DISTINCTIVE WAY OF THINKING</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954107"/>
          </a:xfrm>
          <a:prstGeom prst="rect">
            <a:avLst/>
          </a:prstGeom>
        </p:spPr>
        <p:txBody>
          <a:bodyPr wrap="square">
            <a:spAutoFit/>
          </a:bodyPr>
          <a:lstStyle/>
          <a:p>
            <a:pPr lvl="0" algn="just"/>
            <a:endParaRPr lang="en-GB" sz="2800"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xmlns="" id="{D62A04F8-50BA-D849-B2E7-DBD4D8E26647}"/>
              </a:ext>
            </a:extLst>
          </p:cNvPr>
          <p:cNvGraphicFramePr>
            <a:graphicFrameLocks noGrp="1"/>
          </p:cNvGraphicFramePr>
          <p:nvPr>
            <p:extLst>
              <p:ext uri="{D42A27DB-BD31-4B8C-83A1-F6EECF244321}">
                <p14:modId xmlns:p14="http://schemas.microsoft.com/office/powerpoint/2010/main" val="1694668169"/>
              </p:ext>
            </p:extLst>
          </p:nvPr>
        </p:nvGraphicFramePr>
        <p:xfrm>
          <a:off x="451412" y="1326458"/>
          <a:ext cx="11065398" cy="5207006"/>
        </p:xfrm>
        <a:graphic>
          <a:graphicData uri="http://schemas.openxmlformats.org/drawingml/2006/table">
            <a:tbl>
              <a:tblPr firstRow="1" bandRow="1">
                <a:tableStyleId>{BC89EF96-8CEA-46FF-86C4-4CE0E7609802}</a:tableStyleId>
              </a:tblPr>
              <a:tblGrid>
                <a:gridCol w="5532699">
                  <a:extLst>
                    <a:ext uri="{9D8B030D-6E8A-4147-A177-3AD203B41FA5}">
                      <a16:colId xmlns:a16="http://schemas.microsoft.com/office/drawing/2014/main" xmlns="" val="2355068200"/>
                    </a:ext>
                  </a:extLst>
                </a:gridCol>
                <a:gridCol w="5532699">
                  <a:extLst>
                    <a:ext uri="{9D8B030D-6E8A-4147-A177-3AD203B41FA5}">
                      <a16:colId xmlns:a16="http://schemas.microsoft.com/office/drawing/2014/main" xmlns="" val="596846196"/>
                    </a:ext>
                  </a:extLst>
                </a:gridCol>
              </a:tblGrid>
              <a:tr h="501242">
                <a:tc>
                  <a:txBody>
                    <a:bodyPr/>
                    <a:lstStyle/>
                    <a:p>
                      <a:r>
                        <a:rPr lang="en-GB" sz="2800" noProof="0">
                          <a:latin typeface="Times New Roman" panose="02020603050405020304" pitchFamily="18" charset="0"/>
                          <a:cs typeface="Times New Roman" panose="02020603050405020304" pitchFamily="18" charset="0"/>
                        </a:rPr>
                        <a:t>Germanic-romanistic families</a:t>
                      </a:r>
                    </a:p>
                  </a:txBody>
                  <a:tcPr/>
                </a:tc>
                <a:tc>
                  <a:txBody>
                    <a:bodyPr/>
                    <a:lstStyle/>
                    <a:p>
                      <a:r>
                        <a:rPr lang="en-GB" sz="2800" noProof="0">
                          <a:latin typeface="Times New Roman" panose="02020603050405020304" pitchFamily="18" charset="0"/>
                          <a:cs typeface="Times New Roman" panose="02020603050405020304" pitchFamily="18" charset="0"/>
                        </a:rPr>
                        <a:t>Common law families</a:t>
                      </a:r>
                    </a:p>
                  </a:txBody>
                  <a:tcPr/>
                </a:tc>
                <a:extLst>
                  <a:ext uri="{0D108BD9-81ED-4DB2-BD59-A6C34878D82A}">
                    <a16:rowId xmlns:a16="http://schemas.microsoft.com/office/drawing/2014/main" xmlns="" val="3652241593"/>
                  </a:ext>
                </a:extLst>
              </a:tr>
              <a:tr h="4688847">
                <a:tc>
                  <a:txBody>
                    <a:bodyPr/>
                    <a:lstStyle/>
                    <a:p>
                      <a:pPr algn="just"/>
                      <a:r>
                        <a:rPr lang="en-GB" sz="2800" noProof="0" dirty="0">
                          <a:latin typeface="Times New Roman" panose="02020603050405020304" pitchFamily="18" charset="0"/>
                          <a:cs typeface="Times New Roman" panose="02020603050405020304" pitchFamily="18" charset="0"/>
                        </a:rPr>
                        <a:t>Law comes from study, universities and great jurists were professors</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Lawyers faced with a practical problem wonder what is the solution provided by the law</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Lawyers think abstractly in terms of institutions, by ideas, delight in systematics</a:t>
                      </a:r>
                    </a:p>
                  </a:txBody>
                  <a:tcPr/>
                </a:tc>
                <a:tc>
                  <a:txBody>
                    <a:bodyPr/>
                    <a:lstStyle/>
                    <a:p>
                      <a:pPr algn="just"/>
                      <a:r>
                        <a:rPr lang="en-GB" sz="2800" noProof="0" dirty="0">
                          <a:latin typeface="Times New Roman" panose="02020603050405020304" pitchFamily="18" charset="0"/>
                          <a:cs typeface="Times New Roman" panose="02020603050405020304" pitchFamily="18" charset="0"/>
                        </a:rPr>
                        <a:t>Law comes from courts and great jurists were judges</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Lawyers predict what the decision of courts would be, on the basis of precedents</a:t>
                      </a:r>
                    </a:p>
                    <a:p>
                      <a:pPr algn="just"/>
                      <a:endParaRPr lang="en-GB" sz="2800" noProof="0" dirty="0">
                        <a:latin typeface="Times New Roman" panose="02020603050405020304" pitchFamily="18" charset="0"/>
                        <a:cs typeface="Times New Roman" panose="02020603050405020304" pitchFamily="18" charset="0"/>
                      </a:endParaRPr>
                    </a:p>
                    <a:p>
                      <a:pPr algn="just"/>
                      <a:r>
                        <a:rPr lang="en-GB" sz="2800" noProof="0" dirty="0">
                          <a:latin typeface="Times New Roman" panose="02020603050405020304" pitchFamily="18" charset="0"/>
                          <a:cs typeface="Times New Roman" panose="02020603050405020304" pitchFamily="18" charset="0"/>
                        </a:rPr>
                        <a:t>Lawyers think in terms of cases and are sceptical of whatever generalisation</a:t>
                      </a:r>
                    </a:p>
                  </a:txBody>
                  <a:tcPr/>
                </a:tc>
                <a:extLst>
                  <a:ext uri="{0D108BD9-81ED-4DB2-BD59-A6C34878D82A}">
                    <a16:rowId xmlns:a16="http://schemas.microsoft.com/office/drawing/2014/main" xmlns="" val="3082664277"/>
                  </a:ext>
                </a:extLst>
              </a:tr>
            </a:tbl>
          </a:graphicData>
        </a:graphic>
      </p:graphicFrame>
    </p:spTree>
    <p:extLst>
      <p:ext uri="{BB962C8B-B14F-4D97-AF65-F5344CB8AC3E}">
        <p14:creationId xmlns:p14="http://schemas.microsoft.com/office/powerpoint/2010/main" val="212475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0"/>
            <a:ext cx="9509760" cy="609086"/>
          </a:xfrm>
        </p:spPr>
        <p:txBody>
          <a:bodyPr>
            <a:normAutofit/>
          </a:bodyPr>
          <a:lstStyle/>
          <a:p>
            <a:pPr algn="ctr"/>
            <a:r>
              <a:rPr lang="it-IT" sz="3200" dirty="0">
                <a:latin typeface="Times New Roman" panose="02020603050405020304" pitchFamily="18" charset="0"/>
                <a:cs typeface="Times New Roman" panose="02020603050405020304" pitchFamily="18" charset="0"/>
              </a:rPr>
              <a:t>DISTINCTIVE WAY OF THINKING</a:t>
            </a:r>
          </a:p>
        </p:txBody>
      </p:sp>
      <p:sp>
        <p:nvSpPr>
          <p:cNvPr id="4" name="CasellaDiTesto 3"/>
          <p:cNvSpPr txBox="1"/>
          <p:nvPr/>
        </p:nvSpPr>
        <p:spPr>
          <a:xfrm>
            <a:off x="917388" y="1608234"/>
            <a:ext cx="10357223" cy="4832092"/>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‘struggle for law’: </a:t>
            </a:r>
            <a:r>
              <a:rPr lang="en-GB" sz="2800" cap="small" dirty="0">
                <a:solidFill>
                  <a:srgbClr val="323232"/>
                </a:solidFill>
                <a:latin typeface="Times New Roman"/>
                <a:cs typeface="Times New Roman"/>
              </a:rPr>
              <a:t>R. Von </a:t>
            </a:r>
            <a:r>
              <a:rPr lang="en-GB" sz="2800" cap="small" dirty="0" err="1">
                <a:solidFill>
                  <a:srgbClr val="323232"/>
                </a:solidFill>
                <a:latin typeface="Times New Roman"/>
                <a:cs typeface="Times New Roman"/>
              </a:rPr>
              <a:t>Jhering</a:t>
            </a:r>
            <a:r>
              <a:rPr lang="en-GB" sz="2800" cap="small" dirty="0">
                <a:solidFill>
                  <a:srgbClr val="323232"/>
                </a:solidFill>
                <a:latin typeface="Times New Roman"/>
                <a:cs typeface="Times New Roman"/>
              </a:rPr>
              <a:t> </a:t>
            </a:r>
            <a:r>
              <a:rPr lang="en-GB" sz="2800" dirty="0">
                <a:solidFill>
                  <a:srgbClr val="323232"/>
                </a:solidFill>
                <a:latin typeface="Times New Roman"/>
                <a:cs typeface="Times New Roman"/>
              </a:rPr>
              <a:t>suggested this additional criterion, referring to the propensity of people from a certain system to fight for their rights.</a:t>
            </a:r>
          </a:p>
          <a:p>
            <a:pPr algn="just"/>
            <a:endParaRPr lang="en-GB" sz="2800" dirty="0">
              <a:solidFill>
                <a:srgbClr val="323232"/>
              </a:solidFill>
              <a:latin typeface="Times New Roman"/>
              <a:cs typeface="Times New Roman"/>
            </a:endParaRPr>
          </a:p>
          <a:p>
            <a:pPr algn="just"/>
            <a:r>
              <a:rPr lang="en-GB" sz="2800" dirty="0">
                <a:solidFill>
                  <a:srgbClr val="323232"/>
                </a:solidFill>
                <a:latin typeface="Times New Roman"/>
                <a:cs typeface="Times New Roman"/>
              </a:rPr>
              <a:t>E.g.: in Far-East Countries law is a secondary and subordinate means of achieving social order and it is used only as the last resort. The harmony of society is a reflection of the cosmic harmony and unwritten rules of behaviour are harmoniously integrated by tradition.</a:t>
            </a:r>
          </a:p>
          <a:p>
            <a:pPr algn="just"/>
            <a:endParaRPr lang="en-GB" sz="2800" dirty="0">
              <a:solidFill>
                <a:srgbClr val="323232"/>
              </a:solidFill>
              <a:latin typeface="Times New Roman"/>
              <a:cs typeface="Times New Roman"/>
            </a:endParaRPr>
          </a:p>
          <a:p>
            <a:pPr algn="just"/>
            <a:r>
              <a:rPr lang="en-GB" sz="2800" dirty="0">
                <a:solidFill>
                  <a:srgbClr val="323232"/>
                </a:solidFill>
                <a:latin typeface="Times New Roman"/>
                <a:cs typeface="Times New Roman"/>
              </a:rPr>
              <a:t>People prefer settlement to litigation; no ‘I win, you loose’ logic, but importance of saving the opponent’s reputation (see annex A)</a:t>
            </a:r>
          </a:p>
        </p:txBody>
      </p:sp>
    </p:spTree>
    <p:extLst>
      <p:ext uri="{BB962C8B-B14F-4D97-AF65-F5344CB8AC3E}">
        <p14:creationId xmlns:p14="http://schemas.microsoft.com/office/powerpoint/2010/main" val="3506418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5505" y="467360"/>
            <a:ext cx="10683432" cy="609086"/>
          </a:xfrm>
        </p:spPr>
        <p:txBody>
          <a:bodyPr>
            <a:normAutofit fontScale="90000"/>
          </a:bodyPr>
          <a:lstStyle/>
          <a:p>
            <a:pPr algn="ctr"/>
            <a:r>
              <a:rPr lang="it-IT" sz="3200" dirty="0">
                <a:latin typeface="Times New Roman" panose="02020603050405020304" pitchFamily="18" charset="0"/>
                <a:cs typeface="Times New Roman" panose="02020603050405020304" pitchFamily="18" charset="0"/>
              </a:rPr>
              <a:t>III/IV. DISTINCTIVE LEGAL INSTITUTIONS AND SOURCES</a:t>
            </a:r>
          </a:p>
        </p:txBody>
      </p:sp>
      <p:sp>
        <p:nvSpPr>
          <p:cNvPr id="4" name="CasellaDiTesto 3"/>
          <p:cNvSpPr txBox="1"/>
          <p:nvPr/>
        </p:nvSpPr>
        <p:spPr>
          <a:xfrm>
            <a:off x="917388" y="1608234"/>
            <a:ext cx="10357223" cy="4832092"/>
          </a:xfrm>
          <a:prstGeom prst="rect">
            <a:avLst/>
          </a:prstGeom>
          <a:noFill/>
        </p:spPr>
        <p:txBody>
          <a:bodyPr wrap="square" rtlCol="0">
            <a:spAutoFit/>
          </a:bodyPr>
          <a:lstStyle/>
          <a:p>
            <a:pPr algn="just"/>
            <a:r>
              <a:rPr lang="en-GB" sz="2800" b="1" dirty="0">
                <a:solidFill>
                  <a:srgbClr val="323232"/>
                </a:solidFill>
                <a:latin typeface="Times New Roman"/>
                <a:cs typeface="Times New Roman"/>
              </a:rPr>
              <a:t>Distinctive legal institutions:</a:t>
            </a:r>
            <a:r>
              <a:rPr lang="en-GB" sz="2800" dirty="0">
                <a:solidFill>
                  <a:srgbClr val="323232"/>
                </a:solidFill>
                <a:latin typeface="Times New Roman"/>
                <a:cs typeface="Times New Roman"/>
              </a:rPr>
              <a:t> each system has some peculiar institutions that are stranger to the original conceptual apparatus of other systems and often cannot even be translated into other languages (e.g. trust; </a:t>
            </a:r>
            <a:r>
              <a:rPr lang="en-GB" sz="2800" i="1" dirty="0">
                <a:solidFill>
                  <a:srgbClr val="323232"/>
                </a:solidFill>
                <a:latin typeface="Times New Roman"/>
                <a:cs typeface="Times New Roman"/>
              </a:rPr>
              <a:t>causa</a:t>
            </a:r>
            <a:r>
              <a:rPr lang="en-GB" sz="2800" dirty="0">
                <a:solidFill>
                  <a:srgbClr val="323232"/>
                </a:solidFill>
                <a:latin typeface="Times New Roman"/>
                <a:cs typeface="Times New Roman"/>
              </a:rPr>
              <a:t>; </a:t>
            </a:r>
            <a:r>
              <a:rPr lang="en-GB" sz="2800" i="1" dirty="0">
                <a:solidFill>
                  <a:srgbClr val="323232"/>
                </a:solidFill>
                <a:latin typeface="Times New Roman"/>
                <a:cs typeface="Times New Roman"/>
              </a:rPr>
              <a:t>culpa in </a:t>
            </a:r>
            <a:r>
              <a:rPr lang="en-GB" sz="2800" i="1" dirty="0" err="1">
                <a:solidFill>
                  <a:srgbClr val="323232"/>
                </a:solidFill>
                <a:latin typeface="Times New Roman"/>
                <a:cs typeface="Times New Roman"/>
              </a:rPr>
              <a:t>contrahendo</a:t>
            </a:r>
            <a:r>
              <a:rPr lang="en-GB" sz="2800" dirty="0">
                <a:solidFill>
                  <a:srgbClr val="323232"/>
                </a:solidFill>
                <a:latin typeface="Times New Roman"/>
                <a:cs typeface="Times New Roman"/>
              </a:rPr>
              <a:t>; </a:t>
            </a:r>
            <a:r>
              <a:rPr lang="de-DE" sz="2800" i="1" dirty="0">
                <a:solidFill>
                  <a:srgbClr val="323232"/>
                </a:solidFill>
                <a:latin typeface="Times New Roman"/>
                <a:cs typeface="Times New Roman"/>
              </a:rPr>
              <a:t>Wegfall der Geschäftsgrundlage</a:t>
            </a:r>
            <a:r>
              <a:rPr lang="de-DE" sz="2800" dirty="0">
                <a:solidFill>
                  <a:srgbClr val="323232"/>
                </a:solidFill>
                <a:latin typeface="Times New Roman"/>
                <a:cs typeface="Times New Roman"/>
              </a:rPr>
              <a:t> </a:t>
            </a:r>
            <a:r>
              <a:rPr lang="en-GB" sz="2800" dirty="0">
                <a:solidFill>
                  <a:srgbClr val="323232"/>
                </a:solidFill>
                <a:latin typeface="Times New Roman"/>
                <a:cs typeface="Times New Roman"/>
              </a:rPr>
              <a:t>or </a:t>
            </a:r>
            <a:r>
              <a:rPr lang="it-IT" sz="2800" i="1" dirty="0">
                <a:solidFill>
                  <a:srgbClr val="323232"/>
                </a:solidFill>
                <a:latin typeface="Times New Roman"/>
                <a:cs typeface="Times New Roman"/>
              </a:rPr>
              <a:t>caduta della presupposizione</a:t>
            </a:r>
            <a:r>
              <a:rPr lang="en-GB" sz="2800" dirty="0">
                <a:solidFill>
                  <a:srgbClr val="323232"/>
                </a:solidFill>
                <a:latin typeface="Times New Roman"/>
                <a:cs typeface="Times New Roman"/>
              </a:rPr>
              <a:t>; </a:t>
            </a:r>
            <a:r>
              <a:rPr lang="de-DE" sz="2800" i="1" dirty="0">
                <a:solidFill>
                  <a:srgbClr val="323232"/>
                </a:solidFill>
                <a:latin typeface="Times New Roman"/>
                <a:cs typeface="Times New Roman"/>
              </a:rPr>
              <a:t>Schutzpflichten</a:t>
            </a:r>
            <a:r>
              <a:rPr lang="en-GB" sz="2800" dirty="0">
                <a:solidFill>
                  <a:srgbClr val="323232"/>
                </a:solidFill>
                <a:latin typeface="Times New Roman"/>
                <a:cs typeface="Times New Roman"/>
              </a:rPr>
              <a:t> or </a:t>
            </a:r>
            <a:r>
              <a:rPr lang="it-IT" sz="2800" i="1" dirty="0">
                <a:solidFill>
                  <a:srgbClr val="323232"/>
                </a:solidFill>
                <a:latin typeface="Times New Roman"/>
                <a:cs typeface="Times New Roman"/>
              </a:rPr>
              <a:t>obblighi di protezione</a:t>
            </a:r>
            <a:r>
              <a:rPr lang="en-GB" sz="2800" dirty="0">
                <a:solidFill>
                  <a:srgbClr val="323232"/>
                </a:solidFill>
                <a:latin typeface="Times New Roman"/>
                <a:cs typeface="Times New Roman"/>
              </a:rPr>
              <a:t>).</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Sources of law and methods for handling with them:</a:t>
            </a:r>
            <a:r>
              <a:rPr lang="en-GB" sz="2800" dirty="0">
                <a:solidFill>
                  <a:srgbClr val="323232"/>
                </a:solidFill>
                <a:latin typeface="Times New Roman"/>
                <a:cs typeface="Times New Roman"/>
              </a:rPr>
              <a:t> see the traditional (but exaggerated) opposition between statutory law systems and case-law systems; statutory hermeneutics and the doctrine of precedents.</a:t>
            </a:r>
          </a:p>
        </p:txBody>
      </p:sp>
    </p:spTree>
    <p:extLst>
      <p:ext uri="{BB962C8B-B14F-4D97-AF65-F5344CB8AC3E}">
        <p14:creationId xmlns:p14="http://schemas.microsoft.com/office/powerpoint/2010/main" val="3825953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9595" y="467360"/>
            <a:ext cx="10359341" cy="609086"/>
          </a:xfrm>
        </p:spPr>
        <p:txBody>
          <a:bodyPr>
            <a:normAutofit/>
          </a:bodyPr>
          <a:lstStyle/>
          <a:p>
            <a:pPr algn="ctr"/>
            <a:r>
              <a:rPr lang="it-IT" sz="3200" dirty="0">
                <a:latin typeface="Times New Roman" panose="02020603050405020304" pitchFamily="18" charset="0"/>
                <a:cs typeface="Times New Roman" panose="02020603050405020304" pitchFamily="18" charset="0"/>
              </a:rPr>
              <a:t>V. IDEOLOGY</a:t>
            </a:r>
          </a:p>
        </p:txBody>
      </p:sp>
      <p:sp>
        <p:nvSpPr>
          <p:cNvPr id="4" name="CasellaDiTesto 3"/>
          <p:cNvSpPr txBox="1"/>
          <p:nvPr/>
        </p:nvSpPr>
        <p:spPr>
          <a:xfrm>
            <a:off x="917388" y="1608234"/>
            <a:ext cx="10357223" cy="3970318"/>
          </a:xfrm>
          <a:prstGeom prst="rect">
            <a:avLst/>
          </a:prstGeom>
          <a:noFill/>
        </p:spPr>
        <p:txBody>
          <a:bodyPr wrap="square" rtlCol="0">
            <a:spAutoFit/>
          </a:bodyPr>
          <a:lstStyle/>
          <a:p>
            <a:pPr algn="just"/>
            <a:r>
              <a:rPr lang="en-GB" sz="2800" b="1" dirty="0">
                <a:solidFill>
                  <a:srgbClr val="323232"/>
                </a:solidFill>
                <a:latin typeface="Times New Roman"/>
                <a:cs typeface="Times New Roman"/>
              </a:rPr>
              <a:t>Meaning:</a:t>
            </a:r>
            <a:r>
              <a:rPr lang="en-GB" sz="2800" dirty="0">
                <a:solidFill>
                  <a:srgbClr val="323232"/>
                </a:solidFill>
                <a:latin typeface="Times New Roman"/>
                <a:cs typeface="Times New Roman"/>
              </a:rPr>
              <a:t> a religious or political conception of how social or economic life should be organised.</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Instances:</a:t>
            </a:r>
            <a:r>
              <a:rPr lang="en-GB" sz="2800" dirty="0">
                <a:solidFill>
                  <a:srgbClr val="323232"/>
                </a:solidFill>
                <a:latin typeface="Times New Roman"/>
                <a:cs typeface="Times New Roman"/>
              </a:rPr>
              <a:t> it is a legal formant in Islamic, Hindu and socialist families.</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Warning:</a:t>
            </a:r>
            <a:r>
              <a:rPr lang="en-GB" sz="2800" dirty="0">
                <a:solidFill>
                  <a:srgbClr val="323232"/>
                </a:solidFill>
                <a:latin typeface="Times New Roman"/>
                <a:cs typeface="Times New Roman"/>
              </a:rPr>
              <a:t> ideology is a relative criterion, i.e. it is not useful for the distinction among the families belonging to the European or Western tradition. It can be used only for systems in which religion or political ideas infuse the law.</a:t>
            </a:r>
          </a:p>
        </p:txBody>
      </p:sp>
    </p:spTree>
    <p:extLst>
      <p:ext uri="{BB962C8B-B14F-4D97-AF65-F5344CB8AC3E}">
        <p14:creationId xmlns:p14="http://schemas.microsoft.com/office/powerpoint/2010/main" val="73356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89541" y="467360"/>
            <a:ext cx="9861339" cy="620660"/>
          </a:xfrm>
        </p:spPr>
        <p:txBody>
          <a:bodyPr>
            <a:normAutofit/>
          </a:bodyPr>
          <a:lstStyle/>
          <a:p>
            <a:pPr algn="ctr"/>
            <a:r>
              <a:rPr lang="it-IT" sz="3200" dirty="0">
                <a:latin typeface="Times New Roman" panose="02020603050405020304" pitchFamily="18" charset="0"/>
                <a:cs typeface="Times New Roman" panose="02020603050405020304" pitchFamily="18" charset="0"/>
              </a:rPr>
              <a:t>HYBRID SYSTEMS</a:t>
            </a:r>
          </a:p>
        </p:txBody>
      </p:sp>
      <p:sp>
        <p:nvSpPr>
          <p:cNvPr id="4" name="CasellaDiTesto 3"/>
          <p:cNvSpPr txBox="1"/>
          <p:nvPr/>
        </p:nvSpPr>
        <p:spPr>
          <a:xfrm>
            <a:off x="873794" y="1285128"/>
            <a:ext cx="10357223" cy="5262979"/>
          </a:xfrm>
          <a:prstGeom prst="rect">
            <a:avLst/>
          </a:prstGeom>
          <a:noFill/>
        </p:spPr>
        <p:txBody>
          <a:bodyPr wrap="square" rtlCol="0">
            <a:spAutoFit/>
          </a:bodyPr>
          <a:lstStyle/>
          <a:p>
            <a:pPr algn="just"/>
            <a:r>
              <a:rPr lang="en-GB" sz="2800" b="1" dirty="0">
                <a:solidFill>
                  <a:srgbClr val="323232"/>
                </a:solidFill>
                <a:latin typeface="Times New Roman"/>
                <a:cs typeface="Times New Roman"/>
              </a:rPr>
              <a:t>Warning:</a:t>
            </a:r>
            <a:r>
              <a:rPr lang="en-GB" sz="2800" dirty="0">
                <a:solidFill>
                  <a:srgbClr val="323232"/>
                </a:solidFill>
                <a:latin typeface="Times New Roman"/>
                <a:cs typeface="Times New Roman"/>
              </a:rPr>
              <a:t> the weigh to be given to all the mentioned factors varies according to the circumstances.</a:t>
            </a:r>
          </a:p>
          <a:p>
            <a:pPr algn="just"/>
            <a:endParaRPr lang="en-GB" sz="2800" dirty="0">
              <a:solidFill>
                <a:srgbClr val="323232"/>
              </a:solidFill>
              <a:latin typeface="Times New Roman"/>
              <a:cs typeface="Times New Roman"/>
            </a:endParaRPr>
          </a:p>
          <a:p>
            <a:pPr marL="457200" indent="-457200" algn="just">
              <a:buFont typeface="Arial" panose="020B0604020202020204" pitchFamily="34" charset="0"/>
              <a:buChar char="•"/>
            </a:pPr>
            <a:r>
              <a:rPr lang="en-GB" sz="2800" dirty="0">
                <a:solidFill>
                  <a:srgbClr val="323232"/>
                </a:solidFill>
                <a:latin typeface="Times New Roman"/>
                <a:cs typeface="Times New Roman"/>
              </a:rPr>
              <a:t>Sometimes systems are in transition, i.e. in the process of moving towards a particular legal family.</a:t>
            </a:r>
          </a:p>
          <a:p>
            <a:pPr marL="457200" indent="-457200" algn="just">
              <a:buFont typeface="Arial" panose="020B0604020202020204" pitchFamily="34" charset="0"/>
              <a:buChar char="•"/>
            </a:pPr>
            <a:endParaRPr lang="en-GB" sz="2800" dirty="0">
              <a:solidFill>
                <a:srgbClr val="323232"/>
              </a:solidFill>
              <a:latin typeface="Times New Roman"/>
              <a:cs typeface="Times New Roman"/>
            </a:endParaRPr>
          </a:p>
          <a:p>
            <a:pPr marL="457200" indent="-457200" algn="just">
              <a:buFont typeface="Arial" panose="020B0604020202020204" pitchFamily="34" charset="0"/>
              <a:buChar char="•"/>
            </a:pPr>
            <a:r>
              <a:rPr lang="en-GB" sz="2800" dirty="0">
                <a:solidFill>
                  <a:srgbClr val="323232"/>
                </a:solidFill>
                <a:latin typeface="Times New Roman"/>
                <a:cs typeface="Times New Roman"/>
              </a:rPr>
              <a:t>There are systems which, though not in transition, consist of a mixture of families; in some areas they bear the imprinting of one parent system, in other areas of a different parent: e.g. Scotland, Quebec, South Africa; Louisiana; Israel, Republic of China.</a:t>
            </a:r>
          </a:p>
          <a:p>
            <a:pPr algn="just"/>
            <a:endParaRPr lang="en-GB" sz="2800" dirty="0">
              <a:solidFill>
                <a:srgbClr val="323232"/>
              </a:solidFill>
              <a:latin typeface="Times New Roman"/>
              <a:cs typeface="Times New Roman"/>
            </a:endParaRPr>
          </a:p>
          <a:p>
            <a:pPr algn="just"/>
            <a:r>
              <a:rPr lang="en-GB" sz="2800" dirty="0">
                <a:solidFill>
                  <a:srgbClr val="323232"/>
                </a:solidFill>
                <a:latin typeface="Times New Roman"/>
                <a:cs typeface="Times New Roman"/>
              </a:rPr>
              <a:t>Legal families are a READY but ROUGH device!</a:t>
            </a:r>
          </a:p>
        </p:txBody>
      </p:sp>
    </p:spTree>
    <p:extLst>
      <p:ext uri="{BB962C8B-B14F-4D97-AF65-F5344CB8AC3E}">
        <p14:creationId xmlns:p14="http://schemas.microsoft.com/office/powerpoint/2010/main" val="164383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1211" y="247842"/>
            <a:ext cx="10896564" cy="1233424"/>
          </a:xfrm>
        </p:spPr>
        <p:txBody>
          <a:bodyPr>
            <a:normAutofit/>
          </a:bodyPr>
          <a:lstStyle/>
          <a:p>
            <a:pPr algn="ctr"/>
            <a:r>
              <a:rPr lang="it-IT" sz="3600" dirty="0">
                <a:latin typeface="Times New Roman" panose="02020603050405020304" pitchFamily="18" charset="0"/>
                <a:cs typeface="Times New Roman" panose="02020603050405020304" pitchFamily="18" charset="0"/>
              </a:rPr>
              <a:t>LEGAL FAMILIES OF THE WORLD: CONCLUSIVE REMARKS</a:t>
            </a:r>
          </a:p>
        </p:txBody>
      </p:sp>
      <p:sp>
        <p:nvSpPr>
          <p:cNvPr id="4" name="CasellaDiTesto 3"/>
          <p:cNvSpPr txBox="1"/>
          <p:nvPr/>
        </p:nvSpPr>
        <p:spPr>
          <a:xfrm>
            <a:off x="721211" y="2038390"/>
            <a:ext cx="10896564" cy="3970318"/>
          </a:xfrm>
          <a:prstGeom prst="rect">
            <a:avLst/>
          </a:prstGeom>
          <a:noFill/>
        </p:spPr>
        <p:txBody>
          <a:bodyPr wrap="square" rtlCol="0">
            <a:spAutoFit/>
          </a:bodyPr>
          <a:lstStyle/>
          <a:p>
            <a:pPr algn="just"/>
            <a:r>
              <a:rPr lang="en-GB" sz="3600" b="1" dirty="0">
                <a:solidFill>
                  <a:srgbClr val="323232"/>
                </a:solidFill>
                <a:latin typeface="Times New Roman"/>
                <a:cs typeface="Times New Roman"/>
              </a:rPr>
              <a:t>René David: </a:t>
            </a:r>
            <a:r>
              <a:rPr lang="en-GB" sz="3600" dirty="0">
                <a:solidFill>
                  <a:srgbClr val="323232"/>
                </a:solidFill>
                <a:latin typeface="Times New Roman"/>
                <a:cs typeface="Times New Roman"/>
              </a:rPr>
              <a:t>“Legal families” do not exist like human families: the idea is used purely for explanatory purposes, to indicate the extent of difference and similarity in the various legal systems. It follows that all classifications have their utility: it all depends upon the point of view adopted by the writer in question and the aspects of the matter which interests him most.</a:t>
            </a:r>
          </a:p>
        </p:txBody>
      </p:sp>
    </p:spTree>
    <p:extLst>
      <p:ext uri="{BB962C8B-B14F-4D97-AF65-F5344CB8AC3E}">
        <p14:creationId xmlns:p14="http://schemas.microsoft.com/office/powerpoint/2010/main" val="115027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1211" y="386738"/>
            <a:ext cx="10896564" cy="631834"/>
          </a:xfrm>
        </p:spPr>
        <p:txBody>
          <a:bodyPr>
            <a:noAutofit/>
          </a:bodyPr>
          <a:lstStyle/>
          <a:p>
            <a:pPr algn="ctr"/>
            <a:r>
              <a:rPr lang="it-IT" sz="4400" dirty="0">
                <a:latin typeface="Times New Roman" panose="02020603050405020304" pitchFamily="18" charset="0"/>
                <a:cs typeface="Times New Roman" panose="02020603050405020304" pitchFamily="18" charset="0"/>
              </a:rPr>
              <a:t>OUR LEGAL FAMILIES</a:t>
            </a:r>
          </a:p>
        </p:txBody>
      </p:sp>
      <p:sp>
        <p:nvSpPr>
          <p:cNvPr id="4" name="CasellaDiTesto 3"/>
          <p:cNvSpPr txBox="1"/>
          <p:nvPr/>
        </p:nvSpPr>
        <p:spPr>
          <a:xfrm>
            <a:off x="721211" y="1343909"/>
            <a:ext cx="10896564" cy="5016758"/>
          </a:xfrm>
          <a:prstGeom prst="rect">
            <a:avLst/>
          </a:prstGeom>
          <a:noFill/>
        </p:spPr>
        <p:txBody>
          <a:bodyPr wrap="square" rtlCol="0">
            <a:spAutoFit/>
          </a:bodyPr>
          <a:lstStyle/>
          <a:p>
            <a:pPr algn="ctr"/>
            <a:r>
              <a:rPr lang="en-GB" sz="4000" dirty="0" err="1">
                <a:solidFill>
                  <a:srgbClr val="323232"/>
                </a:solidFill>
                <a:latin typeface="Times New Roman"/>
                <a:cs typeface="Times New Roman"/>
              </a:rPr>
              <a:t>Romanistic</a:t>
            </a:r>
            <a:r>
              <a:rPr lang="en-GB" sz="4000" dirty="0">
                <a:solidFill>
                  <a:srgbClr val="323232"/>
                </a:solidFill>
                <a:latin typeface="Times New Roman"/>
                <a:cs typeface="Times New Roman"/>
              </a:rPr>
              <a:t> family</a:t>
            </a:r>
          </a:p>
          <a:p>
            <a:pPr algn="ctr"/>
            <a:r>
              <a:rPr lang="en-GB" sz="4000" dirty="0">
                <a:solidFill>
                  <a:srgbClr val="323232"/>
                </a:solidFill>
                <a:latin typeface="Times New Roman"/>
                <a:cs typeface="Times New Roman"/>
              </a:rPr>
              <a:t>Germanic family</a:t>
            </a:r>
          </a:p>
          <a:p>
            <a:pPr algn="ctr"/>
            <a:r>
              <a:rPr lang="en-GB" sz="4000" dirty="0">
                <a:solidFill>
                  <a:srgbClr val="323232"/>
                </a:solidFill>
                <a:latin typeface="Times New Roman"/>
                <a:cs typeface="Times New Roman"/>
              </a:rPr>
              <a:t>Nordic family</a:t>
            </a:r>
          </a:p>
          <a:p>
            <a:pPr algn="ctr"/>
            <a:r>
              <a:rPr lang="en-GB" sz="4000" dirty="0">
                <a:solidFill>
                  <a:srgbClr val="323232"/>
                </a:solidFill>
                <a:latin typeface="Times New Roman"/>
                <a:cs typeface="Times New Roman"/>
              </a:rPr>
              <a:t>Common law family</a:t>
            </a:r>
          </a:p>
          <a:p>
            <a:pPr algn="ctr"/>
            <a:r>
              <a:rPr lang="en-GB" sz="4000" dirty="0">
                <a:solidFill>
                  <a:srgbClr val="323232"/>
                </a:solidFill>
                <a:latin typeface="Times New Roman"/>
                <a:cs typeface="Times New Roman"/>
              </a:rPr>
              <a:t>People’s Republic of China </a:t>
            </a:r>
          </a:p>
          <a:p>
            <a:pPr algn="ctr"/>
            <a:r>
              <a:rPr lang="en-GB" sz="4000" dirty="0">
                <a:solidFill>
                  <a:srgbClr val="323232"/>
                </a:solidFill>
                <a:latin typeface="Times New Roman"/>
                <a:cs typeface="Times New Roman"/>
              </a:rPr>
              <a:t>Japanese law </a:t>
            </a:r>
          </a:p>
          <a:p>
            <a:pPr algn="ctr"/>
            <a:r>
              <a:rPr lang="en-GB" sz="4000" dirty="0">
                <a:solidFill>
                  <a:srgbClr val="323232"/>
                </a:solidFill>
                <a:latin typeface="Times New Roman"/>
                <a:cs typeface="Times New Roman"/>
              </a:rPr>
              <a:t>Islamic law </a:t>
            </a:r>
          </a:p>
          <a:p>
            <a:pPr algn="ctr"/>
            <a:r>
              <a:rPr lang="en-GB" sz="4000" dirty="0">
                <a:solidFill>
                  <a:srgbClr val="323232"/>
                </a:solidFill>
                <a:latin typeface="Times New Roman"/>
                <a:cs typeface="Times New Roman"/>
              </a:rPr>
              <a:t>Hindu law</a:t>
            </a:r>
          </a:p>
        </p:txBody>
      </p:sp>
    </p:spTree>
    <p:extLst>
      <p:ext uri="{BB962C8B-B14F-4D97-AF65-F5344CB8AC3E}">
        <p14:creationId xmlns:p14="http://schemas.microsoft.com/office/powerpoint/2010/main" val="356668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1329545" y="540280"/>
            <a:ext cx="9509760" cy="721360"/>
          </a:xfrm>
        </p:spPr>
        <p:txBody>
          <a:bodyPr>
            <a:normAutofit/>
          </a:bodyPr>
          <a:lstStyle/>
          <a:p>
            <a:pPr lvl="0" algn="ctr"/>
            <a:r>
              <a:rPr lang="it-IT" sz="3200" dirty="0">
                <a:latin typeface="Times New Roman" panose="02020603050405020304" pitchFamily="18" charset="0"/>
                <a:cs typeface="Times New Roman" panose="02020603050405020304" pitchFamily="18" charset="0"/>
              </a:rPr>
              <a:t>THE LEGAL FAMILIES OF THE WORLD</a:t>
            </a:r>
          </a:p>
        </p:txBody>
      </p:sp>
      <p:sp>
        <p:nvSpPr>
          <p:cNvPr id="14" name="Segnaposto contenuto 13"/>
          <p:cNvSpPr>
            <a:spLocks noGrp="1"/>
          </p:cNvSpPr>
          <p:nvPr>
            <p:ph idx="1"/>
          </p:nvPr>
        </p:nvSpPr>
        <p:spPr>
          <a:xfrm>
            <a:off x="689854" y="1901952"/>
            <a:ext cx="10614350" cy="4354331"/>
          </a:xfrm>
        </p:spPr>
        <p:txBody>
          <a:bodyPr>
            <a:normAutofit fontScale="92500"/>
          </a:bodyPr>
          <a:lstStyle/>
          <a:p>
            <a:pPr marL="45720" indent="0" algn="just">
              <a:lnSpc>
                <a:spcPct val="120000"/>
              </a:lnSpc>
              <a:buNone/>
            </a:pPr>
            <a:r>
              <a:rPr lang="en-GB" sz="2800" b="1" dirty="0">
                <a:solidFill>
                  <a:schemeClr val="tx1"/>
                </a:solidFill>
                <a:latin typeface="Times New Roman"/>
                <a:cs typeface="Times New Roman"/>
              </a:rPr>
              <a:t>Key questions</a:t>
            </a:r>
          </a:p>
          <a:p>
            <a:pPr marL="560070" indent="-514350" algn="just">
              <a:lnSpc>
                <a:spcPct val="120000"/>
              </a:lnSpc>
              <a:buFont typeface="+mj-lt"/>
              <a:buAutoNum type="arabicPeriod"/>
            </a:pPr>
            <a:r>
              <a:rPr lang="en-GB" sz="2800" dirty="0">
                <a:solidFill>
                  <a:schemeClr val="tx1"/>
                </a:solidFill>
                <a:effectLst/>
                <a:latin typeface="Times New Roman"/>
                <a:cs typeface="Times New Roman"/>
              </a:rPr>
              <a:t>Can we divide the vast number of legal systems into groups?</a:t>
            </a:r>
          </a:p>
          <a:p>
            <a:pPr marL="560070" indent="-514350" algn="just">
              <a:lnSpc>
                <a:spcPct val="120000"/>
              </a:lnSpc>
              <a:buFont typeface="+mj-lt"/>
              <a:buAutoNum type="arabicPeriod"/>
            </a:pPr>
            <a:r>
              <a:rPr lang="en-GB" sz="2800" dirty="0">
                <a:solidFill>
                  <a:schemeClr val="tx1"/>
                </a:solidFill>
                <a:latin typeface="Times New Roman"/>
                <a:cs typeface="Times New Roman"/>
              </a:rPr>
              <a:t>What for?</a:t>
            </a:r>
          </a:p>
          <a:p>
            <a:pPr marL="560070" indent="-514350" algn="just">
              <a:lnSpc>
                <a:spcPct val="120000"/>
              </a:lnSpc>
              <a:buFont typeface="+mj-lt"/>
              <a:buAutoNum type="arabicPeriod"/>
            </a:pPr>
            <a:r>
              <a:rPr lang="en-GB" sz="2800" dirty="0">
                <a:solidFill>
                  <a:schemeClr val="tx1"/>
                </a:solidFill>
                <a:effectLst/>
                <a:latin typeface="Times New Roman"/>
                <a:cs typeface="Times New Roman"/>
              </a:rPr>
              <a:t>How do we decide what such groups should be?</a:t>
            </a:r>
          </a:p>
          <a:p>
            <a:pPr marL="560070" indent="-514350" algn="just">
              <a:lnSpc>
                <a:spcPct val="120000"/>
              </a:lnSpc>
              <a:buFont typeface="+mj-lt"/>
              <a:buAutoNum type="arabicPeriod"/>
            </a:pPr>
            <a:r>
              <a:rPr lang="en-GB" sz="2800" dirty="0">
                <a:solidFill>
                  <a:schemeClr val="tx1"/>
                </a:solidFill>
                <a:latin typeface="Times New Roman"/>
                <a:cs typeface="Times New Roman"/>
              </a:rPr>
              <a:t>How do we decide whether a system belongs to one or another group?</a:t>
            </a:r>
          </a:p>
          <a:p>
            <a:pPr marL="560070" indent="-514350" algn="just">
              <a:lnSpc>
                <a:spcPct val="120000"/>
              </a:lnSpc>
              <a:buFont typeface="+mj-lt"/>
              <a:buAutoNum type="arabicPeriod"/>
            </a:pPr>
            <a:r>
              <a:rPr lang="en-GB" sz="2800" dirty="0">
                <a:solidFill>
                  <a:schemeClr val="tx1"/>
                </a:solidFill>
                <a:effectLst/>
                <a:latin typeface="Times New Roman"/>
                <a:cs typeface="Times New Roman"/>
              </a:rPr>
              <a:t>What if some systems fall into more than one group?</a:t>
            </a:r>
            <a:endParaRPr lang="it-IT" sz="2800" dirty="0">
              <a:effectLst/>
            </a:endParaRP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1"/>
            <a:ext cx="9509760" cy="835784"/>
          </a:xfrm>
        </p:spPr>
        <p:txBody>
          <a:bodyPr>
            <a:normAutofit/>
          </a:bodyPr>
          <a:lstStyle/>
          <a:p>
            <a:pPr algn="ctr"/>
            <a:r>
              <a:rPr lang="it-IT" sz="3200" dirty="0">
                <a:latin typeface="Times New Roman" panose="02020603050405020304" pitchFamily="18" charset="0"/>
                <a:cs typeface="Times New Roman" panose="02020603050405020304" pitchFamily="18" charset="0"/>
              </a:rPr>
              <a:t>THE LEGAL FAMILIES OF THE WORLD</a:t>
            </a:r>
          </a:p>
        </p:txBody>
      </p:sp>
      <p:sp>
        <p:nvSpPr>
          <p:cNvPr id="3" name="Segnaposto contenuto 2"/>
          <p:cNvSpPr>
            <a:spLocks noGrp="1"/>
          </p:cNvSpPr>
          <p:nvPr>
            <p:ph idx="1"/>
          </p:nvPr>
        </p:nvSpPr>
        <p:spPr>
          <a:xfrm>
            <a:off x="783925" y="1748522"/>
            <a:ext cx="10410529" cy="4664561"/>
          </a:xfrm>
        </p:spPr>
        <p:txBody>
          <a:bodyPr>
            <a:noAutofit/>
          </a:bodyPr>
          <a:lstStyle/>
          <a:p>
            <a:pPr marL="45720" indent="0" algn="just">
              <a:lnSpc>
                <a:spcPct val="100000"/>
              </a:lnSpc>
              <a:buNone/>
            </a:pPr>
            <a:r>
              <a:rPr lang="en-GB" sz="2800" b="1" dirty="0">
                <a:solidFill>
                  <a:srgbClr val="323232"/>
                </a:solidFill>
                <a:latin typeface="Times New Roman"/>
                <a:cs typeface="Times New Roman"/>
              </a:rPr>
              <a:t>From groups to legal families: </a:t>
            </a:r>
            <a:r>
              <a:rPr lang="en-GB" sz="2800" dirty="0">
                <a:solidFill>
                  <a:srgbClr val="323232"/>
                </a:solidFill>
                <a:latin typeface="Times New Roman"/>
                <a:cs typeface="Times New Roman"/>
              </a:rPr>
              <a:t>systems can be divided into legal families because it is possible to identify some common features among them, depending on the perspective from which ones looks at them.</a:t>
            </a:r>
          </a:p>
          <a:p>
            <a:pPr marL="45720" indent="0" algn="just">
              <a:lnSpc>
                <a:spcPct val="100000"/>
              </a:lnSpc>
              <a:buNone/>
            </a:pPr>
            <a:endParaRPr lang="en-GB" sz="2800" b="1" dirty="0">
              <a:solidFill>
                <a:srgbClr val="323232"/>
              </a:solidFill>
              <a:latin typeface="Times New Roman"/>
              <a:cs typeface="Times New Roman"/>
            </a:endParaRPr>
          </a:p>
          <a:p>
            <a:pPr marL="45720" indent="0" algn="just">
              <a:lnSpc>
                <a:spcPct val="100000"/>
              </a:lnSpc>
              <a:buNone/>
            </a:pPr>
            <a:r>
              <a:rPr lang="en-GB" sz="2800" b="1" dirty="0">
                <a:solidFill>
                  <a:srgbClr val="323232"/>
                </a:solidFill>
                <a:latin typeface="Times New Roman"/>
                <a:cs typeface="Times New Roman"/>
              </a:rPr>
              <a:t>Reasons for legal families:</a:t>
            </a:r>
            <a:r>
              <a:rPr lang="en-GB" sz="2800" dirty="0">
                <a:solidFill>
                  <a:srgbClr val="323232"/>
                </a:solidFill>
                <a:latin typeface="Times New Roman"/>
                <a:cs typeface="Times New Roman"/>
              </a:rPr>
              <a:t> the need to simplify complexity: if we identify the system that is more representative of a certain group, then it will be easier to understand the features of the other systems belonging to the family.</a:t>
            </a:r>
            <a:endParaRPr lang="en-GB" sz="2800" b="1" dirty="0">
              <a:solidFill>
                <a:srgbClr val="323232"/>
              </a:solidFill>
              <a:latin typeface="Times New Roman"/>
              <a:cs typeface="Times New Roman"/>
            </a:endParaRPr>
          </a:p>
          <a:p>
            <a:pPr marL="45720" indent="0" algn="just">
              <a:lnSpc>
                <a:spcPct val="100000"/>
              </a:lnSpc>
              <a:buNone/>
            </a:pPr>
            <a:endParaRPr lang="it-IT" sz="2800" dirty="0">
              <a:solidFill>
                <a:srgbClr val="323232"/>
              </a:solidFill>
              <a:latin typeface="Times New Roman"/>
              <a:cs typeface="Times New Roman"/>
            </a:endParaRPr>
          </a:p>
        </p:txBody>
      </p:sp>
    </p:spTree>
    <p:extLst>
      <p:ext uri="{BB962C8B-B14F-4D97-AF65-F5344CB8AC3E}">
        <p14:creationId xmlns:p14="http://schemas.microsoft.com/office/powerpoint/2010/main" val="97641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03767" y="610333"/>
            <a:ext cx="9531665" cy="963824"/>
          </a:xfrm>
        </p:spPr>
        <p:txBody>
          <a:bodyPr>
            <a:noAutofit/>
          </a:bodyPr>
          <a:lstStyle/>
          <a:p>
            <a:pPr algn="ctr"/>
            <a:r>
              <a:rPr lang="en-GB" sz="3200" dirty="0">
                <a:latin typeface="Times New Roman" panose="02020603050405020304" pitchFamily="18" charset="0"/>
                <a:cs typeface="Times New Roman" panose="02020603050405020304" pitchFamily="18" charset="0"/>
              </a:rPr>
              <a:t>HOW DO WE DECIDE WHAT THE LEGAL FAMILIES SHOULD BE?</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752354" y="2027212"/>
            <a:ext cx="10625560" cy="4061072"/>
          </a:xfrm>
          <a:prstGeom prst="rect">
            <a:avLst/>
          </a:prstGeom>
        </p:spPr>
        <p:txBody>
          <a:bodyPr wrap="square">
            <a:spAutoFit/>
          </a:bodyPr>
          <a:lstStyle/>
          <a:p>
            <a:pPr algn="just">
              <a:lnSpc>
                <a:spcPct val="115000"/>
              </a:lnSpc>
              <a:spcAft>
                <a:spcPts val="1000"/>
              </a:spcAft>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The answer depends upon several factors, among which the perspective from which we want to analyse a certain system and the criterion we choose.</a:t>
            </a:r>
          </a:p>
          <a:p>
            <a:pPr algn="just">
              <a:lnSpc>
                <a:spcPct val="115000"/>
              </a:lnSpc>
              <a:spcAft>
                <a:spcPts val="1000"/>
              </a:spcAft>
            </a:pPr>
            <a:endParaRPr lang="en-GB" sz="2800" cap="small"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2800" u="sng" cap="small" dirty="0" err="1">
                <a:latin typeface="Times New Roman" panose="02020603050405020304" pitchFamily="18" charset="0"/>
                <a:ea typeface="Times New Roman" panose="02020603050405020304" pitchFamily="18" charset="0"/>
                <a:cs typeface="Times New Roman" panose="02020603050405020304" pitchFamily="18" charset="0"/>
              </a:rPr>
              <a:t>Esmein</a:t>
            </a:r>
            <a:r>
              <a:rPr lang="en-GB" sz="2800" u="sng" dirty="0" err="1">
                <a:latin typeface="Times New Roman" panose="02020603050405020304" pitchFamily="18" charset="0"/>
                <a:ea typeface="Times New Roman" panose="02020603050405020304" pitchFamily="18" charset="0"/>
                <a:cs typeface="Times New Roman" panose="02020603050405020304" pitchFamily="18" charset="0"/>
              </a:rPr>
              <a:t>’s</a:t>
            </a:r>
            <a:r>
              <a:rPr lang="en-GB" sz="2800" u="sng" dirty="0">
                <a:latin typeface="Times New Roman" panose="02020603050405020304" pitchFamily="18" charset="0"/>
                <a:ea typeface="Times New Roman" panose="02020603050405020304" pitchFamily="18" charset="0"/>
                <a:cs typeface="Times New Roman" panose="02020603050405020304" pitchFamily="18" charset="0"/>
              </a:rPr>
              <a:t> classification </a:t>
            </a:r>
          </a:p>
          <a:p>
            <a:pPr marL="457200" indent="-457200" algn="just">
              <a:lnSpc>
                <a:spcPct val="115000"/>
              </a:lnSpc>
              <a:spcAft>
                <a:spcPts val="1000"/>
              </a:spcAft>
              <a:buFont typeface="Arial" panose="020B0604020202020204" pitchFamily="34" charset="0"/>
              <a:buChar char="•"/>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Criteria:</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historical sources, general structure and peculiarities. </a:t>
            </a:r>
          </a:p>
          <a:p>
            <a:pPr marL="457200" indent="-457200" algn="just">
              <a:lnSpc>
                <a:spcPct val="115000"/>
              </a:lnSpc>
              <a:spcAft>
                <a:spcPts val="1000"/>
              </a:spcAft>
              <a:buFont typeface="Arial" panose="020B0604020202020204" pitchFamily="34" charset="0"/>
              <a:buChar char="•"/>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Families: </a:t>
            </a:r>
            <a:r>
              <a:rPr lang="en-GB" sz="2800" dirty="0" err="1">
                <a:latin typeface="Times New Roman" panose="02020603050405020304" pitchFamily="18" charset="0"/>
                <a:ea typeface="Times New Roman" panose="02020603050405020304" pitchFamily="18" charset="0"/>
                <a:cs typeface="Times New Roman" panose="02020603050405020304" pitchFamily="18" charset="0"/>
              </a:rPr>
              <a:t>Romanistic</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Germanic, Anglo-Saxon, Slav and Islamic</a:t>
            </a:r>
          </a:p>
        </p:txBody>
      </p:sp>
    </p:spTree>
    <p:extLst>
      <p:ext uri="{BB962C8B-B14F-4D97-AF65-F5344CB8AC3E}">
        <p14:creationId xmlns:p14="http://schemas.microsoft.com/office/powerpoint/2010/main" val="4222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0"/>
            <a:ext cx="9509760" cy="1233424"/>
          </a:xfrm>
        </p:spPr>
        <p:txBody>
          <a:bodyPr>
            <a:normAutofit/>
          </a:bodyPr>
          <a:lstStyle/>
          <a:p>
            <a:pPr algn="ctr"/>
            <a:r>
              <a:rPr lang="en-GB" sz="3200" dirty="0">
                <a:latin typeface="Times New Roman" panose="02020603050405020304" pitchFamily="18" charset="0"/>
                <a:cs typeface="Times New Roman" panose="02020603050405020304" pitchFamily="18" charset="0"/>
              </a:rPr>
              <a:t>HOW DO WE DECIDE WHAT THE LEGAL FAMILIES SHOULD BE?</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975360" y="2321881"/>
            <a:ext cx="10241280" cy="3539430"/>
          </a:xfrm>
          <a:prstGeom prst="rect">
            <a:avLst/>
          </a:prstGeom>
        </p:spPr>
        <p:txBody>
          <a:bodyPr wrap="square">
            <a:spAutoFit/>
          </a:bodyPr>
          <a:lstStyle/>
          <a:p>
            <a:pPr lvl="0" algn="just"/>
            <a:r>
              <a:rPr lang="en-GB" sz="2800" u="sng" cap="small" dirty="0" err="1">
                <a:latin typeface="Times New Roman" panose="02020603050405020304" pitchFamily="18" charset="0"/>
                <a:cs typeface="Times New Roman" panose="02020603050405020304" pitchFamily="18" charset="0"/>
              </a:rPr>
              <a:t>Arminjon</a:t>
            </a:r>
            <a:r>
              <a:rPr lang="en-GB" sz="2800" u="sng" cap="small" dirty="0">
                <a:latin typeface="Times New Roman" panose="02020603050405020304" pitchFamily="18" charset="0"/>
                <a:cs typeface="Times New Roman" panose="02020603050405020304" pitchFamily="18" charset="0"/>
              </a:rPr>
              <a:t>-Nolde-Wolff</a:t>
            </a:r>
            <a:r>
              <a:rPr lang="en-GB" sz="2800" u="sng" dirty="0">
                <a:latin typeface="Times New Roman" panose="02020603050405020304" pitchFamily="18" charset="0"/>
                <a:cs typeface="Times New Roman" panose="02020603050405020304" pitchFamily="18" charset="0"/>
              </a:rPr>
              <a:t>’s classification</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Criterion:</a:t>
            </a:r>
            <a:r>
              <a:rPr lang="en-GB" sz="2800" dirty="0">
                <a:latin typeface="Times New Roman" panose="02020603050405020304" pitchFamily="18" charset="0"/>
                <a:cs typeface="Times New Roman" panose="02020603050405020304" pitchFamily="18" charset="0"/>
              </a:rPr>
              <a:t> the ‘substance’ of each system, i.e. originality, deviation and common elements, without any reference to extrinsic factors such as geography or race.</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Families:</a:t>
            </a:r>
            <a:r>
              <a:rPr lang="en-GB" sz="2800" dirty="0">
                <a:latin typeface="Times New Roman" panose="02020603050405020304" pitchFamily="18" charset="0"/>
                <a:cs typeface="Times New Roman" panose="02020603050405020304" pitchFamily="18" charset="0"/>
              </a:rPr>
              <a:t> French, German, Scandinavian, English, Russian, Islamic and Hindu.</a:t>
            </a:r>
          </a:p>
        </p:txBody>
      </p:sp>
    </p:spTree>
    <p:extLst>
      <p:ext uri="{BB962C8B-B14F-4D97-AF65-F5344CB8AC3E}">
        <p14:creationId xmlns:p14="http://schemas.microsoft.com/office/powerpoint/2010/main" val="240091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0"/>
            <a:ext cx="9509760" cy="1233424"/>
          </a:xfrm>
        </p:spPr>
        <p:txBody>
          <a:bodyPr>
            <a:normAutofit/>
          </a:bodyPr>
          <a:lstStyle/>
          <a:p>
            <a:pPr algn="ctr"/>
            <a:r>
              <a:rPr lang="en-GB" sz="3200" dirty="0">
                <a:latin typeface="Times New Roman" panose="02020603050405020304" pitchFamily="18" charset="0"/>
                <a:cs typeface="Times New Roman" panose="02020603050405020304" pitchFamily="18" charset="0"/>
              </a:rPr>
              <a:t>HOW DO WE DECIDE WHAT THE LEGAL FAMILIES SHOULD BE?</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975360" y="2321881"/>
            <a:ext cx="10241280" cy="3539430"/>
          </a:xfrm>
          <a:prstGeom prst="rect">
            <a:avLst/>
          </a:prstGeom>
        </p:spPr>
        <p:txBody>
          <a:bodyPr wrap="square">
            <a:spAutoFit/>
          </a:bodyPr>
          <a:lstStyle/>
          <a:p>
            <a:pPr lvl="0" algn="just"/>
            <a:r>
              <a:rPr lang="en-GB" sz="2800" u="sng" cap="small" dirty="0">
                <a:latin typeface="Times New Roman" panose="02020603050405020304" pitchFamily="18" charset="0"/>
                <a:cs typeface="Times New Roman" panose="02020603050405020304" pitchFamily="18" charset="0"/>
              </a:rPr>
              <a:t>René David</a:t>
            </a:r>
            <a:r>
              <a:rPr lang="en-GB" sz="2800" u="sng" dirty="0">
                <a:latin typeface="Times New Roman" panose="02020603050405020304" pitchFamily="18" charset="0"/>
                <a:cs typeface="Times New Roman" panose="02020603050405020304" pitchFamily="18" charset="0"/>
              </a:rPr>
              <a:t>’s classification</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Criteria:</a:t>
            </a:r>
            <a:r>
              <a:rPr lang="en-GB" sz="2800" dirty="0">
                <a:latin typeface="Times New Roman" panose="02020603050405020304" pitchFamily="18" charset="0"/>
                <a:cs typeface="Times New Roman" panose="02020603050405020304" pitchFamily="18" charset="0"/>
              </a:rPr>
              <a:t> ideology (i.e. the product of religion, philosophy or political-economic or social structure) and legal technique (mainly the philosophical basis or the conception of justice).</a:t>
            </a:r>
          </a:p>
          <a:p>
            <a:pPr lvl="0" algn="just"/>
            <a:endParaRPr lang="en-GB" sz="2800" b="1"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Families:</a:t>
            </a:r>
            <a:r>
              <a:rPr lang="en-GB" sz="2800" dirty="0">
                <a:latin typeface="Times New Roman" panose="02020603050405020304" pitchFamily="18" charset="0"/>
                <a:cs typeface="Times New Roman" panose="02020603050405020304" pitchFamily="18" charset="0"/>
              </a:rPr>
              <a:t> </a:t>
            </a:r>
            <a:r>
              <a:rPr lang="en-GB" sz="2800" dirty="0" err="1">
                <a:latin typeface="Times New Roman" panose="02020603050405020304" pitchFamily="18" charset="0"/>
                <a:cs typeface="Times New Roman" panose="02020603050405020304" pitchFamily="18" charset="0"/>
              </a:rPr>
              <a:t>Romanistic</a:t>
            </a:r>
            <a:r>
              <a:rPr lang="en-GB" sz="2800" dirty="0">
                <a:latin typeface="Times New Roman" panose="02020603050405020304" pitchFamily="18" charset="0"/>
                <a:cs typeface="Times New Roman" panose="02020603050405020304" pitchFamily="18" charset="0"/>
              </a:rPr>
              <a:t>-German; common law, socialist, and other systems (Jewish, Hindu, Far East).</a:t>
            </a:r>
          </a:p>
        </p:txBody>
      </p:sp>
    </p:spTree>
    <p:extLst>
      <p:ext uri="{BB962C8B-B14F-4D97-AF65-F5344CB8AC3E}">
        <p14:creationId xmlns:p14="http://schemas.microsoft.com/office/powerpoint/2010/main" val="209972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CRITICALITIES OF THE DIVISION IN LEGAL FAMILIES</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4832092"/>
          </a:xfrm>
          <a:prstGeom prst="rect">
            <a:avLst/>
          </a:prstGeom>
        </p:spPr>
        <p:txBody>
          <a:bodyPr wrap="square">
            <a:spAutoFit/>
          </a:bodyPr>
          <a:lstStyle/>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It is unclear which qualities are distinctive of each system.</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There are parents systems and affiliate ones, but the inclusion in one or the other category is a slippery task.</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Classifications in legal families are necessarily temporary: they may change following reforms or other events (wars, colonisation …). And that is why it has been argued that historical development should not be the paramount criterion but should be replaced with the question whether the systems have the same legal culture, i.e. their citizens have similar attitudes towards law and similar expectations.</a:t>
            </a:r>
          </a:p>
        </p:txBody>
      </p:sp>
    </p:spTree>
    <p:extLst>
      <p:ext uri="{BB962C8B-B14F-4D97-AF65-F5344CB8AC3E}">
        <p14:creationId xmlns:p14="http://schemas.microsoft.com/office/powerpoint/2010/main" val="158526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CRITICALITIES OF THE DIVISION IN LEGAL FAMILIES</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4832092"/>
          </a:xfrm>
          <a:prstGeom prst="rect">
            <a:avLst/>
          </a:prstGeom>
        </p:spPr>
        <p:txBody>
          <a:bodyPr wrap="square">
            <a:spAutoFit/>
          </a:bodyPr>
          <a:lstStyle/>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The abovementioned classifications are focused on the private law system.</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They may be helpless in the comparison of other branches of the law (e.g. German private law belongs to the German legal family, but constitutional law looks like the one of the Italian and North American families, according to the criterion of the judicial review).</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They may not be valid for all branches of private law (e.g. in Islamic countries, family and inheritance law belongs to the Islamic tradition, but economic law is modelled on the law of colonisers. </a:t>
            </a:r>
          </a:p>
        </p:txBody>
      </p:sp>
    </p:spTree>
    <p:extLst>
      <p:ext uri="{BB962C8B-B14F-4D97-AF65-F5344CB8AC3E}">
        <p14:creationId xmlns:p14="http://schemas.microsoft.com/office/powerpoint/2010/main" val="959807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1413" y="467360"/>
            <a:ext cx="11262167" cy="655384"/>
          </a:xfrm>
        </p:spPr>
        <p:txBody>
          <a:bodyPr>
            <a:normAutofit/>
          </a:bodyPr>
          <a:lstStyle/>
          <a:p>
            <a:pPr algn="ctr"/>
            <a:r>
              <a:rPr lang="en-GB" sz="3200" dirty="0">
                <a:latin typeface="Times New Roman" panose="02020603050405020304" pitchFamily="18" charset="0"/>
                <a:cs typeface="Times New Roman" panose="02020603050405020304" pitchFamily="18" charset="0"/>
              </a:rPr>
              <a:t>THE CONCEPT OF LEGAL STYLE</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451413" y="1615825"/>
            <a:ext cx="11065397" cy="4401205"/>
          </a:xfrm>
          <a:prstGeom prst="rect">
            <a:avLst/>
          </a:prstGeom>
        </p:spPr>
        <p:txBody>
          <a:bodyPr wrap="square">
            <a:spAutoFit/>
          </a:bodyPr>
          <a:lstStyle/>
          <a:p>
            <a:pPr lvl="0" algn="just"/>
            <a:r>
              <a:rPr lang="en-GB" sz="2800" dirty="0">
                <a:latin typeface="Times New Roman" panose="02020603050405020304" pitchFamily="18" charset="0"/>
                <a:cs typeface="Times New Roman" panose="02020603050405020304" pitchFamily="18" charset="0"/>
              </a:rPr>
              <a:t>The crucial issue is to grasp the legal style of the systems, i.e. the distinctive element, the essential and differentiating qualities.</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Possible hints of the legal style of systems</a:t>
            </a:r>
          </a:p>
          <a:p>
            <a:pPr lvl="0" algn="just"/>
            <a:endParaRPr lang="en-GB" sz="28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Historical background and development</a:t>
            </a: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Predominant and characteristic</a:t>
            </a: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Especially distinctive institutions</a:t>
            </a: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The kind of legal sources it acknowledges and the way it handles them</a:t>
            </a: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Its ideology</a:t>
            </a:r>
          </a:p>
        </p:txBody>
      </p:sp>
    </p:spTree>
    <p:extLst>
      <p:ext uri="{BB962C8B-B14F-4D97-AF65-F5344CB8AC3E}">
        <p14:creationId xmlns:p14="http://schemas.microsoft.com/office/powerpoint/2010/main" val="166912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1389</Words>
  <Application>Microsoft Macintosh PowerPoint</Application>
  <PresentationFormat>Personalizzato</PresentationFormat>
  <Paragraphs>122</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Banded Design Yellow 16x9</vt:lpstr>
      <vt:lpstr>Comparative Law</vt:lpstr>
      <vt:lpstr>THE LEGAL FAMILIES OF THE WORLD</vt:lpstr>
      <vt:lpstr>THE LEGAL FAMILIES OF THE WORLD</vt:lpstr>
      <vt:lpstr>HOW DO WE DECIDE WHAT THE LEGAL FAMILIES SHOULD BE?</vt:lpstr>
      <vt:lpstr>HOW DO WE DECIDE WHAT THE LEGAL FAMILIES SHOULD BE?</vt:lpstr>
      <vt:lpstr>HOW DO WE DECIDE WHAT THE LEGAL FAMILIES SHOULD BE?</vt:lpstr>
      <vt:lpstr>CRITICALITIES OF THE DIVISION IN LEGAL FAMILIES</vt:lpstr>
      <vt:lpstr>CRITICALITIES OF THE DIVISION IN LEGAL FAMILIES</vt:lpstr>
      <vt:lpstr>THE CONCEPT OF LEGAL STYLE</vt:lpstr>
      <vt:lpstr>I. HISTORICAL BACKGROUND AND DEVELOPMENT</vt:lpstr>
      <vt:lpstr>II. DISTINCTIVE WAY OF THINKING</vt:lpstr>
      <vt:lpstr>II. DISTINCTIVE WAY OF THINKING</vt:lpstr>
      <vt:lpstr>DISTINCTIVE WAY OF THINKING</vt:lpstr>
      <vt:lpstr>III/IV. DISTINCTIVE LEGAL INSTITUTIONS AND SOURCES</vt:lpstr>
      <vt:lpstr>V. IDEOLOGY</vt:lpstr>
      <vt:lpstr>HYBRID SYSTEMS</vt:lpstr>
      <vt:lpstr>LEGAL FAMILIES OF THE WORLD: CONCLUSIVE REMARKS</vt:lpstr>
      <vt:lpstr>OUR LEGAL FAMILIES</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2020-03-09T18:24:14Z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