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6"/>
  </p:notesMasterIdLst>
  <p:handoutMasterIdLst>
    <p:handoutMasterId r:id="rId17"/>
  </p:handoutMasterIdLst>
  <p:sldIdLst>
    <p:sldId id="256" r:id="rId3"/>
    <p:sldId id="265" r:id="rId4"/>
    <p:sldId id="306" r:id="rId5"/>
    <p:sldId id="261" r:id="rId6"/>
    <p:sldId id="349" r:id="rId7"/>
    <p:sldId id="272" r:id="rId8"/>
    <p:sldId id="350" r:id="rId9"/>
    <p:sldId id="351" r:id="rId10"/>
    <p:sldId id="352" r:id="rId11"/>
    <p:sldId id="353" r:id="rId12"/>
    <p:sldId id="354" r:id="rId13"/>
    <p:sldId id="355" r:id="rId14"/>
    <p:sldId id="35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1" d="100"/>
          <a:sy n="111" d="100"/>
        </p:scale>
        <p:origin x="672" y="200"/>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3/6/20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3/6/20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3/6/20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3/6/20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3/6/20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3/6/20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3/6/20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3/6/20</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FEATURES OF THE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3) </a:t>
            </a:r>
            <a:r>
              <a:rPr lang="en-GB" sz="2800" dirty="0">
                <a:latin typeface="Times New Roman" panose="02020603050405020304" pitchFamily="18" charset="0"/>
                <a:cs typeface="Times New Roman" panose="02020603050405020304" pitchFamily="18" charset="0"/>
              </a:rPr>
              <a:t>Law is conceived as a coherent system, i.e. an </a:t>
            </a:r>
            <a:r>
              <a:rPr lang="en-GB" sz="2800" u="sng" dirty="0">
                <a:latin typeface="Times New Roman" panose="02020603050405020304" pitchFamily="18" charset="0"/>
                <a:cs typeface="Times New Roman" panose="02020603050405020304" pitchFamily="18" charset="0"/>
              </a:rPr>
              <a:t>integrated and autopoietic system</a:t>
            </a:r>
            <a:r>
              <a:rPr lang="en-GB" sz="2800" dirty="0">
                <a:latin typeface="Times New Roman" panose="02020603050405020304" pitchFamily="18" charset="0"/>
                <a:cs typeface="Times New Roman" panose="02020603050405020304" pitchFamily="18" charset="0"/>
              </a:rPr>
              <a:t>, capable of developing through time as it includes tools for self-regulation and adaptation to external changes of circumstances.</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2 keywords: </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vitality of the system</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legitimacy of the system</a:t>
            </a:r>
          </a:p>
        </p:txBody>
      </p:sp>
    </p:spTree>
    <p:extLst>
      <p:ext uri="{BB962C8B-B14F-4D97-AF65-F5344CB8AC3E}">
        <p14:creationId xmlns:p14="http://schemas.microsoft.com/office/powerpoint/2010/main" val="202362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FEATURES OF THE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marL="514350" lvl="0" indent="-514350" algn="just">
              <a:buFont typeface="+mj-lt"/>
              <a:buAutoNum type="arabicPeriod"/>
            </a:pPr>
            <a:r>
              <a:rPr lang="en-GB" sz="2800" b="1" dirty="0">
                <a:latin typeface="Times New Roman" panose="02020603050405020304" pitchFamily="18" charset="0"/>
                <a:cs typeface="Times New Roman" panose="02020603050405020304" pitchFamily="18" charset="0"/>
              </a:rPr>
              <a:t>Vitality of the system: </a:t>
            </a:r>
            <a:r>
              <a:rPr lang="en-GB" sz="2800" dirty="0">
                <a:latin typeface="Times New Roman" panose="02020603050405020304" pitchFamily="18" charset="0"/>
                <a:cs typeface="Times New Roman" panose="02020603050405020304" pitchFamily="18" charset="0"/>
              </a:rPr>
              <a:t>it depends upon the necessity to ensure coordination among the plurality of orderings that live together and compete within the same community.</a:t>
            </a:r>
          </a:p>
          <a:p>
            <a:pPr marL="514350" lvl="0" indent="-514350" algn="just">
              <a:buFont typeface="+mj-lt"/>
              <a:buAutoNum type="arabicPeriod"/>
            </a:pPr>
            <a:endParaRPr lang="en-GB" sz="28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GB" sz="2800" b="1" dirty="0">
                <a:latin typeface="Times New Roman" panose="02020603050405020304" pitchFamily="18" charset="0"/>
                <a:cs typeface="Times New Roman" panose="02020603050405020304" pitchFamily="18" charset="0"/>
              </a:rPr>
              <a:t>Legitimacy of the system:</a:t>
            </a:r>
            <a:r>
              <a:rPr lang="en-GB" sz="2800" dirty="0">
                <a:latin typeface="Times New Roman" panose="02020603050405020304" pitchFamily="18" charset="0"/>
                <a:cs typeface="Times New Roman" panose="02020603050405020304" pitchFamily="18" charset="0"/>
              </a:rPr>
              <a:t> it is based on the fact that the system identifies itself with the superior concept of order.</a:t>
            </a:r>
          </a:p>
          <a:p>
            <a:pPr lvl="0" algn="just"/>
            <a:endParaRPr lang="en-GB" sz="2800" dirty="0">
              <a:latin typeface="Times New Roman" panose="02020603050405020304" pitchFamily="18" charset="0"/>
              <a:cs typeface="Times New Roman" panose="02020603050405020304" pitchFamily="18" charset="0"/>
            </a:endParaRP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&lt; Western conception of the world as an ordered set of phenomena; law is the order of human relationships that mirrors the order of things.</a:t>
            </a:r>
          </a:p>
        </p:txBody>
      </p:sp>
    </p:spTree>
    <p:extLst>
      <p:ext uri="{BB962C8B-B14F-4D97-AF65-F5344CB8AC3E}">
        <p14:creationId xmlns:p14="http://schemas.microsoft.com/office/powerpoint/2010/main" val="2076139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FEATURES OF THE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832092"/>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4)</a:t>
            </a:r>
            <a:r>
              <a:rPr lang="en-GB" sz="2800" dirty="0">
                <a:latin typeface="Times New Roman" panose="02020603050405020304" pitchFamily="18" charset="0"/>
                <a:cs typeface="Times New Roman" panose="02020603050405020304" pitchFamily="18" charset="0"/>
              </a:rPr>
              <a:t> Assumption that the single rules are intelligible only when located in the context of conceptually ordered procedures and institutions.</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5) </a:t>
            </a:r>
            <a:r>
              <a:rPr lang="en-GB" sz="2800" dirty="0">
                <a:latin typeface="Times New Roman" panose="02020603050405020304" pitchFamily="18" charset="0"/>
                <a:cs typeface="Times New Roman" panose="02020603050405020304" pitchFamily="18" charset="0"/>
              </a:rPr>
              <a:t>Assumption that legality prevails over sovereignty, i.e. political power is not allowed to take over the legal ordering, which provides itself the appropriate procedures for the legitimate expression of political will.</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This latter way of thinking developed in Europe during the XI century and involves the never ending issue of the relationship between law, justice, politics, morals and religion.</a:t>
            </a:r>
          </a:p>
        </p:txBody>
      </p:sp>
    </p:spTree>
    <p:extLst>
      <p:ext uri="{BB962C8B-B14F-4D97-AF65-F5344CB8AC3E}">
        <p14:creationId xmlns:p14="http://schemas.microsoft.com/office/powerpoint/2010/main" val="3363839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17631" y="467359"/>
            <a:ext cx="10133250" cy="933177"/>
          </a:xfrm>
        </p:spPr>
        <p:txBody>
          <a:bodyPr>
            <a:noAutofit/>
          </a:bodyPr>
          <a:lstStyle/>
          <a:p>
            <a:pPr algn="ctr"/>
            <a:r>
              <a:rPr lang="en-GB" sz="3200" dirty="0">
                <a:latin typeface="Times New Roman" panose="02020603050405020304" pitchFamily="18" charset="0"/>
                <a:cs typeface="Times New Roman" panose="02020603050405020304" pitchFamily="18" charset="0"/>
              </a:rPr>
              <a:t>RELEVANT CHRONOLOGICAL STEPS OF THE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1162870" y="2176041"/>
            <a:ext cx="9688011" cy="3970318"/>
          </a:xfrm>
          <a:prstGeom prst="rect">
            <a:avLst/>
          </a:prstGeom>
        </p:spPr>
        <p:txBody>
          <a:bodyPr wrap="square">
            <a:spAutoFit/>
          </a:bodyPr>
          <a:lstStyle/>
          <a:p>
            <a:pPr marL="514350" lvl="0" indent="-514350" algn="just">
              <a:buAutoNum type="arabicParenR"/>
            </a:pPr>
            <a:r>
              <a:rPr lang="en-GB" sz="2800" dirty="0">
                <a:latin typeface="Times New Roman" panose="02020603050405020304" pitchFamily="18" charset="0"/>
                <a:cs typeface="Times New Roman" panose="02020603050405020304" pitchFamily="18" charset="0"/>
              </a:rPr>
              <a:t>Formation or formative stage (around XII and XIV century)</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2) The age of consolidation (from XIV to XVIII century)</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3) The age of revolutions (from the 2</a:t>
            </a:r>
            <a:r>
              <a:rPr lang="en-GB" sz="2800" baseline="30000" dirty="0">
                <a:latin typeface="Times New Roman" panose="02020603050405020304" pitchFamily="18" charset="0"/>
                <a:cs typeface="Times New Roman" panose="02020603050405020304" pitchFamily="18" charset="0"/>
              </a:rPr>
              <a:t>nd</a:t>
            </a:r>
            <a:r>
              <a:rPr lang="en-GB" sz="2800" dirty="0">
                <a:latin typeface="Times New Roman" panose="02020603050405020304" pitchFamily="18" charset="0"/>
                <a:cs typeface="Times New Roman" panose="02020603050405020304" pitchFamily="18" charset="0"/>
              </a:rPr>
              <a:t> half of XVIII century to the 1</a:t>
            </a:r>
            <a:r>
              <a:rPr lang="en-GB" sz="2800" baseline="30000" dirty="0">
                <a:latin typeface="Times New Roman" panose="02020603050405020304" pitchFamily="18" charset="0"/>
                <a:cs typeface="Times New Roman" panose="02020603050405020304" pitchFamily="18" charset="0"/>
              </a:rPr>
              <a:t>st</a:t>
            </a:r>
            <a:r>
              <a:rPr lang="en-GB" sz="2800" dirty="0">
                <a:latin typeface="Times New Roman" panose="02020603050405020304" pitchFamily="18" charset="0"/>
                <a:cs typeface="Times New Roman" panose="02020603050405020304" pitchFamily="18" charset="0"/>
              </a:rPr>
              <a:t> world war)</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4) Contemporary age (from 1930 to nowadays)</a:t>
            </a:r>
          </a:p>
          <a:p>
            <a:pPr marL="514350" lvl="0" indent="-514350" algn="just">
              <a:buAutoNum type="arabicParenR"/>
            </a:pP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73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914400" y="393539"/>
            <a:ext cx="10532962" cy="983847"/>
          </a:xfrm>
        </p:spPr>
        <p:txBody>
          <a:bodyPr>
            <a:noAutofit/>
          </a:bodyPr>
          <a:lstStyle/>
          <a:p>
            <a:pPr lvl="0" algn="ctr"/>
            <a:r>
              <a:rPr lang="it-IT" sz="3200" dirty="0">
                <a:latin typeface="Times New Roman" panose="02020603050405020304" pitchFamily="18" charset="0"/>
                <a:cs typeface="Times New Roman" panose="02020603050405020304" pitchFamily="18" charset="0"/>
              </a:rPr>
              <a:t>THE WESTERN LEGAL TRADITION </a:t>
            </a:r>
            <a:br>
              <a:rPr lang="it-IT" sz="3200" dirty="0">
                <a:latin typeface="Times New Roman" panose="02020603050405020304" pitchFamily="18" charset="0"/>
                <a:cs typeface="Times New Roman" panose="02020603050405020304" pitchFamily="18" charset="0"/>
              </a:rPr>
            </a:br>
            <a:r>
              <a:rPr lang="it-IT" sz="3200" dirty="0">
                <a:latin typeface="Times New Roman" panose="02020603050405020304" pitchFamily="18" charset="0"/>
                <a:cs typeface="Times New Roman" panose="02020603050405020304" pitchFamily="18" charset="0"/>
              </a:rPr>
              <a:t>CIVIL LAW v. COMMON LAW</a:t>
            </a:r>
          </a:p>
        </p:txBody>
      </p:sp>
      <p:sp>
        <p:nvSpPr>
          <p:cNvPr id="14" name="Segnaposto contenuto 13"/>
          <p:cNvSpPr>
            <a:spLocks noGrp="1"/>
          </p:cNvSpPr>
          <p:nvPr>
            <p:ph idx="1"/>
          </p:nvPr>
        </p:nvSpPr>
        <p:spPr>
          <a:xfrm>
            <a:off x="689854" y="1901952"/>
            <a:ext cx="10614350" cy="4354331"/>
          </a:xfrm>
        </p:spPr>
        <p:txBody>
          <a:bodyPr>
            <a:normAutofit/>
          </a:bodyPr>
          <a:lstStyle/>
          <a:p>
            <a:pPr marL="45720" indent="0" algn="just">
              <a:lnSpc>
                <a:spcPct val="120000"/>
              </a:lnSpc>
              <a:buNone/>
            </a:pPr>
            <a:r>
              <a:rPr lang="en-GB" sz="2800" b="1" dirty="0">
                <a:solidFill>
                  <a:schemeClr val="tx1"/>
                </a:solidFill>
                <a:latin typeface="Times New Roman"/>
                <a:cs typeface="Times New Roman"/>
              </a:rPr>
              <a:t>Civil law: </a:t>
            </a:r>
            <a:r>
              <a:rPr lang="en-GB" sz="2800" dirty="0">
                <a:solidFill>
                  <a:schemeClr val="tx1"/>
                </a:solidFill>
                <a:latin typeface="Times New Roman"/>
                <a:cs typeface="Times New Roman"/>
              </a:rPr>
              <a:t>the expression comes from </a:t>
            </a:r>
            <a:r>
              <a:rPr lang="en-GB" sz="2800" i="1" dirty="0">
                <a:solidFill>
                  <a:schemeClr val="tx1"/>
                </a:solidFill>
                <a:latin typeface="Times New Roman"/>
                <a:cs typeface="Times New Roman"/>
              </a:rPr>
              <a:t>jus </a:t>
            </a:r>
            <a:r>
              <a:rPr lang="en-GB" sz="2800" i="1" dirty="0" err="1">
                <a:solidFill>
                  <a:schemeClr val="tx1"/>
                </a:solidFill>
                <a:latin typeface="Times New Roman"/>
                <a:cs typeface="Times New Roman"/>
              </a:rPr>
              <a:t>civile</a:t>
            </a:r>
            <a:r>
              <a:rPr lang="en-GB" sz="2800" i="1" dirty="0">
                <a:solidFill>
                  <a:schemeClr val="tx1"/>
                </a:solidFill>
                <a:latin typeface="Times New Roman"/>
                <a:cs typeface="Times New Roman"/>
              </a:rPr>
              <a:t> </a:t>
            </a:r>
            <a:r>
              <a:rPr lang="en-GB" sz="2800" dirty="0">
                <a:solidFill>
                  <a:schemeClr val="tx1"/>
                </a:solidFill>
                <a:latin typeface="Times New Roman"/>
                <a:cs typeface="Times New Roman"/>
              </a:rPr>
              <a:t>and refers to all those experiences that from a historical viewpoint have their roots in Medieval continental Europe.</a:t>
            </a:r>
          </a:p>
          <a:p>
            <a:pPr marL="45720" indent="0" algn="ctr">
              <a:lnSpc>
                <a:spcPct val="120000"/>
              </a:lnSpc>
              <a:buNone/>
            </a:pPr>
            <a:r>
              <a:rPr lang="en-GB" sz="2800" dirty="0">
                <a:solidFill>
                  <a:schemeClr val="tx1"/>
                </a:solidFill>
                <a:latin typeface="Times New Roman"/>
                <a:cs typeface="Times New Roman"/>
              </a:rPr>
              <a:t>[see annex]</a:t>
            </a:r>
          </a:p>
          <a:p>
            <a:pPr marL="45720" indent="0" algn="just">
              <a:lnSpc>
                <a:spcPct val="120000"/>
              </a:lnSpc>
              <a:buNone/>
            </a:pPr>
            <a:r>
              <a:rPr lang="en-GB" sz="2800" b="1" dirty="0">
                <a:solidFill>
                  <a:schemeClr val="tx1"/>
                </a:solidFill>
                <a:latin typeface="Times New Roman"/>
                <a:cs typeface="Times New Roman"/>
              </a:rPr>
              <a:t>Common law:</a:t>
            </a:r>
            <a:r>
              <a:rPr lang="en-GB" sz="2800" dirty="0">
                <a:solidFill>
                  <a:schemeClr val="tx1"/>
                </a:solidFill>
                <a:latin typeface="Times New Roman"/>
                <a:cs typeface="Times New Roman"/>
              </a:rPr>
              <a:t> the expression comes from </a:t>
            </a:r>
            <a:r>
              <a:rPr lang="en-GB" sz="2800" i="1" dirty="0">
                <a:solidFill>
                  <a:schemeClr val="tx1"/>
                </a:solidFill>
                <a:latin typeface="Times New Roman"/>
                <a:cs typeface="Times New Roman"/>
              </a:rPr>
              <a:t>jus commune </a:t>
            </a:r>
            <a:r>
              <a:rPr lang="en-GB" sz="2800" dirty="0">
                <a:solidFill>
                  <a:schemeClr val="tx1"/>
                </a:solidFill>
                <a:latin typeface="Times New Roman"/>
                <a:cs typeface="Times New Roman"/>
              </a:rPr>
              <a:t>and refers to all those experiences that have their roots in Medieval and modern English law.</a:t>
            </a:r>
            <a:endParaRPr lang="en-GB" sz="2800" b="1" dirty="0">
              <a:solidFill>
                <a:schemeClr val="tx1"/>
              </a:solidFill>
              <a:latin typeface="Times New Roman"/>
              <a:cs typeface="Times New Roman"/>
            </a:endParaRPr>
          </a:p>
          <a:p>
            <a:pPr marL="45720" indent="0" algn="just">
              <a:lnSpc>
                <a:spcPct val="120000"/>
              </a:lnSpc>
              <a:buNone/>
            </a:pPr>
            <a:endParaRPr lang="it-IT" sz="2800" dirty="0">
              <a:effectLst/>
            </a:endParaRP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41120" y="467361"/>
            <a:ext cx="9509760" cy="835784"/>
          </a:xfrm>
        </p:spPr>
        <p:txBody>
          <a:bodyPr>
            <a:normAutofit/>
          </a:bodyPr>
          <a:lstStyle/>
          <a:p>
            <a:pPr algn="ctr"/>
            <a:r>
              <a:rPr lang="it-IT" sz="3200" dirty="0">
                <a:latin typeface="Times New Roman" panose="02020603050405020304" pitchFamily="18" charset="0"/>
                <a:cs typeface="Times New Roman" panose="02020603050405020304" pitchFamily="18" charset="0"/>
              </a:rPr>
              <a:t>CIVIL LAW v. COMMON LAW</a:t>
            </a:r>
          </a:p>
        </p:txBody>
      </p:sp>
      <p:sp>
        <p:nvSpPr>
          <p:cNvPr id="3" name="Segnaposto contenuto 2"/>
          <p:cNvSpPr>
            <a:spLocks noGrp="1"/>
          </p:cNvSpPr>
          <p:nvPr>
            <p:ph idx="1"/>
          </p:nvPr>
        </p:nvSpPr>
        <p:spPr>
          <a:xfrm>
            <a:off x="844952" y="2095764"/>
            <a:ext cx="10372652" cy="4328186"/>
          </a:xfrm>
        </p:spPr>
        <p:txBody>
          <a:bodyPr>
            <a:noAutofit/>
          </a:bodyPr>
          <a:lstStyle/>
          <a:p>
            <a:pPr marL="45720" indent="0" algn="just">
              <a:lnSpc>
                <a:spcPct val="100000"/>
              </a:lnSpc>
              <a:buNone/>
            </a:pPr>
            <a:r>
              <a:rPr lang="en-GB" sz="2800" b="1" dirty="0">
                <a:solidFill>
                  <a:srgbClr val="323232"/>
                </a:solidFill>
                <a:latin typeface="Times New Roman"/>
                <a:cs typeface="Times New Roman"/>
              </a:rPr>
              <a:t>Legal tradition: </a:t>
            </a:r>
            <a:r>
              <a:rPr lang="en-GB" sz="2800" dirty="0">
                <a:solidFill>
                  <a:srgbClr val="323232"/>
                </a:solidFill>
                <a:latin typeface="Times New Roman"/>
                <a:cs typeface="Times New Roman"/>
              </a:rPr>
              <a:t>according to John Merryman (*) it is ‘a set of deeply rooted, historically conditioned attitudes about the nature of law, about the role of law in the society and the polity, about the proper organization and operation of the legal system, and about the way law is or should be made, applied, studied, perfected, and taught’. </a:t>
            </a:r>
          </a:p>
          <a:p>
            <a:pPr marL="45720" indent="0" algn="just">
              <a:lnSpc>
                <a:spcPct val="100000"/>
              </a:lnSpc>
              <a:buNone/>
            </a:pPr>
            <a:endParaRPr lang="en-GB" sz="2800" dirty="0">
              <a:solidFill>
                <a:srgbClr val="323232"/>
              </a:solidFill>
              <a:latin typeface="Times New Roman"/>
              <a:cs typeface="Times New Roman"/>
            </a:endParaRPr>
          </a:p>
          <a:p>
            <a:pPr marL="45720" indent="0" algn="just">
              <a:lnSpc>
                <a:spcPct val="100000"/>
              </a:lnSpc>
              <a:buNone/>
            </a:pPr>
            <a:r>
              <a:rPr lang="en-GB" sz="2800" dirty="0">
                <a:solidFill>
                  <a:srgbClr val="323232"/>
                </a:solidFill>
                <a:latin typeface="Times New Roman"/>
                <a:cs typeface="Times New Roman"/>
              </a:rPr>
              <a:t>(*) </a:t>
            </a:r>
            <a:r>
              <a:rPr lang="en-GB" sz="2800" cap="small" dirty="0">
                <a:solidFill>
                  <a:srgbClr val="323232"/>
                </a:solidFill>
                <a:latin typeface="Times New Roman"/>
                <a:cs typeface="Times New Roman"/>
              </a:rPr>
              <a:t>J. Merryman</a:t>
            </a:r>
            <a:r>
              <a:rPr lang="en-GB" sz="2800" dirty="0">
                <a:solidFill>
                  <a:srgbClr val="323232"/>
                </a:solidFill>
                <a:latin typeface="Times New Roman"/>
                <a:cs typeface="Times New Roman"/>
              </a:rPr>
              <a:t>, </a:t>
            </a:r>
            <a:r>
              <a:rPr lang="en-GB" sz="2800" i="1" dirty="0">
                <a:solidFill>
                  <a:srgbClr val="323232"/>
                </a:solidFill>
                <a:latin typeface="Times New Roman"/>
                <a:cs typeface="Times New Roman"/>
              </a:rPr>
              <a:t>The Civil Law Tradition: An Introduction to the Legal Systems of Western Europe and Latin America</a:t>
            </a:r>
            <a:r>
              <a:rPr lang="en-GB" sz="2800" dirty="0">
                <a:solidFill>
                  <a:srgbClr val="323232"/>
                </a:solidFill>
                <a:latin typeface="Times New Roman"/>
                <a:cs typeface="Times New Roman"/>
              </a:rPr>
              <a:t>, 1985.</a:t>
            </a:r>
          </a:p>
        </p:txBody>
      </p:sp>
    </p:spTree>
    <p:extLst>
      <p:ext uri="{BB962C8B-B14F-4D97-AF65-F5344CB8AC3E}">
        <p14:creationId xmlns:p14="http://schemas.microsoft.com/office/powerpoint/2010/main" val="97641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9043" y="610333"/>
            <a:ext cx="9566390" cy="605009"/>
          </a:xfrm>
        </p:spPr>
        <p:txBody>
          <a:bodyPr>
            <a:noAutofit/>
          </a:bodyPr>
          <a:lstStyle/>
          <a:p>
            <a:pPr algn="ctr"/>
            <a:r>
              <a:rPr lang="en-GB" sz="3200" dirty="0">
                <a:latin typeface="Times New Roman" panose="02020603050405020304" pitchFamily="18" charset="0"/>
                <a:cs typeface="Times New Roman" panose="02020603050405020304" pitchFamily="18" charset="0"/>
              </a:rPr>
              <a:t>CIVIL LAW v. COMMON LAW</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717630" y="1527858"/>
            <a:ext cx="10660284" cy="4896982"/>
          </a:xfrm>
          <a:prstGeom prst="rect">
            <a:avLst/>
          </a:prstGeom>
        </p:spPr>
        <p:txBody>
          <a:bodyPr wrap="square">
            <a:spAutoFit/>
          </a:bodyPr>
          <a:lstStyle/>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Historical remarks on the major divergences</a:t>
            </a:r>
          </a:p>
          <a:p>
            <a:pPr marL="457200" indent="-457200" algn="just">
              <a:lnSpc>
                <a:spcPct val="115000"/>
              </a:lnSpc>
              <a:spcAft>
                <a:spcPts val="100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In the age of the great codifications the opposition between civil law and common law was grounded on the presence or absence of codified law.</a:t>
            </a:r>
          </a:p>
          <a:p>
            <a:pPr marL="457200" indent="-457200" algn="just">
              <a:lnSpc>
                <a:spcPct val="115000"/>
              </a:lnSpc>
              <a:spcAft>
                <a:spcPts val="100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At the beginning of the XX century the difference was said to be that civil law countries were based on written law, while common law countries on unwritten customary law.</a:t>
            </a:r>
          </a:p>
          <a:p>
            <a:pPr marL="457200" indent="-457200" algn="just">
              <a:lnSpc>
                <a:spcPct val="115000"/>
              </a:lnSpc>
              <a:spcAft>
                <a:spcPts val="100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Another difference was that in Common law countries judgments are a source of law.</a:t>
            </a:r>
          </a:p>
        </p:txBody>
      </p:sp>
    </p:spTree>
    <p:extLst>
      <p:ext uri="{BB962C8B-B14F-4D97-AF65-F5344CB8AC3E}">
        <p14:creationId xmlns:p14="http://schemas.microsoft.com/office/powerpoint/2010/main" val="4222283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9043" y="610333"/>
            <a:ext cx="9566390" cy="605009"/>
          </a:xfrm>
        </p:spPr>
        <p:txBody>
          <a:bodyPr>
            <a:noAutofit/>
          </a:bodyPr>
          <a:lstStyle/>
          <a:p>
            <a:pPr algn="ctr"/>
            <a:r>
              <a:rPr lang="en-GB" sz="3200" dirty="0">
                <a:latin typeface="Times New Roman" panose="02020603050405020304" pitchFamily="18" charset="0"/>
                <a:cs typeface="Times New Roman" panose="02020603050405020304" pitchFamily="18" charset="0"/>
              </a:rPr>
              <a:t>CIVIL LAW v. COMMON LAW</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613458" y="1446835"/>
            <a:ext cx="10764456" cy="5234485"/>
          </a:xfrm>
          <a:prstGeom prst="rect">
            <a:avLst/>
          </a:prstGeom>
        </p:spPr>
        <p:txBody>
          <a:bodyPr wrap="square">
            <a:spAutoFit/>
          </a:bodyPr>
          <a:lstStyle/>
          <a:p>
            <a:pPr algn="just">
              <a:lnSpc>
                <a:spcPct val="115000"/>
              </a:lnSpc>
              <a:spcAft>
                <a:spcPts val="1000"/>
              </a:spcAft>
            </a:pPr>
            <a:r>
              <a:rPr lang="en-GB" sz="2800" b="1" dirty="0">
                <a:latin typeface="Times New Roman" panose="02020603050405020304" pitchFamily="18" charset="0"/>
                <a:ea typeface="Times New Roman" panose="02020603050405020304" pitchFamily="18" charset="0"/>
                <a:cs typeface="Times New Roman" panose="02020603050405020304" pitchFamily="18" charset="0"/>
              </a:rPr>
              <a:t>Historical remarks on the major convergences</a:t>
            </a:r>
          </a:p>
          <a:p>
            <a:pPr marL="457200" indent="-457200" algn="just">
              <a:lnSpc>
                <a:spcPct val="115000"/>
              </a:lnSpc>
              <a:spcAft>
                <a:spcPts val="1000"/>
              </a:spcAft>
              <a:buFont typeface="Arial" panose="020B0604020202020204" pitchFamily="34" charset="0"/>
              <a:buChar char="•"/>
            </a:pPr>
            <a:r>
              <a:rPr lang="en-GB" sz="2800" dirty="0" err="1">
                <a:latin typeface="Times New Roman" panose="02020603050405020304" pitchFamily="18" charset="0"/>
                <a:ea typeface="Times New Roman" panose="02020603050405020304" pitchFamily="18" charset="0"/>
                <a:cs typeface="Times New Roman" panose="02020603050405020304" pitchFamily="18" charset="0"/>
              </a:rPr>
              <a:t>Constitutionalisation</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of the system: both in common law and civil law constitutional legality prevails over legislation and political power.</a:t>
            </a:r>
          </a:p>
          <a:p>
            <a:pPr marL="457200" indent="-457200" algn="just">
              <a:lnSpc>
                <a:spcPct val="115000"/>
              </a:lnSpc>
              <a:spcAft>
                <a:spcPts val="1000"/>
              </a:spcAft>
              <a:buFont typeface="Arial" panose="020B0604020202020204" pitchFamily="34" charset="0"/>
              <a:buChar char="•"/>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lnSpc>
                <a:spcPct val="115000"/>
              </a:lnSpc>
              <a:spcAft>
                <a:spcPts val="100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Spread of French revolution values in both systems: democratic representation, </a:t>
            </a:r>
            <a:r>
              <a:rPr lang="en-GB" sz="2800" i="1" dirty="0" err="1">
                <a:latin typeface="Times New Roman" panose="02020603050405020304" pitchFamily="18" charset="0"/>
                <a:ea typeface="Times New Roman" panose="02020603050405020304" pitchFamily="18" charset="0"/>
                <a:cs typeface="Times New Roman" panose="02020603050405020304" pitchFamily="18" charset="0"/>
              </a:rPr>
              <a:t>laicité</a:t>
            </a:r>
            <a:r>
              <a:rPr lang="en-GB" sz="2800" dirty="0">
                <a:latin typeface="Times New Roman" panose="02020603050405020304" pitchFamily="18" charset="0"/>
                <a:ea typeface="Times New Roman" panose="02020603050405020304" pitchFamily="18" charset="0"/>
                <a:cs typeface="Times New Roman" panose="02020603050405020304" pitchFamily="18" charset="0"/>
              </a:rPr>
              <a:t>, solidarity or fraternity, equality and liberty.</a:t>
            </a:r>
          </a:p>
          <a:p>
            <a:pPr marL="457200" indent="-457200" algn="just">
              <a:lnSpc>
                <a:spcPct val="115000"/>
              </a:lnSpc>
              <a:spcAft>
                <a:spcPts val="1000"/>
              </a:spcAft>
              <a:buFont typeface="Arial" panose="020B0604020202020204" pitchFamily="34" charset="0"/>
              <a:buChar char="•"/>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lnSpc>
                <a:spcPct val="115000"/>
              </a:lnSpc>
              <a:spcAft>
                <a:spcPts val="100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Renewed interest in mixed systems, as they cast light on the strengths and weaknesses of the two traditions.</a:t>
            </a:r>
          </a:p>
        </p:txBody>
      </p:sp>
    </p:spTree>
    <p:extLst>
      <p:ext uri="{BB962C8B-B14F-4D97-AF65-F5344CB8AC3E}">
        <p14:creationId xmlns:p14="http://schemas.microsoft.com/office/powerpoint/2010/main" val="2145096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370917"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CONCEPT OF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dirty="0">
                <a:latin typeface="Times New Roman" panose="02020603050405020304" pitchFamily="18" charset="0"/>
                <a:cs typeface="Times New Roman" panose="02020603050405020304" pitchFamily="18" charset="0"/>
              </a:rPr>
              <a:t>The comparison between civil law and common law reveals:</a:t>
            </a:r>
          </a:p>
          <a:p>
            <a:pPr lvl="0" algn="just"/>
            <a:endParaRPr lang="en-GB" sz="28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a shared political and cultural background</a:t>
            </a:r>
          </a:p>
          <a:p>
            <a:pPr marL="514350" lvl="0" indent="-514350" algn="just">
              <a:buFont typeface="+mj-lt"/>
              <a:buAutoNum type="arabicPeriod"/>
            </a:pPr>
            <a:endParaRPr lang="en-GB" sz="28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a different legal and technical background</a:t>
            </a:r>
          </a:p>
          <a:p>
            <a:pPr marL="514350" lvl="0" indent="-514350" algn="just">
              <a:buFont typeface="+mj-lt"/>
              <a:buAutoNum type="arabicPeriod"/>
            </a:pPr>
            <a:endParaRPr lang="en-GB" sz="2800" dirty="0">
              <a:latin typeface="Times New Roman" panose="02020603050405020304" pitchFamily="18" charset="0"/>
              <a:cs typeface="Times New Roman" panose="02020603050405020304" pitchFamily="18" charset="0"/>
            </a:endParaRPr>
          </a:p>
          <a:p>
            <a:pPr marL="514350" lvl="0" indent="-514350" algn="just">
              <a:buFont typeface="+mj-lt"/>
              <a:buAutoNum type="arabicPeriod"/>
            </a:pPr>
            <a:r>
              <a:rPr lang="en-GB" sz="2800" dirty="0">
                <a:latin typeface="Times New Roman" panose="02020603050405020304" pitchFamily="18" charset="0"/>
                <a:cs typeface="Times New Roman" panose="02020603050405020304" pitchFamily="18" charset="0"/>
              </a:rPr>
              <a:t>shared contemporary problems and challenges</a:t>
            </a:r>
          </a:p>
          <a:p>
            <a:pPr lvl="0" algn="just"/>
            <a:endParaRPr lang="en-GB" sz="2800" b="1"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A proper reconstruction of the historical background is crucial to understand the reasons underlying such convergences and divergences.</a:t>
            </a:r>
          </a:p>
        </p:txBody>
      </p:sp>
    </p:spTree>
    <p:extLst>
      <p:ext uri="{BB962C8B-B14F-4D97-AF65-F5344CB8AC3E}">
        <p14:creationId xmlns:p14="http://schemas.microsoft.com/office/powerpoint/2010/main" val="2400914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208871"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CONCEPT OF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Historical background:</a:t>
            </a:r>
            <a:r>
              <a:rPr lang="en-GB" sz="2800" dirty="0">
                <a:latin typeface="Times New Roman" panose="02020603050405020304" pitchFamily="18" charset="0"/>
                <a:cs typeface="Times New Roman" panose="02020603050405020304" pitchFamily="18" charset="0"/>
              </a:rPr>
              <a:t> two crucial stages for the development of the Western Legal Tradition</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u="sng" dirty="0">
                <a:latin typeface="Times New Roman" panose="02020603050405020304" pitchFamily="18" charset="0"/>
                <a:cs typeface="Times New Roman" panose="02020603050405020304" pitchFamily="18" charset="0"/>
              </a:rPr>
              <a:t>Medieval common background</a:t>
            </a:r>
            <a:r>
              <a:rPr lang="en-GB" sz="2800" dirty="0">
                <a:latin typeface="Times New Roman" panose="02020603050405020304" pitchFamily="18" charset="0"/>
                <a:cs typeface="Times New Roman" panose="02020603050405020304" pitchFamily="18" charset="0"/>
              </a:rPr>
              <a:t>: creation of a wide area of jus commune, as all the different political organisations on the European territory evolved through identical organisational and procedural schemes.</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u="sng" dirty="0">
                <a:latin typeface="Times New Roman" panose="02020603050405020304" pitchFamily="18" charset="0"/>
                <a:cs typeface="Times New Roman" panose="02020603050405020304" pitchFamily="18" charset="0"/>
              </a:rPr>
              <a:t>Gregorian reform</a:t>
            </a:r>
            <a:r>
              <a:rPr lang="en-GB" sz="2800" dirty="0">
                <a:latin typeface="Times New Roman" panose="02020603050405020304" pitchFamily="18" charset="0"/>
                <a:cs typeface="Times New Roman" panose="02020603050405020304" pitchFamily="18" charset="0"/>
              </a:rPr>
              <a:t>: sub-product of the great effort to rebuild the Roman Catholic Church.</a:t>
            </a:r>
          </a:p>
        </p:txBody>
      </p:sp>
    </p:spTree>
    <p:extLst>
      <p:ext uri="{BB962C8B-B14F-4D97-AF65-F5344CB8AC3E}">
        <p14:creationId xmlns:p14="http://schemas.microsoft.com/office/powerpoint/2010/main" val="492829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359342"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THE CONCEPT OF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401205"/>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Features of the Medieval common background:</a:t>
            </a:r>
          </a:p>
          <a:p>
            <a:pPr lvl="0" algn="just"/>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Fusion of heterogeneous components coming both from the late Roman law and from the Germanic tradition.</a:t>
            </a:r>
          </a:p>
          <a:p>
            <a:pPr marL="457200" lvl="0" indent="-457200" algn="just">
              <a:buFont typeface="Arial" panose="020B0604020202020204" pitchFamily="34" charset="0"/>
              <a:buChar char="•"/>
            </a:pPr>
            <a:endParaRPr lang="en-GB" sz="28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800" dirty="0">
                <a:latin typeface="Times New Roman" panose="02020603050405020304" pitchFamily="18" charset="0"/>
                <a:cs typeface="Times New Roman" panose="02020603050405020304" pitchFamily="18" charset="0"/>
              </a:rPr>
              <a:t>Creation of open systems which were a mixture of sources with different origins and nature: ecclesiastical, lay, royal and customary.</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The fracture came with the spread of the ‘</a:t>
            </a:r>
            <a:r>
              <a:rPr lang="en-GB" sz="2800" i="1" dirty="0" err="1">
                <a:latin typeface="Times New Roman" panose="02020603050405020304" pitchFamily="18" charset="0"/>
                <a:cs typeface="Times New Roman" panose="02020603050405020304" pitchFamily="18" charset="0"/>
              </a:rPr>
              <a:t>scientia</a:t>
            </a:r>
            <a:r>
              <a:rPr lang="en-GB" sz="2800" i="1" dirty="0">
                <a:latin typeface="Times New Roman" panose="02020603050405020304" pitchFamily="18" charset="0"/>
                <a:cs typeface="Times New Roman" panose="02020603050405020304" pitchFamily="18" charset="0"/>
              </a:rPr>
              <a:t> juris</a:t>
            </a:r>
            <a:r>
              <a:rPr lang="en-GB" sz="2800" dirty="0">
                <a:latin typeface="Times New Roman" panose="02020603050405020304" pitchFamily="18" charset="0"/>
                <a:cs typeface="Times New Roman" panose="02020603050405020304" pitchFamily="18" charset="0"/>
              </a:rPr>
              <a:t>’, with its ordering categories (see below).</a:t>
            </a:r>
          </a:p>
        </p:txBody>
      </p:sp>
    </p:spTree>
    <p:extLst>
      <p:ext uri="{BB962C8B-B14F-4D97-AF65-F5344CB8AC3E}">
        <p14:creationId xmlns:p14="http://schemas.microsoft.com/office/powerpoint/2010/main" val="99067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9205" y="467360"/>
            <a:ext cx="10121675" cy="609086"/>
          </a:xfrm>
        </p:spPr>
        <p:txBody>
          <a:bodyPr>
            <a:noAutofit/>
          </a:bodyPr>
          <a:lstStyle/>
          <a:p>
            <a:pPr algn="ctr"/>
            <a:r>
              <a:rPr lang="en-GB" sz="3200" dirty="0">
                <a:latin typeface="Times New Roman" panose="02020603050405020304" pitchFamily="18" charset="0"/>
                <a:cs typeface="Times New Roman" panose="02020603050405020304" pitchFamily="18" charset="0"/>
              </a:rPr>
              <a:t>FEATURES OF THE WESTERN LEGAL TRADITION</a:t>
            </a:r>
            <a:endParaRPr lang="it-IT" sz="3200" dirty="0">
              <a:latin typeface="Times New Roman" panose="02020603050405020304" pitchFamily="18" charset="0"/>
              <a:cs typeface="Times New Roman" panose="02020603050405020304" pitchFamily="18" charset="0"/>
            </a:endParaRPr>
          </a:p>
        </p:txBody>
      </p:sp>
      <p:sp>
        <p:nvSpPr>
          <p:cNvPr id="3" name="Rettangolo 2"/>
          <p:cNvSpPr/>
          <p:nvPr/>
        </p:nvSpPr>
        <p:spPr>
          <a:xfrm>
            <a:off x="844952" y="1597306"/>
            <a:ext cx="10371688" cy="4832092"/>
          </a:xfrm>
          <a:prstGeom prst="rect">
            <a:avLst/>
          </a:prstGeom>
        </p:spPr>
        <p:txBody>
          <a:bodyPr wrap="square">
            <a:spAutoFit/>
          </a:bodyPr>
          <a:lstStyle/>
          <a:p>
            <a:pPr lvl="0" algn="just"/>
            <a:r>
              <a:rPr lang="en-GB" sz="2800" b="1" dirty="0">
                <a:latin typeface="Times New Roman" panose="02020603050405020304" pitchFamily="18" charset="0"/>
                <a:cs typeface="Times New Roman" panose="02020603050405020304" pitchFamily="18" charset="0"/>
              </a:rPr>
              <a:t>1) </a:t>
            </a:r>
            <a:r>
              <a:rPr lang="en-GB" sz="2800" dirty="0">
                <a:latin typeface="Times New Roman" panose="02020603050405020304" pitchFamily="18" charset="0"/>
                <a:cs typeface="Times New Roman" panose="02020603050405020304" pitchFamily="18" charset="0"/>
              </a:rPr>
              <a:t>Law is conceived as something autonomous from religion and politics: those latter can and do have an impact on law, but they are not identified with it.</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b="1" dirty="0">
                <a:latin typeface="Times New Roman" panose="02020603050405020304" pitchFamily="18" charset="0"/>
                <a:cs typeface="Times New Roman" panose="02020603050405020304" pitchFamily="18" charset="0"/>
              </a:rPr>
              <a:t>2) </a:t>
            </a:r>
            <a:r>
              <a:rPr lang="en-GB" sz="2800" dirty="0">
                <a:latin typeface="Times New Roman" panose="02020603050405020304" pitchFamily="18" charset="0"/>
                <a:cs typeface="Times New Roman" panose="02020603050405020304" pitchFamily="18" charset="0"/>
              </a:rPr>
              <a:t>Law is committed to professionals provided with specific skills and background, a specific linguistic and conceptual apparatus and a specific literature.</a:t>
            </a:r>
          </a:p>
          <a:p>
            <a:pPr lvl="0" algn="just"/>
            <a:endParaRPr lang="en-GB" sz="2800" dirty="0">
              <a:latin typeface="Times New Roman" panose="02020603050405020304" pitchFamily="18" charset="0"/>
              <a:cs typeface="Times New Roman" panose="02020603050405020304" pitchFamily="18" charset="0"/>
            </a:endParaRPr>
          </a:p>
          <a:p>
            <a:pPr lvl="0" algn="just"/>
            <a:r>
              <a:rPr lang="en-GB" sz="2800" dirty="0">
                <a:latin typeface="Times New Roman" panose="02020603050405020304" pitchFamily="18" charset="0"/>
                <a:cs typeface="Times New Roman" panose="02020603050405020304" pitchFamily="18" charset="0"/>
              </a:rPr>
              <a:t>And such technical background becomes an organisational formant of the system: legal institutions can be perceived only through the mentioned apparatus of concepts.</a:t>
            </a:r>
          </a:p>
        </p:txBody>
      </p:sp>
    </p:spTree>
    <p:extLst>
      <p:ext uri="{BB962C8B-B14F-4D97-AF65-F5344CB8AC3E}">
        <p14:creationId xmlns:p14="http://schemas.microsoft.com/office/powerpoint/2010/main" val="62220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916</Words>
  <Application>Microsoft Macintosh PowerPoint</Application>
  <PresentationFormat>Widescreen</PresentationFormat>
  <Paragraphs>81</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Book Antiqua</vt:lpstr>
      <vt:lpstr>Times New Roman</vt:lpstr>
      <vt:lpstr>Banded Design Yellow 16x9</vt:lpstr>
      <vt:lpstr>Comparative Law</vt:lpstr>
      <vt:lpstr>THE WESTERN LEGAL TRADITION  CIVIL LAW v. COMMON LAW</vt:lpstr>
      <vt:lpstr>CIVIL LAW v. COMMON LAW</vt:lpstr>
      <vt:lpstr>CIVIL LAW v. COMMON LAW</vt:lpstr>
      <vt:lpstr>CIVIL LAW v. COMMON LAW</vt:lpstr>
      <vt:lpstr>THE CONCEPT OF ‘WESTERN LEGAL TRADITION’</vt:lpstr>
      <vt:lpstr>THE CONCEPT OF ‘WESTERN LEGAL TRADITION’</vt:lpstr>
      <vt:lpstr>THE CONCEPT OF ‘WESTERN LEGAL TRADITION’</vt:lpstr>
      <vt:lpstr>FEATURES OF THE WESTERN LEGAL TRADITION</vt:lpstr>
      <vt:lpstr>FEATURES OF THE WESTERN LEGAL TRADITION</vt:lpstr>
      <vt:lpstr>FEATURES OF THE WESTERN LEGAL TRADITION</vt:lpstr>
      <vt:lpstr>FEATURES OF THE WESTERN LEGAL TRADITION</vt:lpstr>
      <vt:lpstr>RELEVANT CHRONOLOGICAL STEPS OF THE WESTERN LEGAL TRADITION</vt:lpstr>
    </vt:vector>
  </TitlesOfParts>
  <Manager/>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2020-03-06T10:46:36Z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