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1"/>
  </p:notesMasterIdLst>
  <p:handoutMasterIdLst>
    <p:handoutMasterId r:id="rId22"/>
  </p:handoutMasterIdLst>
  <p:sldIdLst>
    <p:sldId id="256" r:id="rId3"/>
    <p:sldId id="265" r:id="rId4"/>
    <p:sldId id="306" r:id="rId5"/>
    <p:sldId id="357" r:id="rId6"/>
    <p:sldId id="358" r:id="rId7"/>
    <p:sldId id="359" r:id="rId8"/>
    <p:sldId id="360" r:id="rId9"/>
    <p:sldId id="361" r:id="rId10"/>
    <p:sldId id="261" r:id="rId11"/>
    <p:sldId id="349" r:id="rId12"/>
    <p:sldId id="272" r:id="rId13"/>
    <p:sldId id="350" r:id="rId14"/>
    <p:sldId id="351" r:id="rId15"/>
    <p:sldId id="352" r:id="rId16"/>
    <p:sldId id="362" r:id="rId17"/>
    <p:sldId id="353" r:id="rId18"/>
    <p:sldId id="363" r:id="rId19"/>
    <p:sldId id="35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1" d="100"/>
          <a:sy n="111" d="100"/>
        </p:scale>
        <p:origin x="672" y="200"/>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3/6/20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3/6/20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3/6/20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3/6/20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3/6/20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3/6/20</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9042" y="610333"/>
            <a:ext cx="9873205" cy="605009"/>
          </a:xfrm>
        </p:spPr>
        <p:txBody>
          <a:bodyPr>
            <a:noAutofit/>
          </a:bodyPr>
          <a:lstStyle/>
          <a:p>
            <a:pPr algn="ctr"/>
            <a:r>
              <a:rPr lang="en-GB" sz="3200" dirty="0">
                <a:latin typeface="Times New Roman" panose="02020603050405020304" pitchFamily="18" charset="0"/>
                <a:cs typeface="Times New Roman" panose="02020603050405020304" pitchFamily="18" charset="0"/>
              </a:rPr>
              <a:t>THE INFLUENCE OF CHURCH AND CANON LAW</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960698" y="1805652"/>
            <a:ext cx="10289892" cy="4896982"/>
          </a:xfrm>
          <a:prstGeom prst="rect">
            <a:avLst/>
          </a:prstGeom>
        </p:spPr>
        <p:txBody>
          <a:bodyPr wrap="square">
            <a:spAutoFit/>
          </a:bodyPr>
          <a:lstStyle/>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Gregorian Reform:</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it provided the model of a complex organisation grounded on legal rules and procedures, with its ecclesiastical hierarchies, division of powers between the Pope and the bishops, legal status of the clergy, liturgical and administrative apparatus…</a:t>
            </a:r>
          </a:p>
          <a:p>
            <a:pPr algn="just">
              <a:lnSpc>
                <a:spcPct val="115000"/>
              </a:lnSpc>
              <a:spcAft>
                <a:spcPts val="1000"/>
              </a:spcAft>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Restatement of Canon law by Graziano: </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it spread quickly, as church were present everywhere, and opened the way to the reception of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jus </a:t>
            </a:r>
            <a:r>
              <a:rPr lang="en-GB" sz="2800" i="1" dirty="0" err="1">
                <a:latin typeface="Times New Roman" panose="02020603050405020304" pitchFamily="18" charset="0"/>
                <a:ea typeface="Times New Roman" panose="02020603050405020304" pitchFamily="18" charset="0"/>
                <a:cs typeface="Times New Roman" panose="02020603050405020304" pitchFamily="18" charset="0"/>
              </a:rPr>
              <a:t>civile</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It played a significant role in the formation of </a:t>
            </a:r>
            <a:r>
              <a:rPr lang="en-GB" sz="2800" i="1" dirty="0">
                <a:latin typeface="Times New Roman" panose="02020603050405020304" pitchFamily="18" charset="0"/>
                <a:ea typeface="Times New Roman" panose="02020603050405020304" pitchFamily="18" charset="0"/>
                <a:cs typeface="Times New Roman" panose="02020603050405020304" pitchFamily="18" charset="0"/>
              </a:rPr>
              <a:t>jus commune</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1000"/>
              </a:spcAft>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5096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4562" y="467360"/>
            <a:ext cx="11042247"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INFLUENCE OF THE CHURCH AND CANON LAW</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307939"/>
            <a:ext cx="10671857" cy="5262979"/>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Main legacies of canon law</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Defects of consent (very refined in the canon law rules on marriage)</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Good faith</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Prohibition of usury</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Ideals linked with Catholic morals</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Civil and criminal procedure rules: struggle for a legally based trial grounded on strict and predetermined legal rules.</a:t>
            </a:r>
          </a:p>
        </p:txBody>
      </p:sp>
    </p:spTree>
    <p:extLst>
      <p:ext uri="{BB962C8B-B14F-4D97-AF65-F5344CB8AC3E}">
        <p14:creationId xmlns:p14="http://schemas.microsoft.com/office/powerpoint/2010/main" val="240091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208871"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FORMATION OF </a:t>
            </a:r>
            <a:r>
              <a:rPr lang="en-GB" sz="3200" i="1" dirty="0">
                <a:latin typeface="Times New Roman" panose="02020603050405020304" pitchFamily="18" charset="0"/>
                <a:cs typeface="Times New Roman" panose="02020603050405020304" pitchFamily="18" charset="0"/>
              </a:rPr>
              <a:t>JUS COMMUNE</a:t>
            </a:r>
            <a:endParaRPr lang="it-IT" sz="3200" i="1"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3970318"/>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Historical background: </a:t>
            </a:r>
            <a:r>
              <a:rPr lang="en-GB" sz="2800" dirty="0">
                <a:latin typeface="Times New Roman" panose="02020603050405020304" pitchFamily="18" charset="0"/>
                <a:cs typeface="Times New Roman" panose="02020603050405020304" pitchFamily="18" charset="0"/>
              </a:rPr>
              <a:t>XIV-XVIII century – Roman common law as taught in the Universities and applied in courts spread all over Europe and was maintained as a basically unitary tradition.</a:t>
            </a:r>
          </a:p>
          <a:p>
            <a:pPr lvl="0" algn="just"/>
            <a:endParaRPr lang="en-GB" sz="2800"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All the different areas of Europe were also governed by local customs and statutes, but the great ordering categories provided by jus commune transformed original ideas siding them with a complex net of classification concepts.</a:t>
            </a:r>
          </a:p>
        </p:txBody>
      </p:sp>
    </p:spTree>
    <p:extLst>
      <p:ext uri="{BB962C8B-B14F-4D97-AF65-F5344CB8AC3E}">
        <p14:creationId xmlns:p14="http://schemas.microsoft.com/office/powerpoint/2010/main" val="492829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359342"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JUSNATURALISM and JUSRATIONALISM</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b="1" dirty="0" err="1">
                <a:latin typeface="Times New Roman" panose="02020603050405020304" pitchFamily="18" charset="0"/>
                <a:cs typeface="Times New Roman" panose="02020603050405020304" pitchFamily="18" charset="0"/>
              </a:rPr>
              <a:t>Jusnaturalism</a:t>
            </a:r>
            <a:r>
              <a:rPr lang="en-GB" sz="2800" b="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a cosmopolitan ideal stream aimed at finding the ethical basis of legal rules.</a:t>
            </a:r>
            <a:endParaRPr lang="en-GB" sz="2800" b="1" dirty="0">
              <a:latin typeface="Times New Roman" panose="02020603050405020304" pitchFamily="18" charset="0"/>
              <a:cs typeface="Times New Roman" panose="02020603050405020304" pitchFamily="18" charset="0"/>
            </a:endParaRPr>
          </a:p>
          <a:p>
            <a:pPr lvl="0" algn="just"/>
            <a:endParaRPr lang="en-GB" sz="2800" b="1"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Historical background: </a:t>
            </a:r>
            <a:r>
              <a:rPr lang="en-GB" sz="2800" dirty="0">
                <a:latin typeface="Times New Roman" panose="02020603050405020304" pitchFamily="18" charset="0"/>
                <a:cs typeface="Times New Roman" panose="02020603050405020304" pitchFamily="18" charset="0"/>
              </a:rPr>
              <a:t>XVII-XVII century; another cultural stream that integrated </a:t>
            </a:r>
            <a:r>
              <a:rPr lang="en-GB" sz="2800" i="1" dirty="0" err="1">
                <a:latin typeface="Times New Roman" panose="02020603050405020304" pitchFamily="18" charset="0"/>
                <a:cs typeface="Times New Roman" panose="02020603050405020304" pitchFamily="18" charset="0"/>
              </a:rPr>
              <a:t>scientia</a:t>
            </a:r>
            <a:r>
              <a:rPr lang="en-GB" sz="2800" i="1" dirty="0">
                <a:latin typeface="Times New Roman" panose="02020603050405020304" pitchFamily="18" charset="0"/>
                <a:cs typeface="Times New Roman" panose="02020603050405020304" pitchFamily="18" charset="0"/>
              </a:rPr>
              <a:t> juris</a:t>
            </a:r>
            <a:r>
              <a:rPr lang="en-GB" sz="2800" dirty="0">
                <a:latin typeface="Times New Roman" panose="02020603050405020304" pitchFamily="18" charset="0"/>
                <a:cs typeface="Times New Roman" panose="02020603050405020304" pitchFamily="18" charset="0"/>
              </a:rPr>
              <a:t>, spread all over Europe and had a strong impact in particular in England and in the US.</a:t>
            </a:r>
            <a:endParaRPr lang="en-GB" sz="2800" b="1"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Features:</a:t>
            </a:r>
            <a:r>
              <a:rPr lang="en-GB" sz="2800" dirty="0">
                <a:latin typeface="Times New Roman" panose="02020603050405020304" pitchFamily="18" charset="0"/>
                <a:cs typeface="Times New Roman" panose="02020603050405020304" pitchFamily="18" charset="0"/>
              </a:rPr>
              <a:t> with </a:t>
            </a:r>
            <a:r>
              <a:rPr lang="en-GB" sz="2800" dirty="0" err="1">
                <a:latin typeface="Times New Roman" panose="02020603050405020304" pitchFamily="18" charset="0"/>
                <a:cs typeface="Times New Roman" panose="02020603050405020304" pitchFamily="18" charset="0"/>
              </a:rPr>
              <a:t>jusnaturalism</a:t>
            </a:r>
            <a:r>
              <a:rPr lang="en-GB" sz="2800" dirty="0">
                <a:latin typeface="Times New Roman" panose="02020603050405020304" pitchFamily="18" charset="0"/>
                <a:cs typeface="Times New Roman" panose="02020603050405020304" pitchFamily="18" charset="0"/>
              </a:rPr>
              <a:t> the European conscience was oriented towards a system in which law was conceived in the context of moral philosophy</a:t>
            </a:r>
          </a:p>
        </p:txBody>
      </p:sp>
    </p:spTree>
    <p:extLst>
      <p:ext uri="{BB962C8B-B14F-4D97-AF65-F5344CB8AC3E}">
        <p14:creationId xmlns:p14="http://schemas.microsoft.com/office/powerpoint/2010/main" val="99067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JUSNATURALISM and JUSRATIONALISM</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832092"/>
          </a:xfrm>
          <a:prstGeom prst="rect">
            <a:avLst/>
          </a:prstGeom>
        </p:spPr>
        <p:txBody>
          <a:bodyPr wrap="square">
            <a:spAutoFit/>
          </a:bodyPr>
          <a:lstStyle/>
          <a:p>
            <a:pPr lvl="0" algn="just"/>
            <a:r>
              <a:rPr lang="en-GB" sz="2800" b="1" dirty="0" err="1">
                <a:latin typeface="Times New Roman" panose="02020603050405020304" pitchFamily="18" charset="0"/>
                <a:cs typeface="Times New Roman" panose="02020603050405020304" pitchFamily="18" charset="0"/>
              </a:rPr>
              <a:t>Jusrationalism</a:t>
            </a:r>
            <a:r>
              <a:rPr lang="en-GB" sz="2800" b="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an ideal stream developed by Ugo </a:t>
            </a:r>
            <a:r>
              <a:rPr lang="en-GB" sz="2800" dirty="0" err="1">
                <a:latin typeface="Times New Roman" panose="02020603050405020304" pitchFamily="18" charset="0"/>
                <a:cs typeface="Times New Roman" panose="02020603050405020304" pitchFamily="18" charset="0"/>
              </a:rPr>
              <a:t>Grozio</a:t>
            </a:r>
            <a:r>
              <a:rPr lang="en-GB" sz="2800" dirty="0">
                <a:latin typeface="Times New Roman" panose="02020603050405020304" pitchFamily="18" charset="0"/>
                <a:cs typeface="Times New Roman" panose="02020603050405020304" pitchFamily="18" charset="0"/>
              </a:rPr>
              <a:t>, according to which legal rules are linked to the acknowledgement of the rationality inherent in human beings.</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Human beings have a natural inclination towards the organisation of their social relationships and that is what encourages them to get out of the state of nature.</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Legacy: </a:t>
            </a:r>
            <a:r>
              <a:rPr lang="en-GB" sz="2800" dirty="0">
                <a:latin typeface="Times New Roman" panose="02020603050405020304" pitchFamily="18" charset="0"/>
                <a:cs typeface="Times New Roman" panose="02020603050405020304" pitchFamily="18" charset="0"/>
              </a:rPr>
              <a:t>systematic study of the rules as a guarantee of their rational legitimacy; identification of the problems behind the single cases and identification of the rational basis of rules to assess them critically.</a:t>
            </a:r>
          </a:p>
        </p:txBody>
      </p:sp>
    </p:spTree>
    <p:extLst>
      <p:ext uri="{BB962C8B-B14F-4D97-AF65-F5344CB8AC3E}">
        <p14:creationId xmlns:p14="http://schemas.microsoft.com/office/powerpoint/2010/main" val="62220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JUSNATURALISM and JUSRATIONALISM</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832092"/>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General context</a:t>
            </a:r>
            <a:endParaRPr lang="en-GB" sz="2800"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The Corpus juris is gradually loosing its authority and prestige due to new ideals and political theories (</a:t>
            </a:r>
            <a:r>
              <a:rPr lang="en-GB" sz="2800" dirty="0" err="1">
                <a:latin typeface="Times New Roman" panose="02020603050405020304" pitchFamily="18" charset="0"/>
                <a:cs typeface="Times New Roman" panose="02020603050405020304" pitchFamily="18" charset="0"/>
              </a:rPr>
              <a:t>Macchiavelli</a:t>
            </a:r>
            <a:r>
              <a:rPr lang="en-GB" sz="2800" dirty="0">
                <a:latin typeface="Times New Roman" panose="02020603050405020304" pitchFamily="18" charset="0"/>
                <a:cs typeface="Times New Roman" panose="02020603050405020304" pitchFamily="18" charset="0"/>
              </a:rPr>
              <a:t>, Hobbes, </a:t>
            </a:r>
            <a:r>
              <a:rPr lang="en-GB" sz="2800" dirty="0" err="1">
                <a:latin typeface="Times New Roman" panose="02020603050405020304" pitchFamily="18" charset="0"/>
                <a:cs typeface="Times New Roman" panose="02020603050405020304" pitchFamily="18" charset="0"/>
              </a:rPr>
              <a:t>Bodin</a:t>
            </a:r>
            <a:r>
              <a:rPr lang="en-GB" sz="2800" dirty="0">
                <a:latin typeface="Times New Roman" panose="02020603050405020304" pitchFamily="18" charset="0"/>
                <a:cs typeface="Times New Roman" panose="02020603050405020304" pitchFamily="18" charset="0"/>
              </a:rPr>
              <a:t>…): need to rebuild the universal category of justice on the basis of shared ethics rather than of a commonly recognised authority.</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Christianity is gradually loosing its unity due to the Reform and the Counter-Reform: no more common unitary Christian ethics.</a:t>
            </a:r>
          </a:p>
        </p:txBody>
      </p:sp>
    </p:spTree>
    <p:extLst>
      <p:ext uri="{BB962C8B-B14F-4D97-AF65-F5344CB8AC3E}">
        <p14:creationId xmlns:p14="http://schemas.microsoft.com/office/powerpoint/2010/main" val="385358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CRISIS OF </a:t>
            </a:r>
            <a:r>
              <a:rPr lang="en-GB" sz="3200" i="1" dirty="0">
                <a:latin typeface="Times New Roman" panose="02020603050405020304" pitchFamily="18" charset="0"/>
                <a:cs typeface="Times New Roman" panose="02020603050405020304" pitchFamily="18" charset="0"/>
              </a:rPr>
              <a:t>JUS COMMUNE</a:t>
            </a:r>
            <a:endParaRPr lang="it-IT" sz="3200" i="1" dirty="0">
              <a:latin typeface="Times New Roman" panose="02020603050405020304" pitchFamily="18" charset="0"/>
              <a:cs typeface="Times New Roman" panose="02020603050405020304" pitchFamily="18" charset="0"/>
            </a:endParaRPr>
          </a:p>
        </p:txBody>
      </p:sp>
      <p:sp>
        <p:nvSpPr>
          <p:cNvPr id="3" name="Rettangolo 2"/>
          <p:cNvSpPr/>
          <p:nvPr/>
        </p:nvSpPr>
        <p:spPr>
          <a:xfrm>
            <a:off x="1342663" y="1597306"/>
            <a:ext cx="9410218" cy="3970318"/>
          </a:xfrm>
          <a:prstGeom prst="rect">
            <a:avLst/>
          </a:prstGeom>
        </p:spPr>
        <p:txBody>
          <a:bodyPr wrap="square">
            <a:spAutoFit/>
          </a:bodyPr>
          <a:lstStyle/>
          <a:p>
            <a:pPr lvl="0" algn="just"/>
            <a:r>
              <a:rPr lang="en-GB" sz="2800" dirty="0">
                <a:latin typeface="Times New Roman" panose="02020603050405020304" pitchFamily="18" charset="0"/>
                <a:cs typeface="Times New Roman" panose="02020603050405020304" pitchFamily="18" charset="0"/>
              </a:rPr>
              <a:t>In continental Europe jurists remained basically faithful to the authority of their legal tradition and sceptical to the critical way of thinking upheld by </a:t>
            </a:r>
            <a:r>
              <a:rPr lang="en-GB" sz="2800" dirty="0" err="1">
                <a:latin typeface="Times New Roman" panose="02020603050405020304" pitchFamily="18" charset="0"/>
                <a:cs typeface="Times New Roman" panose="02020603050405020304" pitchFamily="18" charset="0"/>
              </a:rPr>
              <a:t>jusnaturalist</a:t>
            </a:r>
            <a:r>
              <a:rPr lang="en-GB" sz="2800" dirty="0">
                <a:latin typeface="Times New Roman" panose="02020603050405020304" pitchFamily="18" charset="0"/>
                <a:cs typeface="Times New Roman" panose="02020603050405020304" pitchFamily="18" charset="0"/>
              </a:rPr>
              <a:t> and </a:t>
            </a:r>
            <a:r>
              <a:rPr lang="en-GB" sz="2800" dirty="0" err="1">
                <a:latin typeface="Times New Roman" panose="02020603050405020304" pitchFamily="18" charset="0"/>
                <a:cs typeface="Times New Roman" panose="02020603050405020304" pitchFamily="18" charset="0"/>
              </a:rPr>
              <a:t>jusrationalists</a:t>
            </a:r>
            <a:r>
              <a:rPr lang="en-GB" sz="2800" dirty="0">
                <a:latin typeface="Times New Roman" panose="02020603050405020304" pitchFamily="18" charset="0"/>
                <a:cs typeface="Times New Roman" panose="02020603050405020304" pitchFamily="18" charset="0"/>
              </a:rPr>
              <a:t>.</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Such streams did have prominent supporters also in continental Europe (</a:t>
            </a:r>
            <a:r>
              <a:rPr lang="en-GB" sz="2800" dirty="0" err="1">
                <a:latin typeface="Times New Roman" panose="02020603050405020304" pitchFamily="18" charset="0"/>
                <a:cs typeface="Times New Roman" panose="02020603050405020304" pitchFamily="18" charset="0"/>
              </a:rPr>
              <a:t>Domat</a:t>
            </a:r>
            <a:r>
              <a:rPr lang="en-GB" sz="2800" dirty="0">
                <a:latin typeface="Times New Roman" panose="02020603050405020304" pitchFamily="18" charset="0"/>
                <a:cs typeface="Times New Roman" panose="02020603050405020304" pitchFamily="18" charset="0"/>
              </a:rPr>
              <a:t>, </a:t>
            </a:r>
            <a:r>
              <a:rPr lang="en-GB" sz="2800" dirty="0" err="1">
                <a:latin typeface="Times New Roman" panose="02020603050405020304" pitchFamily="18" charset="0"/>
                <a:cs typeface="Times New Roman" panose="02020603050405020304" pitchFamily="18" charset="0"/>
              </a:rPr>
              <a:t>Pothier</a:t>
            </a:r>
            <a:r>
              <a:rPr lang="en-GB" sz="2800" dirty="0">
                <a:latin typeface="Times New Roman" panose="02020603050405020304" pitchFamily="18" charset="0"/>
                <a:cs typeface="Times New Roman" panose="02020603050405020304" pitchFamily="18" charset="0"/>
              </a:rPr>
              <a:t>, Leibniz…), but were not as successful as in England (see </a:t>
            </a:r>
            <a:r>
              <a:rPr lang="en-GB" sz="2800" dirty="0" err="1">
                <a:latin typeface="Times New Roman" panose="02020603050405020304" pitchFamily="18" charset="0"/>
                <a:cs typeface="Times New Roman" panose="02020603050405020304" pitchFamily="18" charset="0"/>
              </a:rPr>
              <a:t>Backstone</a:t>
            </a:r>
            <a:r>
              <a:rPr lang="en-GB" sz="2800" dirty="0">
                <a:latin typeface="Times New Roman" panose="02020603050405020304" pitchFamily="18" charset="0"/>
                <a:cs typeface="Times New Roman" panose="02020603050405020304" pitchFamily="18" charset="0"/>
              </a:rPr>
              <a:t> below).</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Double crisis: legitimacy and function.</a:t>
            </a:r>
          </a:p>
        </p:txBody>
      </p:sp>
    </p:spTree>
    <p:extLst>
      <p:ext uri="{BB962C8B-B14F-4D97-AF65-F5344CB8AC3E}">
        <p14:creationId xmlns:p14="http://schemas.microsoft.com/office/powerpoint/2010/main" val="202362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CRISIS OF </a:t>
            </a:r>
            <a:r>
              <a:rPr lang="en-GB" sz="3200" i="1" dirty="0">
                <a:latin typeface="Times New Roman" panose="02020603050405020304" pitchFamily="18" charset="0"/>
                <a:cs typeface="Times New Roman" panose="02020603050405020304" pitchFamily="18" charset="0"/>
              </a:rPr>
              <a:t>JUS COMMUNE</a:t>
            </a:r>
            <a:endParaRPr lang="it-IT" sz="3200" i="1" dirty="0">
              <a:latin typeface="Times New Roman" panose="02020603050405020304" pitchFamily="18" charset="0"/>
              <a:cs typeface="Times New Roman" panose="02020603050405020304" pitchFamily="18" charset="0"/>
            </a:endParaRPr>
          </a:p>
        </p:txBody>
      </p:sp>
      <p:sp>
        <p:nvSpPr>
          <p:cNvPr id="3" name="Rettangolo 2"/>
          <p:cNvSpPr/>
          <p:nvPr/>
        </p:nvSpPr>
        <p:spPr>
          <a:xfrm>
            <a:off x="729205" y="1273215"/>
            <a:ext cx="10023676" cy="5262979"/>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Reasons of the crisis</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Crisis of the justice system in consequence of the reforms committed by European sovereigns to jurists in order to centralise administration and weaken the power of feudal lords.</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Time after time such jurists have become independent from the sovereign and opponents to the central power.</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Criminal law, instead, remained subject to political power, but the weakness of this latter led judges to the adoption of radical positions, strictly based on tradition and closed to critical thinking.</a:t>
            </a:r>
          </a:p>
        </p:txBody>
      </p:sp>
    </p:spTree>
    <p:extLst>
      <p:ext uri="{BB962C8B-B14F-4D97-AF65-F5344CB8AC3E}">
        <p14:creationId xmlns:p14="http://schemas.microsoft.com/office/powerpoint/2010/main" val="358611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RISE OF THE LEGISLATIVE IDEOLOGY</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dirty="0">
                <a:latin typeface="Times New Roman" panose="02020603050405020304" pitchFamily="18" charset="0"/>
                <a:cs typeface="Times New Roman" panose="02020603050405020304" pitchFamily="18" charset="0"/>
              </a:rPr>
              <a:t>In such context of wide-spread crisis new ideologies developed in a renewed cultural environment.</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Key-words:</a:t>
            </a:r>
            <a:r>
              <a:rPr lang="en-GB" sz="2800" dirty="0">
                <a:latin typeface="Times New Roman" panose="02020603050405020304" pitchFamily="18" charset="0"/>
                <a:cs typeface="Times New Roman" panose="02020603050405020304" pitchFamily="18" charset="0"/>
              </a:rPr>
              <a:t> reason; </a:t>
            </a:r>
            <a:r>
              <a:rPr lang="en-GB" sz="2800" dirty="0" err="1">
                <a:latin typeface="Times New Roman" panose="02020603050405020304" pitchFamily="18" charset="0"/>
                <a:cs typeface="Times New Roman" panose="02020603050405020304" pitchFamily="18" charset="0"/>
              </a:rPr>
              <a:t>enlightment</a:t>
            </a:r>
            <a:r>
              <a:rPr lang="en-GB" sz="2800" dirty="0">
                <a:latin typeface="Times New Roman" panose="02020603050405020304" pitchFamily="18" charset="0"/>
                <a:cs typeface="Times New Roman" panose="02020603050405020304" pitchFamily="18" charset="0"/>
              </a:rPr>
              <a:t>. It is the period of Encyclopaedia, </a:t>
            </a:r>
            <a:r>
              <a:rPr lang="en-GB" sz="2800" dirty="0" err="1">
                <a:latin typeface="Times New Roman" panose="02020603050405020304" pitchFamily="18" charset="0"/>
                <a:cs typeface="Times New Roman" panose="02020603050405020304" pitchFamily="18" charset="0"/>
              </a:rPr>
              <a:t>Illuminismo</a:t>
            </a:r>
            <a:r>
              <a:rPr lang="en-GB" sz="2800" dirty="0">
                <a:latin typeface="Times New Roman" panose="02020603050405020304" pitchFamily="18" charset="0"/>
                <a:cs typeface="Times New Roman" panose="02020603050405020304" pitchFamily="18" charset="0"/>
              </a:rPr>
              <a:t>, technical revolution: need for reforms, for rationality, for the predictability and certainty of law.</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Main consequences</a:t>
            </a:r>
          </a:p>
          <a:p>
            <a:pPr lvl="0" algn="just"/>
            <a:r>
              <a:rPr lang="en-GB" sz="2800" dirty="0">
                <a:latin typeface="Times New Roman" panose="02020603050405020304" pitchFamily="18" charset="0"/>
                <a:cs typeface="Times New Roman" panose="02020603050405020304" pitchFamily="18" charset="0"/>
              </a:rPr>
              <a:t>Judges are seen as ‘bouche de la </a:t>
            </a:r>
            <a:r>
              <a:rPr lang="en-GB" sz="2800" dirty="0" err="1">
                <a:latin typeface="Times New Roman" panose="02020603050405020304" pitchFamily="18" charset="0"/>
                <a:cs typeface="Times New Roman" panose="02020603050405020304" pitchFamily="18" charset="0"/>
              </a:rPr>
              <a:t>loi</a:t>
            </a:r>
            <a:r>
              <a:rPr lang="en-GB" sz="2800" dirty="0">
                <a:latin typeface="Times New Roman" panose="02020603050405020304" pitchFamily="18" charset="0"/>
                <a:cs typeface="Times New Roman" panose="02020603050405020304" pitchFamily="18" charset="0"/>
              </a:rPr>
              <a:t>’ (mechanical law applicators)</a:t>
            </a:r>
          </a:p>
          <a:p>
            <a:pPr lvl="0" algn="just"/>
            <a:r>
              <a:rPr lang="en-GB" sz="2800" dirty="0">
                <a:latin typeface="Times New Roman" panose="02020603050405020304" pitchFamily="18" charset="0"/>
                <a:cs typeface="Times New Roman" panose="02020603050405020304" pitchFamily="18" charset="0"/>
              </a:rPr>
              <a:t>Movements towards the codification of law.</a:t>
            </a:r>
          </a:p>
        </p:txBody>
      </p:sp>
    </p:spTree>
    <p:extLst>
      <p:ext uri="{BB962C8B-B14F-4D97-AF65-F5344CB8AC3E}">
        <p14:creationId xmlns:p14="http://schemas.microsoft.com/office/powerpoint/2010/main" val="2076139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62987" y="601884"/>
            <a:ext cx="10984375" cy="775502"/>
          </a:xfrm>
        </p:spPr>
        <p:txBody>
          <a:bodyPr>
            <a:noAutofit/>
          </a:bodyPr>
          <a:lstStyle/>
          <a:p>
            <a:pPr lvl="0" algn="ctr"/>
            <a:r>
              <a:rPr lang="it-IT" sz="3200" dirty="0">
                <a:latin typeface="Times New Roman" panose="02020603050405020304" pitchFamily="18" charset="0"/>
                <a:cs typeface="Times New Roman" panose="02020603050405020304" pitchFamily="18" charset="0"/>
              </a:rPr>
              <a:t>THE COMMON ROOTS OF THE CIVIL LAW TRADITION</a:t>
            </a:r>
          </a:p>
        </p:txBody>
      </p:sp>
      <p:sp>
        <p:nvSpPr>
          <p:cNvPr id="14" name="Segnaposto contenuto 13"/>
          <p:cNvSpPr>
            <a:spLocks noGrp="1"/>
          </p:cNvSpPr>
          <p:nvPr>
            <p:ph idx="1"/>
          </p:nvPr>
        </p:nvSpPr>
        <p:spPr>
          <a:xfrm>
            <a:off x="689854" y="1901952"/>
            <a:ext cx="10614350" cy="4354331"/>
          </a:xfrm>
        </p:spPr>
        <p:txBody>
          <a:bodyPr>
            <a:normAutofit lnSpcReduction="10000"/>
          </a:bodyPr>
          <a:lstStyle/>
          <a:p>
            <a:pPr marL="45720" indent="0" algn="just">
              <a:lnSpc>
                <a:spcPct val="120000"/>
              </a:lnSpc>
              <a:buNone/>
            </a:pPr>
            <a:r>
              <a:rPr lang="en-GB" sz="2800" b="1" dirty="0">
                <a:solidFill>
                  <a:schemeClr val="tx1"/>
                </a:solidFill>
                <a:latin typeface="Times New Roman"/>
                <a:cs typeface="Times New Roman"/>
              </a:rPr>
              <a:t>Common law: </a:t>
            </a:r>
            <a:r>
              <a:rPr lang="en-GB" sz="2800" dirty="0">
                <a:solidFill>
                  <a:schemeClr val="tx1"/>
                </a:solidFill>
                <a:latin typeface="Times New Roman"/>
                <a:cs typeface="Times New Roman"/>
              </a:rPr>
              <a:t>it developed from political power, from the administration of Normans and Plantagenets; it developed in the courts established by them.</a:t>
            </a:r>
          </a:p>
          <a:p>
            <a:pPr marL="45720" indent="0" algn="just">
              <a:lnSpc>
                <a:spcPct val="120000"/>
              </a:lnSpc>
              <a:buNone/>
            </a:pPr>
            <a:endParaRPr lang="en-GB" sz="2800" b="1" dirty="0">
              <a:solidFill>
                <a:schemeClr val="tx1"/>
              </a:solidFill>
              <a:latin typeface="Times New Roman"/>
              <a:cs typeface="Times New Roman"/>
            </a:endParaRPr>
          </a:p>
          <a:p>
            <a:pPr marL="45720" indent="0" algn="just">
              <a:lnSpc>
                <a:spcPct val="120000"/>
              </a:lnSpc>
              <a:buNone/>
            </a:pPr>
            <a:r>
              <a:rPr lang="en-GB" sz="2800" b="1" dirty="0">
                <a:solidFill>
                  <a:schemeClr val="tx1"/>
                </a:solidFill>
                <a:latin typeface="Times New Roman"/>
                <a:cs typeface="Times New Roman"/>
              </a:rPr>
              <a:t>Civil law:</a:t>
            </a:r>
            <a:r>
              <a:rPr lang="en-GB" sz="2800" dirty="0">
                <a:solidFill>
                  <a:schemeClr val="tx1"/>
                </a:solidFill>
                <a:latin typeface="Times New Roman"/>
                <a:cs typeface="Times New Roman"/>
              </a:rPr>
              <a:t> it developed from the gaps of the political system; it has risen in a time when Europe was culturally but not politically united, as, despite the efforts, the Church and the Emperor failed to rebuild a Roman Empire. Civil law developed in the universities.</a:t>
            </a:r>
            <a:endParaRPr lang="en-GB" sz="2800" b="1" dirty="0">
              <a:solidFill>
                <a:schemeClr val="tx1"/>
              </a:solidFill>
              <a:latin typeface="Times New Roman"/>
              <a:cs typeface="Times New Roman"/>
            </a:endParaRPr>
          </a:p>
          <a:p>
            <a:pPr marL="45720" indent="0" algn="just">
              <a:lnSpc>
                <a:spcPct val="120000"/>
              </a:lnSpc>
              <a:buNone/>
            </a:pPr>
            <a:endParaRPr lang="it-IT" sz="2800" dirty="0">
              <a:effectLst/>
            </a:endParaRP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643809"/>
          </a:xfrm>
        </p:spPr>
        <p:txBody>
          <a:bodyPr>
            <a:noAutofit/>
          </a:bodyPr>
          <a:lstStyle/>
          <a:p>
            <a:pPr algn="ctr"/>
            <a:r>
              <a:rPr lang="it-IT" sz="3200" dirty="0">
                <a:latin typeface="Times New Roman" panose="02020603050405020304" pitchFamily="18" charset="0"/>
                <a:cs typeface="Times New Roman" panose="02020603050405020304" pitchFamily="18" charset="0"/>
              </a:rPr>
              <a:t>THE UNIVERSITIES AND THE DAWN OF </a:t>
            </a:r>
            <a:r>
              <a:rPr lang="it-IT" sz="3200" i="1" dirty="0">
                <a:latin typeface="Times New Roman" panose="02020603050405020304" pitchFamily="18" charset="0"/>
                <a:cs typeface="Times New Roman" panose="02020603050405020304" pitchFamily="18" charset="0"/>
              </a:rPr>
              <a:t>SCIENTIA JURIS</a:t>
            </a:r>
          </a:p>
        </p:txBody>
      </p:sp>
      <p:sp>
        <p:nvSpPr>
          <p:cNvPr id="3" name="Segnaposto contenuto 2"/>
          <p:cNvSpPr>
            <a:spLocks noGrp="1"/>
          </p:cNvSpPr>
          <p:nvPr>
            <p:ph idx="1"/>
          </p:nvPr>
        </p:nvSpPr>
        <p:spPr>
          <a:xfrm>
            <a:off x="358816" y="1701477"/>
            <a:ext cx="11123270" cy="4514127"/>
          </a:xfrm>
        </p:spPr>
        <p:txBody>
          <a:bodyPr>
            <a:noAutofit/>
          </a:bodyPr>
          <a:lstStyle/>
          <a:p>
            <a:pPr marL="45720" indent="0" algn="just">
              <a:lnSpc>
                <a:spcPct val="100000"/>
              </a:lnSpc>
              <a:buNone/>
            </a:pPr>
            <a:r>
              <a:rPr lang="en-GB" sz="2800" b="1" dirty="0">
                <a:solidFill>
                  <a:srgbClr val="323232"/>
                </a:solidFill>
                <a:latin typeface="Times New Roman"/>
                <a:cs typeface="Times New Roman"/>
              </a:rPr>
              <a:t>Underlying needs: </a:t>
            </a:r>
            <a:r>
              <a:rPr lang="en-GB" sz="2800" dirty="0">
                <a:solidFill>
                  <a:srgbClr val="323232"/>
                </a:solidFill>
                <a:latin typeface="Times New Roman"/>
                <a:cs typeface="Times New Roman"/>
              </a:rPr>
              <a:t>wide-spread need for order; social need to regulate human relationships with pre-determined procedures and rules rather than through the use of force.</a:t>
            </a:r>
          </a:p>
          <a:p>
            <a:pPr marL="45720" indent="0" algn="just">
              <a:lnSpc>
                <a:spcPct val="100000"/>
              </a:lnSpc>
              <a:buNone/>
            </a:pPr>
            <a:r>
              <a:rPr lang="en-GB" sz="2800" dirty="0">
                <a:solidFill>
                  <a:srgbClr val="323232"/>
                </a:solidFill>
                <a:latin typeface="Times New Roman"/>
                <a:cs typeface="Times New Roman"/>
              </a:rPr>
              <a:t>- Universities showed that it was possible to apply the set of rules coming from late Roman law even to the current conflict of interests raised by human relationships.</a:t>
            </a:r>
          </a:p>
          <a:p>
            <a:pPr marL="45720" indent="0" algn="just">
              <a:lnSpc>
                <a:spcPct val="100000"/>
              </a:lnSpc>
              <a:buNone/>
            </a:pPr>
            <a:r>
              <a:rPr lang="en-GB" sz="2800" dirty="0">
                <a:solidFill>
                  <a:srgbClr val="323232"/>
                </a:solidFill>
                <a:latin typeface="Times New Roman"/>
                <a:cs typeface="Times New Roman"/>
              </a:rPr>
              <a:t>- They could teach the ability to think in terms of institutional problems, conceive issues that had not been classified before in terms of logical mental ordering. Legal education become crucial.</a:t>
            </a:r>
          </a:p>
          <a:p>
            <a:pPr marL="45720" indent="0" algn="just">
              <a:lnSpc>
                <a:spcPct val="100000"/>
              </a:lnSpc>
              <a:buNone/>
            </a:pPr>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97641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643809"/>
          </a:xfrm>
        </p:spPr>
        <p:txBody>
          <a:bodyPr>
            <a:noAutofit/>
          </a:bodyPr>
          <a:lstStyle/>
          <a:p>
            <a:pPr algn="ctr"/>
            <a:r>
              <a:rPr lang="it-IT" sz="3200" dirty="0">
                <a:latin typeface="Times New Roman" panose="02020603050405020304" pitchFamily="18" charset="0"/>
                <a:cs typeface="Times New Roman" panose="02020603050405020304" pitchFamily="18" charset="0"/>
              </a:rPr>
              <a:t>THE UNIVERSITIES AND THE DAWN OF </a:t>
            </a:r>
            <a:r>
              <a:rPr lang="it-IT" sz="3200" i="1" dirty="0">
                <a:latin typeface="Times New Roman" panose="02020603050405020304" pitchFamily="18" charset="0"/>
                <a:cs typeface="Times New Roman" panose="02020603050405020304" pitchFamily="18" charset="0"/>
              </a:rPr>
              <a:t>SCIENTIA JURIS</a:t>
            </a:r>
          </a:p>
        </p:txBody>
      </p:sp>
      <p:sp>
        <p:nvSpPr>
          <p:cNvPr id="3" name="Segnaposto contenuto 2"/>
          <p:cNvSpPr>
            <a:spLocks noGrp="1"/>
          </p:cNvSpPr>
          <p:nvPr>
            <p:ph idx="1"/>
          </p:nvPr>
        </p:nvSpPr>
        <p:spPr>
          <a:xfrm>
            <a:off x="358816" y="1701477"/>
            <a:ext cx="11123270" cy="4514127"/>
          </a:xfrm>
        </p:spPr>
        <p:txBody>
          <a:bodyPr>
            <a:noAutofit/>
          </a:bodyPr>
          <a:lstStyle/>
          <a:p>
            <a:pPr marL="45720" indent="0" algn="just">
              <a:lnSpc>
                <a:spcPct val="100000"/>
              </a:lnSpc>
              <a:buNone/>
            </a:pPr>
            <a:r>
              <a:rPr lang="en-GB" sz="2800" b="1" dirty="0">
                <a:solidFill>
                  <a:srgbClr val="323232"/>
                </a:solidFill>
                <a:latin typeface="Times New Roman"/>
                <a:cs typeface="Times New Roman"/>
              </a:rPr>
              <a:t>Legitimacy concerns:</a:t>
            </a:r>
            <a:r>
              <a:rPr lang="en-GB" sz="2800" dirty="0">
                <a:solidFill>
                  <a:srgbClr val="323232"/>
                </a:solidFill>
                <a:latin typeface="Times New Roman"/>
                <a:cs typeface="Times New Roman"/>
              </a:rPr>
              <a:t> at that time Europe lacked unity and a centralised power, so nobody could establish a judicial system entitled to issue decisions and enforce them.</a:t>
            </a:r>
          </a:p>
          <a:p>
            <a:pPr algn="just">
              <a:lnSpc>
                <a:spcPct val="100000"/>
              </a:lnSpc>
            </a:pPr>
            <a:r>
              <a:rPr lang="en-GB" sz="2800" dirty="0">
                <a:solidFill>
                  <a:srgbClr val="323232"/>
                </a:solidFill>
                <a:latin typeface="Times New Roman"/>
                <a:cs typeface="Times New Roman"/>
              </a:rPr>
              <a:t>Then, why should people comply with certain rules if such rules are not enforceable? Do people follow rules just because they are imposed to them? What does provide legal rules with legitimacy?</a:t>
            </a:r>
          </a:p>
          <a:p>
            <a:pPr algn="just">
              <a:lnSpc>
                <a:spcPct val="100000"/>
              </a:lnSpc>
            </a:pPr>
            <a:r>
              <a:rPr lang="en-GB" sz="2800" dirty="0">
                <a:solidFill>
                  <a:srgbClr val="323232"/>
                </a:solidFill>
                <a:latin typeface="Times New Roman"/>
                <a:cs typeface="Times New Roman"/>
              </a:rPr>
              <a:t>The answer are </a:t>
            </a:r>
            <a:r>
              <a:rPr lang="en-GB" sz="2800" u="sng" dirty="0">
                <a:solidFill>
                  <a:srgbClr val="323232"/>
                </a:solidFill>
                <a:latin typeface="Times New Roman"/>
                <a:cs typeface="Times New Roman"/>
              </a:rPr>
              <a:t>authority</a:t>
            </a:r>
            <a:r>
              <a:rPr lang="en-GB" sz="2800" dirty="0">
                <a:solidFill>
                  <a:srgbClr val="323232"/>
                </a:solidFill>
                <a:latin typeface="Times New Roman"/>
                <a:cs typeface="Times New Roman"/>
              </a:rPr>
              <a:t> and </a:t>
            </a:r>
            <a:r>
              <a:rPr lang="en-GB" sz="2800" u="sng" dirty="0">
                <a:solidFill>
                  <a:srgbClr val="323232"/>
                </a:solidFill>
                <a:latin typeface="Times New Roman"/>
                <a:cs typeface="Times New Roman"/>
              </a:rPr>
              <a:t>persuasion</a:t>
            </a:r>
            <a:r>
              <a:rPr lang="en-GB" sz="2800" dirty="0">
                <a:solidFill>
                  <a:srgbClr val="323232"/>
                </a:solidFill>
                <a:latin typeface="Times New Roman"/>
                <a:cs typeface="Times New Roman"/>
              </a:rPr>
              <a:t> (think of </a:t>
            </a:r>
            <a:r>
              <a:rPr lang="en-GB" sz="2800" dirty="0" err="1">
                <a:solidFill>
                  <a:srgbClr val="323232"/>
                </a:solidFill>
                <a:latin typeface="Times New Roman"/>
                <a:cs typeface="Times New Roman"/>
              </a:rPr>
              <a:t>Irnerio’s</a:t>
            </a:r>
            <a:r>
              <a:rPr lang="en-GB" sz="2800" dirty="0">
                <a:solidFill>
                  <a:srgbClr val="323232"/>
                </a:solidFill>
                <a:latin typeface="Times New Roman"/>
                <a:cs typeface="Times New Roman"/>
              </a:rPr>
              <a:t> nickname, </a:t>
            </a:r>
            <a:r>
              <a:rPr lang="en-GB" sz="2800" i="1" dirty="0" err="1">
                <a:solidFill>
                  <a:srgbClr val="323232"/>
                </a:solidFill>
                <a:latin typeface="Times New Roman"/>
                <a:cs typeface="Times New Roman"/>
              </a:rPr>
              <a:t>lucerna</a:t>
            </a:r>
            <a:r>
              <a:rPr lang="en-GB" sz="2800" i="1" dirty="0">
                <a:solidFill>
                  <a:srgbClr val="323232"/>
                </a:solidFill>
                <a:latin typeface="Times New Roman"/>
                <a:cs typeface="Times New Roman"/>
              </a:rPr>
              <a:t> juris</a:t>
            </a:r>
            <a:r>
              <a:rPr lang="en-GB" sz="2800" dirty="0">
                <a:solidFill>
                  <a:srgbClr val="323232"/>
                </a:solidFill>
                <a:latin typeface="Times New Roman"/>
                <a:cs typeface="Times New Roman"/>
              </a:rPr>
              <a:t>). Those two are crucial also nowadays, as they are the source of legitimacy for soft-law.</a:t>
            </a:r>
          </a:p>
        </p:txBody>
      </p:sp>
    </p:spTree>
    <p:extLst>
      <p:ext uri="{BB962C8B-B14F-4D97-AF65-F5344CB8AC3E}">
        <p14:creationId xmlns:p14="http://schemas.microsoft.com/office/powerpoint/2010/main" val="406721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643809"/>
          </a:xfrm>
        </p:spPr>
        <p:txBody>
          <a:bodyPr>
            <a:noAutofit/>
          </a:bodyPr>
          <a:lstStyle/>
          <a:p>
            <a:pPr algn="ctr"/>
            <a:r>
              <a:rPr lang="it-IT" sz="3200" dirty="0">
                <a:latin typeface="Times New Roman" panose="02020603050405020304" pitchFamily="18" charset="0"/>
                <a:cs typeface="Times New Roman" panose="02020603050405020304" pitchFamily="18" charset="0"/>
              </a:rPr>
              <a:t>THE UNIVERSITIES AND THE DAWN OF </a:t>
            </a:r>
            <a:r>
              <a:rPr lang="it-IT" sz="3200" i="1" dirty="0">
                <a:latin typeface="Times New Roman" panose="02020603050405020304" pitchFamily="18" charset="0"/>
                <a:cs typeface="Times New Roman" panose="02020603050405020304" pitchFamily="18" charset="0"/>
              </a:rPr>
              <a:t>SCIENTIA JURIS</a:t>
            </a:r>
          </a:p>
        </p:txBody>
      </p:sp>
      <p:sp>
        <p:nvSpPr>
          <p:cNvPr id="3" name="Segnaposto contenuto 2"/>
          <p:cNvSpPr>
            <a:spLocks noGrp="1"/>
          </p:cNvSpPr>
          <p:nvPr>
            <p:ph idx="1"/>
          </p:nvPr>
        </p:nvSpPr>
        <p:spPr>
          <a:xfrm>
            <a:off x="358816" y="1701477"/>
            <a:ext cx="11123270" cy="4514127"/>
          </a:xfrm>
        </p:spPr>
        <p:txBody>
          <a:bodyPr>
            <a:noAutofit/>
          </a:bodyPr>
          <a:lstStyle/>
          <a:p>
            <a:pPr marL="45720" indent="0" algn="just">
              <a:lnSpc>
                <a:spcPct val="100000"/>
              </a:lnSpc>
              <a:buNone/>
            </a:pPr>
            <a:r>
              <a:rPr lang="en-GB" sz="2800" b="1" dirty="0">
                <a:solidFill>
                  <a:srgbClr val="323232"/>
                </a:solidFill>
                <a:latin typeface="Times New Roman"/>
                <a:cs typeface="Times New Roman"/>
              </a:rPr>
              <a:t>The concept </a:t>
            </a:r>
            <a:r>
              <a:rPr lang="en-GB" sz="2800" b="1" i="1" dirty="0">
                <a:solidFill>
                  <a:srgbClr val="323232"/>
                </a:solidFill>
                <a:latin typeface="Times New Roman"/>
                <a:cs typeface="Times New Roman"/>
              </a:rPr>
              <a:t>jus </a:t>
            </a:r>
            <a:r>
              <a:rPr lang="en-GB" sz="2800" b="1" i="1" dirty="0" err="1">
                <a:solidFill>
                  <a:srgbClr val="323232"/>
                </a:solidFill>
                <a:latin typeface="Times New Roman"/>
                <a:cs typeface="Times New Roman"/>
              </a:rPr>
              <a:t>dicere</a:t>
            </a:r>
            <a:r>
              <a:rPr lang="en-GB" sz="2800" b="1" dirty="0">
                <a:solidFill>
                  <a:srgbClr val="323232"/>
                </a:solidFill>
                <a:latin typeface="Times New Roman"/>
                <a:cs typeface="Times New Roman"/>
              </a:rPr>
              <a:t>: </a:t>
            </a:r>
            <a:r>
              <a:rPr lang="en-GB" sz="2800" dirty="0">
                <a:solidFill>
                  <a:srgbClr val="323232"/>
                </a:solidFill>
                <a:latin typeface="Times New Roman"/>
                <a:cs typeface="Times New Roman"/>
              </a:rPr>
              <a:t>it does not mean finding rules on the basis of wisdom and experience, but interpreting a text provided with its own authority.</a:t>
            </a:r>
          </a:p>
          <a:p>
            <a:pPr marL="45720" indent="0" algn="just">
              <a:lnSpc>
                <a:spcPct val="100000"/>
              </a:lnSpc>
              <a:buNone/>
            </a:pPr>
            <a:r>
              <a:rPr lang="en-GB" sz="2800" b="1" dirty="0">
                <a:solidFill>
                  <a:srgbClr val="323232"/>
                </a:solidFill>
                <a:latin typeface="Times New Roman"/>
                <a:cs typeface="Times New Roman"/>
              </a:rPr>
              <a:t>Key-skill:</a:t>
            </a:r>
            <a:r>
              <a:rPr lang="en-GB" sz="2800" dirty="0">
                <a:solidFill>
                  <a:srgbClr val="323232"/>
                </a:solidFill>
                <a:latin typeface="Times New Roman"/>
                <a:cs typeface="Times New Roman"/>
              </a:rPr>
              <a:t> </a:t>
            </a:r>
            <a:r>
              <a:rPr lang="en-GB" sz="2800" u="sng" dirty="0">
                <a:solidFill>
                  <a:srgbClr val="323232"/>
                </a:solidFill>
                <a:latin typeface="Times New Roman"/>
                <a:cs typeface="Times New Roman"/>
              </a:rPr>
              <a:t>interpretation</a:t>
            </a:r>
            <a:r>
              <a:rPr lang="en-GB" sz="2800" dirty="0">
                <a:solidFill>
                  <a:srgbClr val="323232"/>
                </a:solidFill>
                <a:latin typeface="Times New Roman"/>
                <a:cs typeface="Times New Roman"/>
              </a:rPr>
              <a:t> based on the intellectual and logical tools drawn by Medieval philosophy (which had been practiced a lot in the interpretation of the Bible).</a:t>
            </a:r>
          </a:p>
          <a:p>
            <a:pPr marL="45720" indent="0" algn="just">
              <a:lnSpc>
                <a:spcPct val="100000"/>
              </a:lnSpc>
              <a:buNone/>
            </a:pPr>
            <a:r>
              <a:rPr lang="en-GB" sz="2800" b="1" dirty="0">
                <a:solidFill>
                  <a:srgbClr val="323232"/>
                </a:solidFill>
                <a:latin typeface="Times New Roman"/>
                <a:cs typeface="Times New Roman"/>
              </a:rPr>
              <a:t>Authority of the </a:t>
            </a:r>
            <a:r>
              <a:rPr lang="en-GB" sz="2800" b="1" i="1" dirty="0">
                <a:solidFill>
                  <a:srgbClr val="323232"/>
                </a:solidFill>
                <a:latin typeface="Times New Roman"/>
                <a:cs typeface="Times New Roman"/>
              </a:rPr>
              <a:t>Corpus juris</a:t>
            </a:r>
            <a:r>
              <a:rPr lang="en-GB" sz="2800" b="1" dirty="0">
                <a:solidFill>
                  <a:srgbClr val="323232"/>
                </a:solidFill>
                <a:latin typeface="Times New Roman"/>
                <a:cs typeface="Times New Roman"/>
              </a:rPr>
              <a:t>: </a:t>
            </a:r>
            <a:r>
              <a:rPr lang="en-GB" sz="2800" dirty="0">
                <a:solidFill>
                  <a:srgbClr val="323232"/>
                </a:solidFill>
                <a:latin typeface="Times New Roman"/>
                <a:cs typeface="Times New Roman"/>
              </a:rPr>
              <a:t>its legitimacy was weaker than the one of the Bible, but the Corpus was presented as a promising and useful set of rules capable of meeting the thirst for a </a:t>
            </a:r>
            <a:r>
              <a:rPr lang="en-GB" sz="2800" i="1" dirty="0" err="1">
                <a:solidFill>
                  <a:srgbClr val="323232"/>
                </a:solidFill>
                <a:latin typeface="Times New Roman"/>
                <a:cs typeface="Times New Roman"/>
              </a:rPr>
              <a:t>renovatio</a:t>
            </a:r>
            <a:r>
              <a:rPr lang="en-GB" sz="2800" dirty="0">
                <a:solidFill>
                  <a:srgbClr val="323232"/>
                </a:solidFill>
                <a:latin typeface="Times New Roman"/>
                <a:cs typeface="Times New Roman"/>
              </a:rPr>
              <a:t>.</a:t>
            </a:r>
          </a:p>
        </p:txBody>
      </p:sp>
    </p:spTree>
    <p:extLst>
      <p:ext uri="{BB962C8B-B14F-4D97-AF65-F5344CB8AC3E}">
        <p14:creationId xmlns:p14="http://schemas.microsoft.com/office/powerpoint/2010/main" val="2863879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643809"/>
          </a:xfrm>
        </p:spPr>
        <p:txBody>
          <a:bodyPr>
            <a:noAutofit/>
          </a:bodyPr>
          <a:lstStyle/>
          <a:p>
            <a:pPr algn="ctr"/>
            <a:r>
              <a:rPr lang="it-IT" sz="3200" dirty="0">
                <a:latin typeface="Times New Roman" panose="02020603050405020304" pitchFamily="18" charset="0"/>
                <a:cs typeface="Times New Roman" panose="02020603050405020304" pitchFamily="18" charset="0"/>
              </a:rPr>
              <a:t>THE UNIVERSITIES AND THE DAWN OF </a:t>
            </a:r>
            <a:r>
              <a:rPr lang="it-IT" sz="3200" i="1" dirty="0">
                <a:latin typeface="Times New Roman" panose="02020603050405020304" pitchFamily="18" charset="0"/>
                <a:cs typeface="Times New Roman" panose="02020603050405020304" pitchFamily="18" charset="0"/>
              </a:rPr>
              <a:t>SCIENTIA JURIS</a:t>
            </a:r>
          </a:p>
        </p:txBody>
      </p:sp>
      <p:sp>
        <p:nvSpPr>
          <p:cNvPr id="3" name="Segnaposto contenuto 2"/>
          <p:cNvSpPr>
            <a:spLocks noGrp="1"/>
          </p:cNvSpPr>
          <p:nvPr>
            <p:ph idx="1"/>
          </p:nvPr>
        </p:nvSpPr>
        <p:spPr>
          <a:xfrm>
            <a:off x="358816" y="1701477"/>
            <a:ext cx="11123270" cy="4514127"/>
          </a:xfrm>
        </p:spPr>
        <p:txBody>
          <a:bodyPr>
            <a:noAutofit/>
          </a:bodyPr>
          <a:lstStyle/>
          <a:p>
            <a:pPr marL="45720" indent="0" algn="just">
              <a:lnSpc>
                <a:spcPct val="100000"/>
              </a:lnSpc>
              <a:buNone/>
            </a:pPr>
            <a:r>
              <a:rPr lang="en-GB" sz="2800" b="1" dirty="0">
                <a:solidFill>
                  <a:srgbClr val="323232"/>
                </a:solidFill>
                <a:latin typeface="Times New Roman"/>
                <a:cs typeface="Times New Roman"/>
              </a:rPr>
              <a:t>Features of the </a:t>
            </a:r>
            <a:r>
              <a:rPr lang="en-GB" sz="2800" b="1" i="1" dirty="0">
                <a:solidFill>
                  <a:srgbClr val="323232"/>
                </a:solidFill>
                <a:latin typeface="Times New Roman"/>
                <a:cs typeface="Times New Roman"/>
              </a:rPr>
              <a:t>Corpus juris</a:t>
            </a:r>
            <a:r>
              <a:rPr lang="en-GB" sz="2800" b="1" dirty="0">
                <a:solidFill>
                  <a:srgbClr val="323232"/>
                </a:solidFill>
                <a:latin typeface="Times New Roman"/>
                <a:cs typeface="Times New Roman"/>
              </a:rPr>
              <a:t>:</a:t>
            </a:r>
            <a:r>
              <a:rPr lang="en-GB" sz="2800" dirty="0">
                <a:solidFill>
                  <a:srgbClr val="323232"/>
                </a:solidFill>
                <a:latin typeface="Times New Roman"/>
                <a:cs typeface="Times New Roman"/>
              </a:rPr>
              <a:t> it encompassed Roman law as a whole, so it reflected a complete and exhaustive system (designed for a far more complex society than the Medieval one) with basically no gaps to be filled in (whereas common law systems were originally incomplete).</a:t>
            </a:r>
          </a:p>
          <a:p>
            <a:pPr marL="45720" indent="0" algn="just">
              <a:lnSpc>
                <a:spcPct val="100000"/>
              </a:lnSpc>
              <a:buNone/>
            </a:pPr>
            <a:endParaRPr lang="en-GB" sz="2800" dirty="0">
              <a:solidFill>
                <a:srgbClr val="323232"/>
              </a:solidFill>
              <a:latin typeface="Times New Roman"/>
              <a:cs typeface="Times New Roman"/>
            </a:endParaRPr>
          </a:p>
          <a:p>
            <a:pPr algn="just">
              <a:lnSpc>
                <a:spcPct val="100000"/>
              </a:lnSpc>
            </a:pPr>
            <a:r>
              <a:rPr lang="en-GB" sz="2800" dirty="0">
                <a:solidFill>
                  <a:srgbClr val="323232"/>
                </a:solidFill>
                <a:latin typeface="Times New Roman"/>
                <a:cs typeface="Times New Roman"/>
              </a:rPr>
              <a:t>It became a ‘meta-model’, a-historical and therefore typically universal: for this reason and for the need of adapting it to modern problems, literal interpretation could not be the paramount hermeneutic criterion.</a:t>
            </a:r>
          </a:p>
        </p:txBody>
      </p:sp>
    </p:spTree>
    <p:extLst>
      <p:ext uri="{BB962C8B-B14F-4D97-AF65-F5344CB8AC3E}">
        <p14:creationId xmlns:p14="http://schemas.microsoft.com/office/powerpoint/2010/main" val="428512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643809"/>
          </a:xfrm>
        </p:spPr>
        <p:txBody>
          <a:bodyPr>
            <a:noAutofit/>
          </a:bodyPr>
          <a:lstStyle/>
          <a:p>
            <a:pPr algn="ctr"/>
            <a:r>
              <a:rPr lang="it-IT" sz="3200" dirty="0">
                <a:latin typeface="Times New Roman" panose="02020603050405020304" pitchFamily="18" charset="0"/>
                <a:cs typeface="Times New Roman" panose="02020603050405020304" pitchFamily="18" charset="0"/>
              </a:rPr>
              <a:t>THE UNIVERSITIES AND THE DAWN OF </a:t>
            </a:r>
            <a:r>
              <a:rPr lang="it-IT" sz="3200" i="1" dirty="0">
                <a:latin typeface="Times New Roman" panose="02020603050405020304" pitchFamily="18" charset="0"/>
                <a:cs typeface="Times New Roman" panose="02020603050405020304" pitchFamily="18" charset="0"/>
              </a:rPr>
              <a:t>SCIENTIA JURIS</a:t>
            </a:r>
          </a:p>
        </p:txBody>
      </p:sp>
      <p:sp>
        <p:nvSpPr>
          <p:cNvPr id="3" name="Segnaposto contenuto 2"/>
          <p:cNvSpPr>
            <a:spLocks noGrp="1"/>
          </p:cNvSpPr>
          <p:nvPr>
            <p:ph idx="1"/>
          </p:nvPr>
        </p:nvSpPr>
        <p:spPr>
          <a:xfrm>
            <a:off x="358816" y="1689903"/>
            <a:ext cx="11123270" cy="4514127"/>
          </a:xfrm>
        </p:spPr>
        <p:txBody>
          <a:bodyPr>
            <a:noAutofit/>
          </a:bodyPr>
          <a:lstStyle/>
          <a:p>
            <a:pPr marL="45720" indent="0" algn="just">
              <a:lnSpc>
                <a:spcPct val="100000"/>
              </a:lnSpc>
              <a:buNone/>
            </a:pPr>
            <a:r>
              <a:rPr lang="en-GB" sz="2800" b="1" dirty="0">
                <a:solidFill>
                  <a:srgbClr val="323232"/>
                </a:solidFill>
                <a:latin typeface="Times New Roman"/>
                <a:cs typeface="Times New Roman"/>
              </a:rPr>
              <a:t>Consequences of the completeness of the system </a:t>
            </a:r>
          </a:p>
          <a:p>
            <a:pPr algn="just">
              <a:lnSpc>
                <a:spcPct val="100000"/>
              </a:lnSpc>
            </a:pPr>
            <a:r>
              <a:rPr lang="en-GB" sz="2800" dirty="0">
                <a:solidFill>
                  <a:srgbClr val="323232"/>
                </a:solidFill>
                <a:latin typeface="Times New Roman"/>
                <a:cs typeface="Times New Roman"/>
              </a:rPr>
              <a:t>Jurists facing gap-less systems develop skills other than the ones needed by jurists facing complete systems.</a:t>
            </a:r>
          </a:p>
          <a:p>
            <a:pPr algn="just">
              <a:lnSpc>
                <a:spcPct val="100000"/>
              </a:lnSpc>
            </a:pPr>
            <a:r>
              <a:rPr lang="en-GB" sz="2800" dirty="0">
                <a:solidFill>
                  <a:srgbClr val="323232"/>
                </a:solidFill>
                <a:latin typeface="Times New Roman"/>
                <a:cs typeface="Times New Roman"/>
              </a:rPr>
              <a:t>They do not need to find from time to time the best solutions, but they need to get a grasp of the whole system, to organise their mentality in a systematic way.</a:t>
            </a:r>
          </a:p>
          <a:p>
            <a:pPr algn="just">
              <a:lnSpc>
                <a:spcPct val="100000"/>
              </a:lnSpc>
            </a:pPr>
            <a:r>
              <a:rPr lang="en-GB" sz="2800" dirty="0">
                <a:solidFill>
                  <a:srgbClr val="323232"/>
                </a:solidFill>
                <a:latin typeface="Times New Roman"/>
                <a:cs typeface="Times New Roman"/>
              </a:rPr>
              <a:t>They need a different interpretative tool box: </a:t>
            </a:r>
            <a:r>
              <a:rPr lang="en-GB" sz="2800" i="1" dirty="0" err="1">
                <a:solidFill>
                  <a:srgbClr val="323232"/>
                </a:solidFill>
                <a:latin typeface="Times New Roman"/>
                <a:cs typeface="Times New Roman"/>
              </a:rPr>
              <a:t>glossae</a:t>
            </a:r>
            <a:r>
              <a:rPr lang="en-GB" sz="2800" dirty="0">
                <a:solidFill>
                  <a:srgbClr val="323232"/>
                </a:solidFill>
                <a:latin typeface="Times New Roman"/>
                <a:cs typeface="Times New Roman"/>
              </a:rPr>
              <a:t>, </a:t>
            </a:r>
            <a:r>
              <a:rPr lang="en-GB" sz="2800" i="1" dirty="0">
                <a:solidFill>
                  <a:srgbClr val="323232"/>
                </a:solidFill>
                <a:latin typeface="Times New Roman"/>
                <a:cs typeface="Times New Roman"/>
              </a:rPr>
              <a:t>summae</a:t>
            </a:r>
            <a:r>
              <a:rPr lang="en-GB" sz="2800" dirty="0">
                <a:solidFill>
                  <a:srgbClr val="323232"/>
                </a:solidFill>
                <a:latin typeface="Times New Roman"/>
                <a:cs typeface="Times New Roman"/>
              </a:rPr>
              <a:t>, </a:t>
            </a:r>
            <a:r>
              <a:rPr lang="en-GB" sz="2800" i="1" dirty="0" err="1">
                <a:solidFill>
                  <a:srgbClr val="323232"/>
                </a:solidFill>
                <a:latin typeface="Times New Roman"/>
                <a:cs typeface="Times New Roman"/>
              </a:rPr>
              <a:t>definitiones</a:t>
            </a:r>
            <a:r>
              <a:rPr lang="en-GB" sz="2800" dirty="0">
                <a:solidFill>
                  <a:srgbClr val="323232"/>
                </a:solidFill>
                <a:latin typeface="Times New Roman"/>
                <a:cs typeface="Times New Roman"/>
              </a:rPr>
              <a:t>, </a:t>
            </a:r>
            <a:r>
              <a:rPr lang="en-GB" sz="2800" i="1" dirty="0" err="1">
                <a:solidFill>
                  <a:srgbClr val="323232"/>
                </a:solidFill>
                <a:latin typeface="Times New Roman"/>
                <a:cs typeface="Times New Roman"/>
              </a:rPr>
              <a:t>distinctiones</a:t>
            </a:r>
            <a:r>
              <a:rPr lang="en-GB" sz="2800" dirty="0">
                <a:solidFill>
                  <a:srgbClr val="323232"/>
                </a:solidFill>
                <a:latin typeface="Times New Roman"/>
                <a:cs typeface="Times New Roman"/>
              </a:rPr>
              <a:t>, </a:t>
            </a:r>
            <a:r>
              <a:rPr lang="en-GB" sz="2800" i="1" dirty="0" err="1">
                <a:solidFill>
                  <a:srgbClr val="323232"/>
                </a:solidFill>
                <a:latin typeface="Times New Roman"/>
                <a:cs typeface="Times New Roman"/>
              </a:rPr>
              <a:t>quaestiones</a:t>
            </a:r>
            <a:r>
              <a:rPr lang="en-GB" sz="2800" dirty="0">
                <a:solidFill>
                  <a:srgbClr val="323232"/>
                </a:solidFill>
                <a:latin typeface="Times New Roman"/>
                <a:cs typeface="Times New Roman"/>
              </a:rPr>
              <a:t>.</a:t>
            </a:r>
          </a:p>
          <a:p>
            <a:pPr marL="45720" indent="0" algn="just">
              <a:lnSpc>
                <a:spcPct val="100000"/>
              </a:lnSpc>
              <a:buNone/>
            </a:pPr>
            <a:endParaRPr lang="en-GB" sz="2800" dirty="0">
              <a:solidFill>
                <a:srgbClr val="323232"/>
              </a:solidFill>
              <a:latin typeface="Times New Roman"/>
              <a:cs typeface="Times New Roman"/>
            </a:endParaRPr>
          </a:p>
          <a:p>
            <a:pPr marL="45720" indent="0" algn="just">
              <a:lnSpc>
                <a:spcPct val="100000"/>
              </a:lnSpc>
              <a:buNone/>
            </a:pPr>
            <a:endParaRPr lang="en-GB" sz="2800" dirty="0">
              <a:solidFill>
                <a:srgbClr val="323232"/>
              </a:solidFill>
              <a:latin typeface="Times New Roman"/>
              <a:cs typeface="Times New Roman"/>
            </a:endParaRPr>
          </a:p>
          <a:p>
            <a:pPr marL="45720" indent="0" algn="just">
              <a:lnSpc>
                <a:spcPct val="100000"/>
              </a:lnSpc>
              <a:buNone/>
            </a:pPr>
            <a:endParaRPr lang="en-GB" sz="2800" dirty="0">
              <a:solidFill>
                <a:srgbClr val="323232"/>
              </a:solidFill>
              <a:latin typeface="Times New Roman"/>
              <a:cs typeface="Times New Roman"/>
            </a:endParaRPr>
          </a:p>
          <a:p>
            <a:pPr marL="45720" indent="0" algn="just">
              <a:lnSpc>
                <a:spcPct val="100000"/>
              </a:lnSpc>
              <a:buNone/>
            </a:pPr>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16234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816" y="467361"/>
            <a:ext cx="11389487" cy="585935"/>
          </a:xfrm>
        </p:spPr>
        <p:txBody>
          <a:bodyPr>
            <a:noAutofit/>
          </a:bodyPr>
          <a:lstStyle/>
          <a:p>
            <a:pPr algn="ctr"/>
            <a:r>
              <a:rPr lang="it-IT" sz="3200" dirty="0">
                <a:latin typeface="Times New Roman" panose="02020603050405020304" pitchFamily="18" charset="0"/>
                <a:cs typeface="Times New Roman" panose="02020603050405020304" pitchFamily="18" charset="0"/>
              </a:rPr>
              <a:t>LEGACIES OF THIS WAY OF THINKING</a:t>
            </a:r>
          </a:p>
        </p:txBody>
      </p:sp>
      <p:sp>
        <p:nvSpPr>
          <p:cNvPr id="3" name="Segnaposto contenuto 2"/>
          <p:cNvSpPr>
            <a:spLocks noGrp="1"/>
          </p:cNvSpPr>
          <p:nvPr>
            <p:ph idx="1"/>
          </p:nvPr>
        </p:nvSpPr>
        <p:spPr>
          <a:xfrm>
            <a:off x="358815" y="1238491"/>
            <a:ext cx="11389487" cy="5243332"/>
          </a:xfrm>
        </p:spPr>
        <p:txBody>
          <a:bodyPr>
            <a:noAutofit/>
          </a:bodyPr>
          <a:lstStyle/>
          <a:p>
            <a:pPr marL="45720" indent="0" algn="just">
              <a:lnSpc>
                <a:spcPct val="100000"/>
              </a:lnSpc>
              <a:buNone/>
            </a:pPr>
            <a:r>
              <a:rPr lang="en-GB" sz="2800" b="1" dirty="0">
                <a:solidFill>
                  <a:srgbClr val="323232"/>
                </a:solidFill>
                <a:latin typeface="Times New Roman"/>
                <a:cs typeface="Times New Roman"/>
              </a:rPr>
              <a:t>1) Distinction between formal structure and substantive content of decisions</a:t>
            </a:r>
          </a:p>
          <a:p>
            <a:pPr marL="45720" indent="0" algn="just">
              <a:lnSpc>
                <a:spcPct val="100000"/>
              </a:lnSpc>
              <a:buNone/>
            </a:pPr>
            <a:endParaRPr lang="en-GB" sz="2800" dirty="0">
              <a:solidFill>
                <a:srgbClr val="323232"/>
              </a:solidFill>
              <a:latin typeface="Times New Roman"/>
              <a:cs typeface="Times New Roman"/>
            </a:endParaRPr>
          </a:p>
          <a:p>
            <a:pPr algn="just">
              <a:lnSpc>
                <a:spcPct val="100000"/>
              </a:lnSpc>
            </a:pPr>
            <a:r>
              <a:rPr lang="en-GB" sz="2800" dirty="0">
                <a:solidFill>
                  <a:srgbClr val="323232"/>
                </a:solidFill>
                <a:latin typeface="Times New Roman"/>
                <a:cs typeface="Times New Roman"/>
              </a:rPr>
              <a:t>Common law conceives judgments as turning into law what was not law; bending reality towards the law; judgments create law.</a:t>
            </a:r>
          </a:p>
          <a:p>
            <a:pPr algn="just">
              <a:lnSpc>
                <a:spcPct val="100000"/>
              </a:lnSpc>
            </a:pPr>
            <a:endParaRPr lang="en-GB" sz="2800" dirty="0">
              <a:solidFill>
                <a:srgbClr val="323232"/>
              </a:solidFill>
              <a:latin typeface="Times New Roman"/>
              <a:cs typeface="Times New Roman"/>
            </a:endParaRPr>
          </a:p>
          <a:p>
            <a:pPr algn="just">
              <a:lnSpc>
                <a:spcPct val="100000"/>
              </a:lnSpc>
            </a:pPr>
            <a:r>
              <a:rPr lang="en-GB" sz="2800" dirty="0">
                <a:solidFill>
                  <a:srgbClr val="323232"/>
                </a:solidFill>
                <a:latin typeface="Times New Roman"/>
                <a:cs typeface="Times New Roman"/>
              </a:rPr>
              <a:t>Civil law judgments are conceived as a </a:t>
            </a:r>
            <a:r>
              <a:rPr lang="en-GB" sz="2800" dirty="0" err="1">
                <a:solidFill>
                  <a:srgbClr val="323232"/>
                </a:solidFill>
                <a:latin typeface="Times New Roman"/>
                <a:cs typeface="Times New Roman"/>
              </a:rPr>
              <a:t>subsumption</a:t>
            </a:r>
            <a:r>
              <a:rPr lang="en-GB" sz="2800" dirty="0">
                <a:solidFill>
                  <a:srgbClr val="323232"/>
                </a:solidFill>
                <a:latin typeface="Times New Roman"/>
                <a:cs typeface="Times New Roman"/>
              </a:rPr>
              <a:t> process, the fulfilment of the logical reasoning that is already contained in general provisions or in the principles on which the system is grounded; judgments do not create law, but apply the law.</a:t>
            </a:r>
          </a:p>
          <a:p>
            <a:pPr marL="45720" indent="0" algn="just">
              <a:lnSpc>
                <a:spcPct val="100000"/>
              </a:lnSpc>
              <a:buNone/>
            </a:pPr>
            <a:endParaRPr lang="en-GB" sz="2800" dirty="0">
              <a:solidFill>
                <a:srgbClr val="323232"/>
              </a:solidFill>
              <a:latin typeface="Times New Roman"/>
              <a:cs typeface="Times New Roman"/>
            </a:endParaRPr>
          </a:p>
          <a:p>
            <a:pPr marL="45720" indent="0" algn="just">
              <a:lnSpc>
                <a:spcPct val="100000"/>
              </a:lnSpc>
              <a:buNone/>
            </a:pPr>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3389605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9043" y="610333"/>
            <a:ext cx="9566390" cy="605009"/>
          </a:xfrm>
        </p:spPr>
        <p:txBody>
          <a:bodyPr>
            <a:noAutofit/>
          </a:bodyPr>
          <a:lstStyle/>
          <a:p>
            <a:pPr algn="ctr"/>
            <a:r>
              <a:rPr lang="en-GB" sz="3200" dirty="0">
                <a:latin typeface="Times New Roman" panose="02020603050405020304" pitchFamily="18" charset="0"/>
                <a:cs typeface="Times New Roman" panose="02020603050405020304" pitchFamily="18" charset="0"/>
              </a:rPr>
              <a:t>WARNINGS</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717630" y="1527858"/>
            <a:ext cx="10660284" cy="4768741"/>
          </a:xfrm>
          <a:prstGeom prst="rect">
            <a:avLst/>
          </a:prstGeom>
        </p:spPr>
        <p:txBody>
          <a:bodyPr wrap="square">
            <a:spAutoFit/>
          </a:bodyPr>
          <a:lstStyle/>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Interpretation was not reduced to mere syllogism:</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interpretation was not reduced to a ‘if x, then y’ logic, but was based on a plurality of criteria and also carried value-based judgements inspired by the idea of justice. Law is a science, but its reference is society, i.e. a magmatic, non scientific concept, in constant evolution.</a:t>
            </a:r>
          </a:p>
          <a:p>
            <a:pPr algn="just">
              <a:lnSpc>
                <a:spcPct val="115000"/>
              </a:lnSpc>
              <a:spcAft>
                <a:spcPts val="1000"/>
              </a:spcAft>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Dichotomy: </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there was thus a continuous dichotomy between theory and practice, the announced methodology and the interpretative technique applied for solving the case.</a:t>
            </a:r>
          </a:p>
        </p:txBody>
      </p:sp>
    </p:spTree>
    <p:extLst>
      <p:ext uri="{BB962C8B-B14F-4D97-AF65-F5344CB8AC3E}">
        <p14:creationId xmlns:p14="http://schemas.microsoft.com/office/powerpoint/2010/main" val="4222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1466</Words>
  <Application>Microsoft Macintosh PowerPoint</Application>
  <PresentationFormat>Widescreen</PresentationFormat>
  <Paragraphs>101</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Book Antiqua</vt:lpstr>
      <vt:lpstr>Times New Roman</vt:lpstr>
      <vt:lpstr>Banded Design Yellow 16x9</vt:lpstr>
      <vt:lpstr>Comparative Law</vt:lpstr>
      <vt:lpstr>THE COMMON ROOTS OF THE CIVIL LAW TRADITION</vt:lpstr>
      <vt:lpstr>THE UNIVERSITIES AND THE DAWN OF SCIENTIA JURIS</vt:lpstr>
      <vt:lpstr>THE UNIVERSITIES AND THE DAWN OF SCIENTIA JURIS</vt:lpstr>
      <vt:lpstr>THE UNIVERSITIES AND THE DAWN OF SCIENTIA JURIS</vt:lpstr>
      <vt:lpstr>THE UNIVERSITIES AND THE DAWN OF SCIENTIA JURIS</vt:lpstr>
      <vt:lpstr>THE UNIVERSITIES AND THE DAWN OF SCIENTIA JURIS</vt:lpstr>
      <vt:lpstr>LEGACIES OF THIS WAY OF THINKING</vt:lpstr>
      <vt:lpstr>WARNINGS</vt:lpstr>
      <vt:lpstr>THE INFLUENCE OF CHURCH AND CANON LAW</vt:lpstr>
      <vt:lpstr>THE INFLUENCE OF THE CHURCH AND CANON LAW</vt:lpstr>
      <vt:lpstr>THE FORMATION OF JUS COMMUNE</vt:lpstr>
      <vt:lpstr>JUSNATURALISM and JUSRATIONALISM</vt:lpstr>
      <vt:lpstr>JUSNATURALISM and JUSRATIONALISM</vt:lpstr>
      <vt:lpstr>JUSNATURALISM and JUSRATIONALISM</vt:lpstr>
      <vt:lpstr>THE CRISIS OF JUS COMMUNE</vt:lpstr>
      <vt:lpstr>THE CRISIS OF JUS COMMUNE</vt:lpstr>
      <vt:lpstr>THE RISE OF THE LEGISLATIVE IDEOLOGY</vt:lpstr>
    </vt:vector>
  </TitlesOfParts>
  <Manager/>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2020-03-06T16:25:26Z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