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5"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24"/>
  </p:notesMasterIdLst>
  <p:handoutMasterIdLst>
    <p:handoutMasterId r:id="rId25"/>
  </p:handoutMasterIdLst>
  <p:sldIdLst>
    <p:sldId id="256" r:id="rId3"/>
    <p:sldId id="366" r:id="rId4"/>
    <p:sldId id="265" r:id="rId5"/>
    <p:sldId id="364" r:id="rId6"/>
    <p:sldId id="365" r:id="rId7"/>
    <p:sldId id="367" r:id="rId8"/>
    <p:sldId id="368" r:id="rId9"/>
    <p:sldId id="369" r:id="rId10"/>
    <p:sldId id="370" r:id="rId11"/>
    <p:sldId id="372" r:id="rId12"/>
    <p:sldId id="373" r:id="rId13"/>
    <p:sldId id="374" r:id="rId14"/>
    <p:sldId id="375" r:id="rId15"/>
    <p:sldId id="376" r:id="rId16"/>
    <p:sldId id="377" r:id="rId17"/>
    <p:sldId id="378" r:id="rId18"/>
    <p:sldId id="379" r:id="rId19"/>
    <p:sldId id="380" r:id="rId20"/>
    <p:sldId id="381" r:id="rId21"/>
    <p:sldId id="382" r:id="rId22"/>
    <p:sldId id="383"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BC89EF96-8CEA-46FF-86C4-4CE0E760980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83" autoAdjust="0"/>
    <p:restoredTop sz="94660"/>
  </p:normalViewPr>
  <p:slideViewPr>
    <p:cSldViewPr snapToGrid="0">
      <p:cViewPr varScale="1">
        <p:scale>
          <a:sx n="68" d="100"/>
          <a:sy n="68" d="100"/>
        </p:scale>
        <p:origin x="-584" y="-104"/>
      </p:cViewPr>
      <p:guideLst>
        <p:guide orient="horz" pos="2160"/>
        <p:guide pos="3840"/>
      </p:guideLst>
    </p:cSldViewPr>
  </p:slideViewPr>
  <p:notesTextViewPr>
    <p:cViewPr>
      <p:scale>
        <a:sx n="1" d="1"/>
        <a:sy n="1" d="1"/>
      </p:scale>
      <p:origin x="0" y="0"/>
    </p:cViewPr>
  </p:notesTextViewPr>
  <p:notesViewPr>
    <p:cSldViewPr snapToGrid="0">
      <p:cViewPr varScale="1">
        <p:scale>
          <a:sx n="63" d="100"/>
          <a:sy n="63" d="100"/>
        </p:scale>
        <p:origin x="2838" y="108"/>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notesMaster" Target="notesMasters/notesMaster1.xml"/><Relationship Id="rId25" Type="http://schemas.openxmlformats.org/officeDocument/2006/relationships/handoutMaster" Target="handoutMasters/handoutMaster1.xml"/><Relationship Id="rId26" Type="http://schemas.openxmlformats.org/officeDocument/2006/relationships/printerSettings" Target="printerSettings/printerSettings1.bin"/><Relationship Id="rId27" Type="http://schemas.openxmlformats.org/officeDocument/2006/relationships/presProps" Target="presProps.xml"/><Relationship Id="rId28" Type="http://schemas.openxmlformats.org/officeDocument/2006/relationships/viewProps" Target="viewProps.xml"/><Relationship Id="rId29" Type="http://schemas.openxmlformats.org/officeDocument/2006/relationships/theme" Target="theme/theme1.xml"/><Relationship Id="rId30"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1" Type="http://schemas.openxmlformats.org/officeDocument/2006/relationships/customXml" Target="../customXml/item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D9D2DDA-69D8-473F-A583-B6774B31A77B}" type="datetimeFigureOut">
              <a:rPr lang="en-US"/>
              <a:t>13/03/20</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2392CCB-FF08-4D29-8DA3-E1FD86044808}" type="slidenum">
              <a:rPr/>
              <a:t>‹n.›</a:t>
            </a:fld>
            <a:endParaRPr/>
          </a:p>
        </p:txBody>
      </p:sp>
    </p:spTree>
    <p:extLst>
      <p:ext uri="{BB962C8B-B14F-4D97-AF65-F5344CB8AC3E}">
        <p14:creationId xmlns:p14="http://schemas.microsoft.com/office/powerpoint/2010/main" val="16621533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01F6DFB-6833-46E4-B515-70E0D9178056}" type="datetimeFigureOut">
              <a:rPr lang="en-US"/>
              <a:t>13/03/20</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t>Click to edit Master text styles</a:t>
            </a:r>
          </a:p>
          <a:p>
            <a:pPr lvl="1"/>
            <a:r>
              <a:t>Second level</a:t>
            </a:r>
          </a:p>
          <a:p>
            <a:pPr lvl="2"/>
            <a:r>
              <a:t>Third level</a:t>
            </a:r>
          </a:p>
          <a:p>
            <a:pPr lvl="3"/>
            <a:r>
              <a:t>Fourth level</a:t>
            </a:r>
          </a:p>
          <a:p>
            <a:pPr lvl="4"/>
            <a: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58706C7-F2C3-48B6-8A22-C484D800B5D4}" type="slidenum">
              <a:rPr/>
              <a:t>‹n.›</a:t>
            </a:fld>
            <a:endParaRPr/>
          </a:p>
        </p:txBody>
      </p:sp>
    </p:spTree>
    <p:extLst>
      <p:ext uri="{BB962C8B-B14F-4D97-AF65-F5344CB8AC3E}">
        <p14:creationId xmlns:p14="http://schemas.microsoft.com/office/powerpoint/2010/main" val="5995068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9" name="Rectangle 8"/>
          <p:cNvSpPr/>
          <p:nvPr/>
        </p:nvSpPr>
        <p:spPr>
          <a:xfrm>
            <a:off x="-1" y="1905000"/>
            <a:ext cx="12188826" cy="320040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2" y="1795132"/>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1" name="Rectangle 10"/>
          <p:cNvSpPr/>
          <p:nvPr/>
        </p:nvSpPr>
        <p:spPr>
          <a:xfrm>
            <a:off x="-2" y="5142116"/>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2" name="Title 1"/>
          <p:cNvSpPr>
            <a:spLocks noGrp="1"/>
          </p:cNvSpPr>
          <p:nvPr>
            <p:ph type="ctrTitle"/>
          </p:nvPr>
        </p:nvSpPr>
        <p:spPr>
          <a:xfrm>
            <a:off x="1295400" y="2079812"/>
            <a:ext cx="9601200" cy="1724092"/>
          </a:xfrm>
        </p:spPr>
        <p:txBody>
          <a:bodyPr anchor="b"/>
          <a:lstStyle>
            <a:lvl1pPr algn="ctr">
              <a:defRPr sz="5400"/>
            </a:lvl1pPr>
          </a:lstStyle>
          <a:p>
            <a:r>
              <a:rPr lang="it-IT"/>
              <a:t>Fare clic per modificare lo stile del titolo</a:t>
            </a:r>
            <a:endParaRPr/>
          </a:p>
        </p:txBody>
      </p:sp>
      <p:sp>
        <p:nvSpPr>
          <p:cNvPr id="3" name="Subtitle 2"/>
          <p:cNvSpPr>
            <a:spLocks noGrp="1"/>
          </p:cNvSpPr>
          <p:nvPr>
            <p:ph type="subTitle" idx="1"/>
          </p:nvPr>
        </p:nvSpPr>
        <p:spPr>
          <a:xfrm>
            <a:off x="1295400" y="3959352"/>
            <a:ext cx="9601200" cy="914400"/>
          </a:xfrm>
        </p:spPr>
        <p:txBody>
          <a:bodyPr>
            <a:normAutofit/>
          </a:bodyPr>
          <a:lstStyle>
            <a:lvl1pPr marL="0" indent="0" algn="ctr">
              <a:spcBef>
                <a:spcPts val="0"/>
              </a:spcBef>
              <a:buNone/>
              <a:defRPr sz="200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a:t>Fare clic per modificare lo stile del sottotitolo dello schema</a:t>
            </a:r>
            <a:endParaRPr/>
          </a:p>
        </p:txBody>
      </p:sp>
    </p:spTree>
    <p:extLst>
      <p:ext uri="{BB962C8B-B14F-4D97-AF65-F5344CB8AC3E}">
        <p14:creationId xmlns:p14="http://schemas.microsoft.com/office/powerpoint/2010/main" val="19857523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Vertical Text Placeholder 2"/>
          <p:cNvSpPr>
            <a:spLocks noGrp="1"/>
          </p:cNvSpPr>
          <p:nvPr>
            <p:ph type="body" orient="vert" idx="1"/>
          </p:nvPr>
        </p:nvSpPr>
        <p:spPr/>
        <p:txBody>
          <a:bodyPr vert="eaVert"/>
          <a:lstStyle>
            <a:lvl5pPr>
              <a:defRPr/>
            </a:lvl5pPr>
            <a:lvl6pPr>
              <a:defRPr/>
            </a:lvl6pPr>
            <a:lvl7pPr>
              <a:defRPr/>
            </a:lvl7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Date Placeholder 3"/>
          <p:cNvSpPr>
            <a:spLocks noGrp="1"/>
          </p:cNvSpPr>
          <p:nvPr>
            <p:ph type="dt" sz="half" idx="10"/>
          </p:nvPr>
        </p:nvSpPr>
        <p:spPr/>
        <p:txBody>
          <a:bodyPr/>
          <a:lstStyle/>
          <a:p>
            <a:fld id="{0B277187-C200-495F-A386-621319EADA8F}" type="datetimeFigureOut">
              <a:rPr lang="en-US"/>
              <a:t>13/03/20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2735931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it-IT"/>
              <a:t>Fare clic per modificare lo stile del titolo</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Date Placeholder 3"/>
          <p:cNvSpPr>
            <a:spLocks noGrp="1"/>
          </p:cNvSpPr>
          <p:nvPr>
            <p:ph type="dt" sz="half" idx="10"/>
          </p:nvPr>
        </p:nvSpPr>
        <p:spPr/>
        <p:txBody>
          <a:bodyPr/>
          <a:lstStyle/>
          <a:p>
            <a:fld id="{0B277187-C200-495F-A386-621319EADA8F}" type="datetimeFigureOut">
              <a:rPr lang="en-US"/>
              <a:t>13/03/20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42305097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Content Placeholder 2"/>
          <p:cNvSpPr>
            <a:spLocks noGrp="1"/>
          </p:cNvSpPr>
          <p:nvPr>
            <p:ph idx="1"/>
          </p:nvPr>
        </p:nvSpPr>
        <p:spPr/>
        <p:txBody>
          <a:bodyPr/>
          <a:lstStyle>
            <a:lvl5pPr>
              <a:defRPr/>
            </a:lvl5pPr>
            <a:lvl6pPr>
              <a:defRPr/>
            </a:lvl6pPr>
            <a:lvl7pPr>
              <a:defRPr/>
            </a:lvl7pPr>
            <a:lvl8pPr>
              <a:defRPr/>
            </a:lvl8pPr>
            <a:lvl9pPr>
              <a:defRPr/>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10"/>
          </p:nvPr>
        </p:nvSpPr>
        <p:spPr/>
        <p:txBody>
          <a:bodyPr/>
          <a:lstStyle/>
          <a:p>
            <a:fld id="{0B277187-C200-495F-A386-621319EADA8F}" type="datetimeFigureOut">
              <a:rPr lang="en-US"/>
              <a:t>13/03/20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4217319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gradFill rotWithShape="1">
          <a:gsLst>
            <a:gs pos="100000">
              <a:schemeClr val="accent1">
                <a:alpha val="80000"/>
              </a:schemeClr>
            </a:gs>
            <a:gs pos="0">
              <a:schemeClr val="accent1">
                <a:lumMod val="40000"/>
                <a:lumOff val="60000"/>
                <a:alpha val="8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295400" y="2130552"/>
            <a:ext cx="9601200" cy="2359152"/>
          </a:xfrm>
        </p:spPr>
        <p:txBody>
          <a:bodyPr anchor="b">
            <a:normAutofit/>
          </a:bodyPr>
          <a:lstStyle>
            <a:lvl1pPr algn="ctr">
              <a:defRPr sz="5400" b="1"/>
            </a:lvl1pPr>
          </a:lstStyle>
          <a:p>
            <a:r>
              <a:rPr lang="it-IT"/>
              <a:t>Fare clic per modificare lo stile del titolo</a:t>
            </a:r>
            <a:endParaRPr/>
          </a:p>
        </p:txBody>
      </p:sp>
      <p:sp>
        <p:nvSpPr>
          <p:cNvPr id="3" name="Text Placeholder 2"/>
          <p:cNvSpPr>
            <a:spLocks noGrp="1"/>
          </p:cNvSpPr>
          <p:nvPr>
            <p:ph type="body" idx="1"/>
          </p:nvPr>
        </p:nvSpPr>
        <p:spPr>
          <a:xfrm>
            <a:off x="1295400" y="4572000"/>
            <a:ext cx="9601200" cy="841248"/>
          </a:xfrm>
        </p:spPr>
        <p:txBody>
          <a:bodyPr anchor="t"/>
          <a:lstStyle>
            <a:lvl1pPr marL="0" indent="0" algn="ctr">
              <a:spcBef>
                <a:spcPts val="0"/>
              </a:spcBef>
              <a:buNone/>
              <a:defRPr sz="2000">
                <a:solidFill>
                  <a:schemeClr val="tx1">
                    <a:lumMod val="90000"/>
                    <a:lumOff val="1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Fare clic per modificare stili del testo dello schema</a:t>
            </a:r>
          </a:p>
        </p:txBody>
      </p:sp>
      <p:sp>
        <p:nvSpPr>
          <p:cNvPr id="4" name="Date Placeholder 3"/>
          <p:cNvSpPr>
            <a:spLocks noGrp="1"/>
          </p:cNvSpPr>
          <p:nvPr>
            <p:ph type="dt" sz="half" idx="10"/>
          </p:nvPr>
        </p:nvSpPr>
        <p:spPr/>
        <p:txBody>
          <a:bodyPr/>
          <a:lstStyle/>
          <a:p>
            <a:fld id="{0B277187-C200-495F-A386-621319EADA8F}" type="datetimeFigureOut">
              <a:rPr lang="en-US"/>
              <a:t>13/03/20</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1620335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Content Placeholder 2"/>
          <p:cNvSpPr>
            <a:spLocks noGrp="1"/>
          </p:cNvSpPr>
          <p:nvPr>
            <p:ph sz="half" idx="1"/>
          </p:nvPr>
        </p:nvSpPr>
        <p:spPr>
          <a:xfrm>
            <a:off x="134112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Content Placeholder 3"/>
          <p:cNvSpPr>
            <a:spLocks noGrp="1"/>
          </p:cNvSpPr>
          <p:nvPr>
            <p:ph sz="half" idx="2"/>
          </p:nvPr>
        </p:nvSpPr>
        <p:spPr>
          <a:xfrm>
            <a:off x="6278880" y="1901952"/>
            <a:ext cx="4572000" cy="4123944"/>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5" name="Date Placeholder 4"/>
          <p:cNvSpPr>
            <a:spLocks noGrp="1"/>
          </p:cNvSpPr>
          <p:nvPr>
            <p:ph type="dt" sz="half" idx="10"/>
          </p:nvPr>
        </p:nvSpPr>
        <p:spPr/>
        <p:txBody>
          <a:bodyPr/>
          <a:lstStyle/>
          <a:p>
            <a:fld id="{0B277187-C200-495F-A386-621319EADA8F}" type="datetimeFigureOut">
              <a:rPr lang="en-US"/>
              <a:t>13/03/20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6763571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Text Placeholder 2"/>
          <p:cNvSpPr>
            <a:spLocks noGrp="1"/>
          </p:cNvSpPr>
          <p:nvPr>
            <p:ph type="body" idx="1"/>
          </p:nvPr>
        </p:nvSpPr>
        <p:spPr>
          <a:xfrm>
            <a:off x="1341120" y="1837464"/>
            <a:ext cx="4572000" cy="766588"/>
          </a:xfrm>
        </p:spPr>
        <p:txBody>
          <a:bodyPr anchor="ctr">
            <a:normAutofit/>
          </a:bodyPr>
          <a:lstStyle>
            <a:lvl1pPr marL="0" indent="0">
              <a:spcBef>
                <a:spcPts val="0"/>
              </a:spcBef>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Content Placeholder 3"/>
          <p:cNvSpPr>
            <a:spLocks noGrp="1"/>
          </p:cNvSpPr>
          <p:nvPr>
            <p:ph sz="half" idx="2"/>
          </p:nvPr>
        </p:nvSpPr>
        <p:spPr>
          <a:xfrm>
            <a:off x="134112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5" name="Text Placeholder 4"/>
          <p:cNvSpPr>
            <a:spLocks noGrp="1"/>
          </p:cNvSpPr>
          <p:nvPr>
            <p:ph type="body" sz="quarter" idx="3"/>
          </p:nvPr>
        </p:nvSpPr>
        <p:spPr>
          <a:xfrm>
            <a:off x="6278880" y="1837464"/>
            <a:ext cx="4572000" cy="766588"/>
          </a:xfrm>
        </p:spPr>
        <p:txBody>
          <a:bodyPr anchor="ctr">
            <a:normAutofit/>
          </a:bodyPr>
          <a:lstStyle>
            <a:lvl1pPr marL="0" indent="0">
              <a:spcBef>
                <a:spcPts val="0"/>
              </a:spcBef>
              <a:buNone/>
              <a:defRPr sz="22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Content Placeholder 5"/>
          <p:cNvSpPr>
            <a:spLocks noGrp="1"/>
          </p:cNvSpPr>
          <p:nvPr>
            <p:ph sz="quarter" idx="4"/>
          </p:nvPr>
        </p:nvSpPr>
        <p:spPr>
          <a:xfrm>
            <a:off x="6278880" y="2740732"/>
            <a:ext cx="4572000" cy="3288847"/>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7" name="Date Placeholder 6"/>
          <p:cNvSpPr>
            <a:spLocks noGrp="1"/>
          </p:cNvSpPr>
          <p:nvPr>
            <p:ph type="dt" sz="half" idx="10"/>
          </p:nvPr>
        </p:nvSpPr>
        <p:spPr/>
        <p:txBody>
          <a:bodyPr/>
          <a:lstStyle/>
          <a:p>
            <a:fld id="{0B277187-C200-495F-A386-621319EADA8F}" type="datetimeFigureOut">
              <a:rPr lang="en-US"/>
              <a:t>13/03/20</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25439256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a:p>
        </p:txBody>
      </p:sp>
      <p:sp>
        <p:nvSpPr>
          <p:cNvPr id="3" name="Date Placeholder 2"/>
          <p:cNvSpPr>
            <a:spLocks noGrp="1"/>
          </p:cNvSpPr>
          <p:nvPr>
            <p:ph type="dt" sz="half" idx="10"/>
          </p:nvPr>
        </p:nvSpPr>
        <p:spPr/>
        <p:txBody>
          <a:bodyPr/>
          <a:lstStyle/>
          <a:p>
            <a:fld id="{0B277187-C200-495F-A386-621319EADA8F}" type="datetimeFigureOut">
              <a:rPr lang="en-US"/>
              <a:t>13/03/20</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14129167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grpSp>
        <p:nvGrpSpPr>
          <p:cNvPr id="5" name="Group 4"/>
          <p:cNvGrpSpPr/>
          <p:nvPr/>
        </p:nvGrpSpPr>
        <p:grpSpPr>
          <a:xfrm flipV="1">
            <a:off x="1585" y="0"/>
            <a:ext cx="12188827" cy="377952"/>
            <a:chOff x="-1" y="6480048"/>
            <a:chExt cx="12188827" cy="377952"/>
          </a:xfrm>
        </p:grpSpPr>
        <p:sp>
          <p:nvSpPr>
            <p:cNvPr id="6" name="Rectangle 5"/>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7" name="Rectangle 6"/>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Date Placeholder 1"/>
          <p:cNvSpPr>
            <a:spLocks noGrp="1"/>
          </p:cNvSpPr>
          <p:nvPr>
            <p:ph type="dt" sz="half" idx="10"/>
          </p:nvPr>
        </p:nvSpPr>
        <p:spPr/>
        <p:txBody>
          <a:bodyPr/>
          <a:lstStyle/>
          <a:p>
            <a:fld id="{0B277187-C200-495F-A386-621319EADA8F}" type="datetimeFigureOut">
              <a:rPr lang="en-US"/>
              <a:t>13/03/20</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3295436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grpSp>
        <p:nvGrpSpPr>
          <p:cNvPr id="8" name="Group 7"/>
          <p:cNvGrpSpPr/>
          <p:nvPr/>
        </p:nvGrpSpPr>
        <p:grpSpPr>
          <a:xfrm flipV="1">
            <a:off x="1585" y="0"/>
            <a:ext cx="12188827" cy="377952"/>
            <a:chOff x="-1" y="6480048"/>
            <a:chExt cx="12188827" cy="377952"/>
          </a:xfrm>
        </p:grpSpPr>
        <p:sp>
          <p:nvSpPr>
            <p:cNvPr id="9" name="Rectangle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7470648" y="2350008"/>
            <a:ext cx="4206240" cy="1993392"/>
          </a:xfrm>
        </p:spPr>
        <p:txBody>
          <a:bodyPr anchor="b">
            <a:normAutofit/>
          </a:bodyPr>
          <a:lstStyle>
            <a:lvl1pPr>
              <a:defRPr sz="3400" b="1"/>
            </a:lvl1pPr>
          </a:lstStyle>
          <a:p>
            <a:r>
              <a:rPr lang="it-IT"/>
              <a:t>Fare clic per modificare lo stile del titolo</a:t>
            </a:r>
            <a:endParaRPr/>
          </a:p>
        </p:txBody>
      </p:sp>
      <p:sp>
        <p:nvSpPr>
          <p:cNvPr id="3" name="Content Placeholder 2"/>
          <p:cNvSpPr>
            <a:spLocks noGrp="1"/>
          </p:cNvSpPr>
          <p:nvPr>
            <p:ph idx="1"/>
          </p:nvPr>
        </p:nvSpPr>
        <p:spPr>
          <a:xfrm>
            <a:off x="457200" y="758952"/>
            <a:ext cx="6629400" cy="5330952"/>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0B277187-C200-495F-A386-621319EADA8F}" type="datetimeFigureOut">
              <a:rPr lang="en-US"/>
              <a:t>13/03/20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5393749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grpSp>
        <p:nvGrpSpPr>
          <p:cNvPr id="8" name="Group 7"/>
          <p:cNvGrpSpPr/>
          <p:nvPr/>
        </p:nvGrpSpPr>
        <p:grpSpPr>
          <a:xfrm flipV="1">
            <a:off x="1585" y="0"/>
            <a:ext cx="12188827" cy="377952"/>
            <a:chOff x="-1" y="6480048"/>
            <a:chExt cx="12188827" cy="377952"/>
          </a:xfrm>
        </p:grpSpPr>
        <p:sp>
          <p:nvSpPr>
            <p:cNvPr id="9" name="Rectangle 8"/>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10" name="Rectangle 9"/>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1"/>
          <p:cNvSpPr>
            <a:spLocks noGrp="1"/>
          </p:cNvSpPr>
          <p:nvPr>
            <p:ph type="title"/>
          </p:nvPr>
        </p:nvSpPr>
        <p:spPr>
          <a:xfrm>
            <a:off x="7470648" y="2350008"/>
            <a:ext cx="4206240" cy="1993392"/>
          </a:xfrm>
        </p:spPr>
        <p:txBody>
          <a:bodyPr anchor="b">
            <a:normAutofit/>
          </a:bodyPr>
          <a:lstStyle>
            <a:lvl1pPr>
              <a:defRPr sz="3400" b="1"/>
            </a:lvl1pPr>
          </a:lstStyle>
          <a:p>
            <a:r>
              <a:rPr lang="it-IT"/>
              <a:t>Fare clic per modificare lo stile del titolo</a:t>
            </a:r>
            <a:endParaRPr/>
          </a:p>
        </p:txBody>
      </p:sp>
      <p:sp>
        <p:nvSpPr>
          <p:cNvPr id="3" name="Picture Placeholder 2"/>
          <p:cNvSpPr>
            <a:spLocks noGrp="1"/>
          </p:cNvSpPr>
          <p:nvPr>
            <p:ph type="pic" idx="1"/>
          </p:nvPr>
        </p:nvSpPr>
        <p:spPr>
          <a:xfrm>
            <a:off x="150811" y="506104"/>
            <a:ext cx="6858002" cy="5843016"/>
          </a:xfrm>
          <a:solidFill>
            <a:schemeClr val="accent1">
              <a:lumMod val="40000"/>
              <a:lumOff val="60000"/>
            </a:schemeClr>
          </a:solidFill>
        </p:spPr>
        <p:txBody>
          <a:bodyPr>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a:p>
        </p:txBody>
      </p:sp>
      <p:sp>
        <p:nvSpPr>
          <p:cNvPr id="4" name="Text Placeholder 3"/>
          <p:cNvSpPr>
            <a:spLocks noGrp="1"/>
          </p:cNvSpPr>
          <p:nvPr>
            <p:ph type="body" sz="half" idx="2"/>
          </p:nvPr>
        </p:nvSpPr>
        <p:spPr>
          <a:xfrm>
            <a:off x="7470648" y="4361688"/>
            <a:ext cx="4206240" cy="1728216"/>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Fare clic per modificare stili del testo dello schema</a:t>
            </a:r>
          </a:p>
        </p:txBody>
      </p:sp>
      <p:sp>
        <p:nvSpPr>
          <p:cNvPr id="5" name="Date Placeholder 4"/>
          <p:cNvSpPr>
            <a:spLocks noGrp="1"/>
          </p:cNvSpPr>
          <p:nvPr>
            <p:ph type="dt" sz="half" idx="10"/>
          </p:nvPr>
        </p:nvSpPr>
        <p:spPr/>
        <p:txBody>
          <a:bodyPr/>
          <a:lstStyle/>
          <a:p>
            <a:fld id="{0B277187-C200-495F-A386-621319EADA8F}" type="datetimeFigureOut">
              <a:rPr lang="en-US"/>
              <a:t>13/03/20</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FC749032-2A07-4AE8-BA90-74324CAE0C87}" type="slidenum">
              <a:rPr/>
              <a:t>‹n.›</a:t>
            </a:fld>
            <a:endParaRPr/>
          </a:p>
        </p:txBody>
      </p:sp>
    </p:spTree>
    <p:extLst>
      <p:ext uri="{BB962C8B-B14F-4D97-AF65-F5344CB8AC3E}">
        <p14:creationId xmlns:p14="http://schemas.microsoft.com/office/powerpoint/2010/main" val="11019869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20000"/>
                <a:lumOff val="80000"/>
                <a:alpha val="59000"/>
              </a:schemeClr>
            </a:gs>
            <a:gs pos="40000">
              <a:schemeClr val="accent1">
                <a:lumMod val="20000"/>
                <a:lumOff val="80000"/>
                <a:alpha val="66000"/>
              </a:schemeClr>
            </a:gs>
            <a:gs pos="100000">
              <a:schemeClr val="accent1">
                <a:lumMod val="40000"/>
                <a:lumOff val="60000"/>
              </a:schemeClr>
            </a:gs>
          </a:gsLst>
          <a:path path="circle">
            <a:fillToRect l="50000" t="-80000" r="50000" b="180000"/>
          </a:path>
        </a:gradFill>
        <a:effectLst/>
      </p:bgPr>
    </p:bg>
    <p:spTree>
      <p:nvGrpSpPr>
        <p:cNvPr id="1" name=""/>
        <p:cNvGrpSpPr/>
        <p:nvPr/>
      </p:nvGrpSpPr>
      <p:grpSpPr>
        <a:xfrm>
          <a:off x="0" y="0"/>
          <a:ext cx="0" cy="0"/>
          <a:chOff x="0" y="0"/>
          <a:chExt cx="0" cy="0"/>
        </a:xfrm>
      </p:grpSpPr>
      <p:grpSp>
        <p:nvGrpSpPr>
          <p:cNvPr id="9" name="Group 8"/>
          <p:cNvGrpSpPr/>
          <p:nvPr/>
        </p:nvGrpSpPr>
        <p:grpSpPr>
          <a:xfrm>
            <a:off x="-1" y="6480048"/>
            <a:ext cx="12188827" cy="377952"/>
            <a:chOff x="-1" y="6480048"/>
            <a:chExt cx="12188827" cy="377952"/>
          </a:xfrm>
        </p:grpSpPr>
        <p:sp>
          <p:nvSpPr>
            <p:cNvPr id="7" name="Rectangle 6"/>
            <p:cNvSpPr/>
            <p:nvPr/>
          </p:nvSpPr>
          <p:spPr>
            <a:xfrm>
              <a:off x="0" y="6583680"/>
              <a:ext cx="12188826" cy="274320"/>
            </a:xfrm>
            <a:prstGeom prst="rect">
              <a:avLst/>
            </a:prstGeom>
            <a:gradFill flip="none" rotWithShape="1">
              <a:gsLst>
                <a:gs pos="100000">
                  <a:schemeClr val="accent1">
                    <a:alpha val="50000"/>
                  </a:schemeClr>
                </a:gs>
                <a:gs pos="0">
                  <a:schemeClr val="accent1">
                    <a:lumMod val="60000"/>
                    <a:lumOff val="40000"/>
                    <a:alpha val="5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sp>
          <p:nvSpPr>
            <p:cNvPr id="8" name="Rectangle 7"/>
            <p:cNvSpPr/>
            <p:nvPr/>
          </p:nvSpPr>
          <p:spPr>
            <a:xfrm>
              <a:off x="-1" y="6480048"/>
              <a:ext cx="12188826" cy="73152"/>
            </a:xfrm>
            <a:prstGeom prst="rect">
              <a:avLst/>
            </a:prstGeom>
            <a:gradFill flip="none" rotWithShape="1">
              <a:gsLst>
                <a:gs pos="100000">
                  <a:schemeClr val="accent1">
                    <a:alpha val="80000"/>
                  </a:schemeClr>
                </a:gs>
                <a:gs pos="0">
                  <a:schemeClr val="accent1">
                    <a:lumMod val="60000"/>
                    <a:lumOff val="40000"/>
                    <a:alpha val="8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lvl="0" algn="ctr"/>
              <a:endParaRPr/>
            </a:p>
          </p:txBody>
        </p:sp>
      </p:grpSp>
      <p:sp>
        <p:nvSpPr>
          <p:cNvPr id="2" name="Title Placeholder 1"/>
          <p:cNvSpPr>
            <a:spLocks noGrp="1"/>
          </p:cNvSpPr>
          <p:nvPr>
            <p:ph type="title"/>
          </p:nvPr>
        </p:nvSpPr>
        <p:spPr>
          <a:xfrm>
            <a:off x="1341120" y="467360"/>
            <a:ext cx="9509760" cy="1233424"/>
          </a:xfrm>
          <a:prstGeom prst="rect">
            <a:avLst/>
          </a:prstGeom>
        </p:spPr>
        <p:txBody>
          <a:bodyPr vert="horz" lIns="91440" tIns="45720" rIns="91440" bIns="45720" rtlCol="0" anchor="b">
            <a:normAutofit/>
          </a:bodyPr>
          <a:lstStyle/>
          <a:p>
            <a:r>
              <a:rPr lang="it-IT"/>
              <a:t>Fare clic per modificare lo stile del titolo</a:t>
            </a:r>
            <a:endParaRPr/>
          </a:p>
        </p:txBody>
      </p:sp>
      <p:sp>
        <p:nvSpPr>
          <p:cNvPr id="3" name="Text Placeholder 2"/>
          <p:cNvSpPr>
            <a:spLocks noGrp="1"/>
          </p:cNvSpPr>
          <p:nvPr>
            <p:ph type="body" idx="1"/>
          </p:nvPr>
        </p:nvSpPr>
        <p:spPr>
          <a:xfrm>
            <a:off x="1341120" y="1901952"/>
            <a:ext cx="9509760" cy="4127627"/>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endParaRPr dirty="0"/>
          </a:p>
        </p:txBody>
      </p:sp>
      <p:sp>
        <p:nvSpPr>
          <p:cNvPr id="4" name="Date Placeholder 3"/>
          <p:cNvSpPr>
            <a:spLocks noGrp="1"/>
          </p:cNvSpPr>
          <p:nvPr>
            <p:ph type="dt" sz="half" idx="2"/>
          </p:nvPr>
        </p:nvSpPr>
        <p:spPr>
          <a:xfrm>
            <a:off x="8875776" y="6601968"/>
            <a:ext cx="960120" cy="237744"/>
          </a:xfrm>
          <a:prstGeom prst="rect">
            <a:avLst/>
          </a:prstGeom>
        </p:spPr>
        <p:txBody>
          <a:bodyPr vert="horz" lIns="91440" tIns="45720" rIns="91440" bIns="45720" rtlCol="0" anchor="ctr"/>
          <a:lstStyle>
            <a:lvl1pPr algn="r">
              <a:defRPr sz="900">
                <a:solidFill>
                  <a:schemeClr val="tx1"/>
                </a:solidFill>
              </a:defRPr>
            </a:lvl1pPr>
          </a:lstStyle>
          <a:p>
            <a:fld id="{0B277187-C200-495F-A386-621319EADA8F}" type="datetimeFigureOut">
              <a:rPr lang="en-US"/>
              <a:pPr/>
              <a:t>13/03/20</a:t>
            </a:fld>
            <a:endParaRPr/>
          </a:p>
        </p:txBody>
      </p:sp>
      <p:sp>
        <p:nvSpPr>
          <p:cNvPr id="5" name="Footer Placeholder 4"/>
          <p:cNvSpPr>
            <a:spLocks noGrp="1"/>
          </p:cNvSpPr>
          <p:nvPr>
            <p:ph type="ftr" sz="quarter" idx="3"/>
          </p:nvPr>
        </p:nvSpPr>
        <p:spPr>
          <a:xfrm>
            <a:off x="1341120" y="6601968"/>
            <a:ext cx="7159752" cy="237744"/>
          </a:xfrm>
          <a:prstGeom prst="rect">
            <a:avLst/>
          </a:prstGeom>
        </p:spPr>
        <p:txBody>
          <a:bodyPr vert="horz" lIns="91440" tIns="45720" rIns="91440" bIns="45720" rtlCol="0" anchor="ctr"/>
          <a:lstStyle>
            <a:lvl1pPr algn="l">
              <a:defRPr sz="900">
                <a:solidFill>
                  <a:schemeClr val="tx1"/>
                </a:solidFill>
              </a:defRPr>
            </a:lvl1pPr>
          </a:lstStyle>
          <a:p>
            <a:endParaRPr/>
          </a:p>
        </p:txBody>
      </p:sp>
      <p:sp>
        <p:nvSpPr>
          <p:cNvPr id="6" name="Slide Number Placeholder 5"/>
          <p:cNvSpPr>
            <a:spLocks noGrp="1"/>
          </p:cNvSpPr>
          <p:nvPr>
            <p:ph type="sldNum" sz="quarter" idx="4"/>
          </p:nvPr>
        </p:nvSpPr>
        <p:spPr>
          <a:xfrm>
            <a:off x="10210800" y="6601968"/>
            <a:ext cx="640080" cy="237744"/>
          </a:xfrm>
          <a:prstGeom prst="rect">
            <a:avLst/>
          </a:prstGeom>
        </p:spPr>
        <p:txBody>
          <a:bodyPr vert="horz" lIns="91440" tIns="45720" rIns="91440" bIns="45720" rtlCol="0" anchor="ctr"/>
          <a:lstStyle>
            <a:lvl1pPr algn="r">
              <a:defRPr sz="900">
                <a:solidFill>
                  <a:schemeClr val="tx1"/>
                </a:solidFill>
              </a:defRPr>
            </a:lvl1pPr>
          </a:lstStyle>
          <a:p>
            <a:fld id="{FC749032-2A07-4AE8-BA90-74324CAE0C87}" type="slidenum">
              <a:rPr/>
              <a:pPr/>
              <a:t>‹n.›</a:t>
            </a:fld>
            <a:endParaRPr/>
          </a:p>
        </p:txBody>
      </p:sp>
    </p:spTree>
    <p:extLst>
      <p:ext uri="{BB962C8B-B14F-4D97-AF65-F5344CB8AC3E}">
        <p14:creationId xmlns:p14="http://schemas.microsoft.com/office/powerpoint/2010/main" val="387002384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3400" b="1" kern="1200">
          <a:solidFill>
            <a:schemeClr val="tx1"/>
          </a:solidFill>
          <a:latin typeface="+mj-lt"/>
          <a:ea typeface="+mj-ea"/>
          <a:cs typeface="+mj-cs"/>
        </a:defRPr>
      </a:lvl1pPr>
    </p:titleStyle>
    <p:bodyStyle>
      <a:lvl1pPr marL="274320" indent="-228600" algn="l" defTabSz="914400" rtl="0" eaLnBrk="1" latinLnBrk="0" hangingPunct="1">
        <a:lnSpc>
          <a:spcPct val="90000"/>
        </a:lnSpc>
        <a:spcBef>
          <a:spcPts val="1800"/>
        </a:spcBef>
        <a:buSzPct val="100000"/>
        <a:buFont typeface="Arial" pitchFamily="34" charset="0"/>
        <a:buChar char="▪"/>
        <a:defRPr sz="2000" kern="1200">
          <a:solidFill>
            <a:schemeClr val="tx1">
              <a:lumMod val="90000"/>
              <a:lumOff val="10000"/>
            </a:schemeClr>
          </a:solidFill>
          <a:latin typeface="+mn-lt"/>
          <a:ea typeface="+mn-ea"/>
          <a:cs typeface="+mn-cs"/>
        </a:defRPr>
      </a:lvl1pPr>
      <a:lvl2pPr marL="594360" indent="-228600" algn="l" defTabSz="914400" rtl="0" eaLnBrk="1" latinLnBrk="0" hangingPunct="1">
        <a:lnSpc>
          <a:spcPct val="90000"/>
        </a:lnSpc>
        <a:spcBef>
          <a:spcPts val="1000"/>
        </a:spcBef>
        <a:buSzPct val="100000"/>
        <a:buFont typeface="Arial" pitchFamily="34" charset="0"/>
        <a:buChar char="▪"/>
        <a:defRPr sz="1800" kern="1200">
          <a:solidFill>
            <a:schemeClr val="tx1">
              <a:lumMod val="90000"/>
              <a:lumOff val="10000"/>
            </a:schemeClr>
          </a:solidFill>
          <a:latin typeface="+mn-lt"/>
          <a:ea typeface="+mn-ea"/>
          <a:cs typeface="+mn-cs"/>
        </a:defRPr>
      </a:lvl2pPr>
      <a:lvl3pPr marL="914400" indent="-228600" algn="l" defTabSz="914400" rtl="0" eaLnBrk="1" latinLnBrk="0" hangingPunct="1">
        <a:lnSpc>
          <a:spcPct val="90000"/>
        </a:lnSpc>
        <a:spcBef>
          <a:spcPts val="800"/>
        </a:spcBef>
        <a:buSzPct val="100000"/>
        <a:buFont typeface="Arial" pitchFamily="34" charset="0"/>
        <a:buChar char="▪"/>
        <a:defRPr sz="1600" kern="1200">
          <a:solidFill>
            <a:schemeClr val="tx1">
              <a:lumMod val="90000"/>
              <a:lumOff val="10000"/>
            </a:schemeClr>
          </a:solidFill>
          <a:latin typeface="+mn-lt"/>
          <a:ea typeface="+mn-ea"/>
          <a:cs typeface="+mn-cs"/>
        </a:defRPr>
      </a:lvl3pPr>
      <a:lvl4pPr marL="1234440" indent="-228600" algn="l" defTabSz="914400" rtl="0" eaLnBrk="1" latinLnBrk="0" hangingPunct="1">
        <a:lnSpc>
          <a:spcPct val="90000"/>
        </a:lnSpc>
        <a:spcBef>
          <a:spcPts val="800"/>
        </a:spcBef>
        <a:buSzPct val="100000"/>
        <a:buFont typeface="Arial" pitchFamily="34" charset="0"/>
        <a:buChar char="▪"/>
        <a:defRPr sz="1400" kern="1200">
          <a:solidFill>
            <a:schemeClr val="tx1">
              <a:lumMod val="90000"/>
              <a:lumOff val="10000"/>
            </a:schemeClr>
          </a:solidFill>
          <a:latin typeface="+mn-lt"/>
          <a:ea typeface="+mn-ea"/>
          <a:cs typeface="+mn-cs"/>
        </a:defRPr>
      </a:lvl4pPr>
      <a:lvl5pPr marL="1554480" indent="-228600" algn="l" defTabSz="914400" rtl="0" eaLnBrk="1" latinLnBrk="0" hangingPunct="1">
        <a:lnSpc>
          <a:spcPct val="90000"/>
        </a:lnSpc>
        <a:spcBef>
          <a:spcPts val="800"/>
        </a:spcBef>
        <a:buSzPct val="100000"/>
        <a:buFont typeface="Arial" pitchFamily="34" charset="0"/>
        <a:buChar char="▪"/>
        <a:defRPr sz="1400" kern="1200">
          <a:solidFill>
            <a:schemeClr val="tx1">
              <a:lumMod val="90000"/>
              <a:lumOff val="10000"/>
            </a:schemeClr>
          </a:solidFill>
          <a:latin typeface="+mn-lt"/>
          <a:ea typeface="+mn-ea"/>
          <a:cs typeface="+mn-cs"/>
        </a:defRPr>
      </a:lvl5pPr>
      <a:lvl6pPr marL="187452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100000"/>
        <a:buFont typeface="Arial" pitchFamily="34" charset="0"/>
        <a:buChar char="▪"/>
        <a:defRPr sz="14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p:txBody>
          <a:bodyPr>
            <a:normAutofit/>
          </a:bodyPr>
          <a:lstStyle/>
          <a:p>
            <a:r>
              <a:rPr lang="it-IT" noProof="1"/>
              <a:t>Comparative Law</a:t>
            </a:r>
          </a:p>
        </p:txBody>
      </p:sp>
      <p:sp>
        <p:nvSpPr>
          <p:cNvPr id="2" name="Sottotitolo 1"/>
          <p:cNvSpPr>
            <a:spLocks noGrp="1"/>
          </p:cNvSpPr>
          <p:nvPr>
            <p:ph type="subTitle" idx="1"/>
          </p:nvPr>
        </p:nvSpPr>
        <p:spPr/>
        <p:txBody>
          <a:bodyPr>
            <a:normAutofit/>
          </a:bodyPr>
          <a:lstStyle/>
          <a:p>
            <a:r>
              <a:rPr lang="it-IT" sz="3600" dirty="0"/>
              <a:t>Prof.ssa Letizia Coppo</a:t>
            </a:r>
          </a:p>
        </p:txBody>
      </p:sp>
    </p:spTree>
    <p:extLst>
      <p:ext uri="{BB962C8B-B14F-4D97-AF65-F5344CB8AC3E}">
        <p14:creationId xmlns:p14="http://schemas.microsoft.com/office/powerpoint/2010/main" val="39980180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434122" y="562782"/>
            <a:ext cx="11213045" cy="598150"/>
          </a:xfrm>
        </p:spPr>
        <p:txBody>
          <a:bodyPr>
            <a:noAutofit/>
          </a:bodyPr>
          <a:lstStyle/>
          <a:p>
            <a:pPr lvl="0" algn="ctr"/>
            <a:r>
              <a:rPr lang="it-IT" sz="3200" dirty="0" smtClean="0">
                <a:latin typeface="Times New Roman" panose="02020603050405020304" pitchFamily="18" charset="0"/>
                <a:cs typeface="Times New Roman" panose="02020603050405020304" pitchFamily="18" charset="0"/>
              </a:rPr>
              <a:t>HISTORICAL ORIGINS </a:t>
            </a:r>
            <a:r>
              <a:rPr lang="mr-IN" sz="3200" dirty="0" smtClean="0">
                <a:latin typeface="Times New Roman" panose="02020603050405020304" pitchFamily="18" charset="0"/>
                <a:cs typeface="Times New Roman" panose="02020603050405020304" pitchFamily="18" charset="0"/>
              </a:rPr>
              <a:t>–</a:t>
            </a:r>
            <a:r>
              <a:rPr lang="it-IT" sz="3200" dirty="0" smtClean="0">
                <a:latin typeface="Times New Roman" panose="02020603050405020304" pitchFamily="18" charset="0"/>
                <a:cs typeface="Times New Roman" panose="02020603050405020304" pitchFamily="18" charset="0"/>
              </a:rPr>
              <a:t> FORMATION OF FRENCH LAW</a:t>
            </a:r>
            <a:endParaRPr lang="it-IT" sz="3200" dirty="0">
              <a:latin typeface="Times New Roman" panose="02020603050405020304" pitchFamily="18" charset="0"/>
              <a:cs typeface="Times New Roman" panose="02020603050405020304" pitchFamily="18" charset="0"/>
            </a:endParaRPr>
          </a:p>
        </p:txBody>
      </p:sp>
      <p:sp>
        <p:nvSpPr>
          <p:cNvPr id="14" name="Segnaposto contenuto 13"/>
          <p:cNvSpPr>
            <a:spLocks noGrp="1"/>
          </p:cNvSpPr>
          <p:nvPr>
            <p:ph idx="1"/>
          </p:nvPr>
        </p:nvSpPr>
        <p:spPr>
          <a:xfrm>
            <a:off x="606171" y="1486322"/>
            <a:ext cx="10781207" cy="4769962"/>
          </a:xfrm>
        </p:spPr>
        <p:txBody>
          <a:bodyPr>
            <a:normAutofit/>
          </a:bodyPr>
          <a:lstStyle/>
          <a:p>
            <a:pPr marL="45720" indent="0" algn="ctr">
              <a:lnSpc>
                <a:spcPct val="120000"/>
              </a:lnSpc>
              <a:buNone/>
            </a:pPr>
            <a:r>
              <a:rPr lang="en-GB" sz="3000" b="1" dirty="0" smtClean="0">
                <a:solidFill>
                  <a:schemeClr val="tx1"/>
                </a:solidFill>
                <a:latin typeface="Times New Roman"/>
                <a:cs typeface="Times New Roman"/>
              </a:rPr>
              <a:t>II. The Medieval and Renaissance period</a:t>
            </a:r>
            <a:endParaRPr lang="en-GB" sz="3000" dirty="0">
              <a:solidFill>
                <a:schemeClr val="tx1"/>
              </a:solidFill>
              <a:latin typeface="Times New Roman"/>
              <a:cs typeface="Times New Roman"/>
            </a:endParaRPr>
          </a:p>
          <a:p>
            <a:pPr marL="45720" indent="0" algn="just">
              <a:lnSpc>
                <a:spcPct val="120000"/>
              </a:lnSpc>
              <a:buNone/>
            </a:pPr>
            <a:r>
              <a:rPr lang="en-GB" sz="3000" b="1" dirty="0" smtClean="0">
                <a:solidFill>
                  <a:schemeClr val="tx1"/>
                </a:solidFill>
                <a:latin typeface="Times New Roman"/>
                <a:cs typeface="Times New Roman"/>
              </a:rPr>
              <a:t>Criticalities:</a:t>
            </a:r>
            <a:r>
              <a:rPr lang="en-GB" sz="3000" dirty="0" smtClean="0">
                <a:solidFill>
                  <a:schemeClr val="tx1"/>
                </a:solidFill>
                <a:latin typeface="Times New Roman"/>
                <a:cs typeface="Times New Roman"/>
              </a:rPr>
              <a:t> the </a:t>
            </a:r>
            <a:r>
              <a:rPr lang="en-GB" sz="3000" dirty="0">
                <a:solidFill>
                  <a:schemeClr val="tx1"/>
                </a:solidFill>
                <a:latin typeface="Times New Roman"/>
                <a:cs typeface="Times New Roman"/>
              </a:rPr>
              <a:t>proliferation of customs and the different cognition sources increased legal uncertainty</a:t>
            </a:r>
            <a:r>
              <a:rPr lang="en-GB" sz="3000" dirty="0" smtClean="0">
                <a:solidFill>
                  <a:schemeClr val="tx1"/>
                </a:solidFill>
                <a:latin typeface="Times New Roman"/>
                <a:cs typeface="Times New Roman"/>
              </a:rPr>
              <a:t>.</a:t>
            </a:r>
          </a:p>
          <a:p>
            <a:pPr marL="45720" indent="0" algn="just">
              <a:lnSpc>
                <a:spcPct val="120000"/>
              </a:lnSpc>
              <a:buNone/>
            </a:pPr>
            <a:r>
              <a:rPr lang="en-GB" sz="3000" b="1" dirty="0" smtClean="0">
                <a:solidFill>
                  <a:schemeClr val="tx1"/>
                </a:solidFill>
                <a:latin typeface="Times New Roman"/>
                <a:cs typeface="Times New Roman"/>
              </a:rPr>
              <a:t>First solution: </a:t>
            </a:r>
            <a:r>
              <a:rPr lang="en-GB" sz="3000" dirty="0" smtClean="0">
                <a:solidFill>
                  <a:schemeClr val="tx1"/>
                </a:solidFill>
                <a:latin typeface="Times New Roman"/>
                <a:cs typeface="Times New Roman"/>
              </a:rPr>
              <a:t>with </a:t>
            </a:r>
            <a:r>
              <a:rPr lang="en-GB" sz="3000" i="1" dirty="0" err="1" smtClean="0">
                <a:solidFill>
                  <a:schemeClr val="tx1"/>
                </a:solidFill>
                <a:latin typeface="Times New Roman"/>
                <a:cs typeface="Times New Roman"/>
              </a:rPr>
              <a:t>Ordonnance</a:t>
            </a:r>
            <a:r>
              <a:rPr lang="en-GB" sz="3000" i="1" dirty="0" smtClean="0">
                <a:solidFill>
                  <a:schemeClr val="tx1"/>
                </a:solidFill>
                <a:latin typeface="Times New Roman"/>
                <a:cs typeface="Times New Roman"/>
              </a:rPr>
              <a:t> de </a:t>
            </a:r>
            <a:r>
              <a:rPr lang="en-GB" sz="3000" dirty="0" err="1" smtClean="0">
                <a:solidFill>
                  <a:schemeClr val="tx1"/>
                </a:solidFill>
                <a:latin typeface="Times New Roman"/>
                <a:cs typeface="Times New Roman"/>
              </a:rPr>
              <a:t>Montils</a:t>
            </a:r>
            <a:r>
              <a:rPr lang="en-GB" sz="3000" dirty="0" smtClean="0">
                <a:solidFill>
                  <a:schemeClr val="tx1"/>
                </a:solidFill>
                <a:latin typeface="Times New Roman"/>
                <a:cs typeface="Times New Roman"/>
              </a:rPr>
              <a:t>-les-Tours of 1454,</a:t>
            </a:r>
            <a:r>
              <a:rPr lang="en-GB" sz="3000" i="1" dirty="0" smtClean="0">
                <a:solidFill>
                  <a:schemeClr val="tx1"/>
                </a:solidFill>
                <a:latin typeface="Times New Roman"/>
                <a:cs typeface="Times New Roman"/>
              </a:rPr>
              <a:t> </a:t>
            </a:r>
            <a:r>
              <a:rPr lang="en-GB" sz="3000" dirty="0" smtClean="0">
                <a:solidFill>
                  <a:schemeClr val="tx1"/>
                </a:solidFill>
                <a:latin typeface="Times New Roman"/>
                <a:cs typeface="Times New Roman"/>
              </a:rPr>
              <a:t>king Charles VII ordered the ‘codification’ of all the customs and the revision of all the existing records and committed the task to a royal commission of experts.</a:t>
            </a:r>
          </a:p>
          <a:p>
            <a:pPr marL="45720" indent="0" algn="just">
              <a:lnSpc>
                <a:spcPct val="120000"/>
              </a:lnSpc>
              <a:buNone/>
            </a:pPr>
            <a:endParaRPr lang="en-GB" sz="2800" dirty="0" smtClean="0">
              <a:solidFill>
                <a:schemeClr val="tx1"/>
              </a:solidFill>
              <a:latin typeface="Times New Roman"/>
              <a:cs typeface="Times New Roman"/>
            </a:endParaRPr>
          </a:p>
        </p:txBody>
      </p:sp>
    </p:spTree>
    <p:extLst>
      <p:ext uri="{BB962C8B-B14F-4D97-AF65-F5344CB8AC3E}">
        <p14:creationId xmlns:p14="http://schemas.microsoft.com/office/powerpoint/2010/main" val="31906242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434122" y="562782"/>
            <a:ext cx="11213045" cy="598150"/>
          </a:xfrm>
        </p:spPr>
        <p:txBody>
          <a:bodyPr>
            <a:noAutofit/>
          </a:bodyPr>
          <a:lstStyle/>
          <a:p>
            <a:pPr lvl="0" algn="ctr"/>
            <a:r>
              <a:rPr lang="it-IT" sz="3200" dirty="0" smtClean="0">
                <a:latin typeface="Times New Roman" panose="02020603050405020304" pitchFamily="18" charset="0"/>
                <a:cs typeface="Times New Roman" panose="02020603050405020304" pitchFamily="18" charset="0"/>
              </a:rPr>
              <a:t>HISTORICAL ORIGINS </a:t>
            </a:r>
            <a:r>
              <a:rPr lang="mr-IN" sz="3200" dirty="0" smtClean="0">
                <a:latin typeface="Times New Roman" panose="02020603050405020304" pitchFamily="18" charset="0"/>
                <a:cs typeface="Times New Roman" panose="02020603050405020304" pitchFamily="18" charset="0"/>
              </a:rPr>
              <a:t>–</a:t>
            </a:r>
            <a:r>
              <a:rPr lang="it-IT" sz="3200" dirty="0" smtClean="0">
                <a:latin typeface="Times New Roman" panose="02020603050405020304" pitchFamily="18" charset="0"/>
                <a:cs typeface="Times New Roman" panose="02020603050405020304" pitchFamily="18" charset="0"/>
              </a:rPr>
              <a:t> FORMATION OF FRENCH LAW</a:t>
            </a:r>
            <a:endParaRPr lang="it-IT" sz="3200" dirty="0">
              <a:latin typeface="Times New Roman" panose="02020603050405020304" pitchFamily="18" charset="0"/>
              <a:cs typeface="Times New Roman" panose="02020603050405020304" pitchFamily="18" charset="0"/>
            </a:endParaRPr>
          </a:p>
        </p:txBody>
      </p:sp>
      <p:sp>
        <p:nvSpPr>
          <p:cNvPr id="14" name="Segnaposto contenuto 13"/>
          <p:cNvSpPr>
            <a:spLocks noGrp="1"/>
          </p:cNvSpPr>
          <p:nvPr>
            <p:ph idx="1"/>
          </p:nvPr>
        </p:nvSpPr>
        <p:spPr>
          <a:xfrm>
            <a:off x="606171" y="1486322"/>
            <a:ext cx="10781207" cy="4769962"/>
          </a:xfrm>
        </p:spPr>
        <p:txBody>
          <a:bodyPr>
            <a:normAutofit lnSpcReduction="10000"/>
          </a:bodyPr>
          <a:lstStyle/>
          <a:p>
            <a:pPr marL="45720" indent="0" algn="ctr">
              <a:lnSpc>
                <a:spcPct val="120000"/>
              </a:lnSpc>
              <a:buNone/>
            </a:pPr>
            <a:r>
              <a:rPr lang="en-GB" sz="3000" b="1" dirty="0" smtClean="0">
                <a:solidFill>
                  <a:schemeClr val="tx1"/>
                </a:solidFill>
                <a:latin typeface="Times New Roman"/>
                <a:cs typeface="Times New Roman"/>
              </a:rPr>
              <a:t>II. The Medieval and Renaissance period</a:t>
            </a:r>
            <a:endParaRPr lang="en-GB" sz="3000" dirty="0">
              <a:solidFill>
                <a:schemeClr val="tx1"/>
              </a:solidFill>
              <a:latin typeface="Times New Roman"/>
              <a:cs typeface="Times New Roman"/>
            </a:endParaRPr>
          </a:p>
          <a:p>
            <a:pPr marL="45720" indent="0" algn="just">
              <a:lnSpc>
                <a:spcPct val="120000"/>
              </a:lnSpc>
              <a:buNone/>
            </a:pPr>
            <a:r>
              <a:rPr lang="en-GB" sz="3000" b="1" dirty="0" smtClean="0">
                <a:solidFill>
                  <a:schemeClr val="tx1"/>
                </a:solidFill>
                <a:latin typeface="Times New Roman"/>
                <a:cs typeface="Times New Roman"/>
              </a:rPr>
              <a:t>Consequences</a:t>
            </a:r>
          </a:p>
          <a:p>
            <a:pPr algn="just">
              <a:lnSpc>
                <a:spcPct val="120000"/>
              </a:lnSpc>
            </a:pPr>
            <a:r>
              <a:rPr lang="en-GB" sz="2800" dirty="0" smtClean="0">
                <a:solidFill>
                  <a:schemeClr val="tx1"/>
                </a:solidFill>
                <a:latin typeface="Times New Roman"/>
                <a:cs typeface="Times New Roman"/>
              </a:rPr>
              <a:t>The codification of customary law </a:t>
            </a:r>
            <a:r>
              <a:rPr lang="en-GB" sz="2800" dirty="0">
                <a:solidFill>
                  <a:schemeClr val="tx1"/>
                </a:solidFill>
                <a:latin typeface="Times New Roman"/>
                <a:cs typeface="Times New Roman"/>
              </a:rPr>
              <a:t>weakened the importance of Roman law and prevented the massive reception of it that would take place in Germany years after</a:t>
            </a:r>
            <a:r>
              <a:rPr lang="en-GB" sz="2800" dirty="0" smtClean="0">
                <a:solidFill>
                  <a:schemeClr val="tx1"/>
                </a:solidFill>
                <a:latin typeface="Times New Roman"/>
                <a:cs typeface="Times New Roman"/>
              </a:rPr>
              <a:t>.</a:t>
            </a:r>
          </a:p>
          <a:p>
            <a:pPr algn="just">
              <a:lnSpc>
                <a:spcPct val="120000"/>
              </a:lnSpc>
            </a:pPr>
            <a:r>
              <a:rPr lang="en-GB" sz="2800" dirty="0" smtClean="0">
                <a:solidFill>
                  <a:schemeClr val="tx1"/>
                </a:solidFill>
                <a:latin typeface="Times New Roman"/>
                <a:cs typeface="Times New Roman"/>
              </a:rPr>
              <a:t>The codification of customary law contributed in XVI century to the formation of a ‘</a:t>
            </a:r>
            <a:r>
              <a:rPr lang="en-GB" sz="2800" i="1" dirty="0" err="1" smtClean="0">
                <a:solidFill>
                  <a:schemeClr val="tx1"/>
                </a:solidFill>
                <a:latin typeface="Times New Roman"/>
                <a:cs typeface="Times New Roman"/>
              </a:rPr>
              <a:t>droit</a:t>
            </a:r>
            <a:r>
              <a:rPr lang="en-GB" sz="2800" i="1" dirty="0" smtClean="0">
                <a:solidFill>
                  <a:schemeClr val="tx1"/>
                </a:solidFill>
                <a:latin typeface="Times New Roman"/>
                <a:cs typeface="Times New Roman"/>
              </a:rPr>
              <a:t> </a:t>
            </a:r>
            <a:r>
              <a:rPr lang="en-GB" sz="2800" i="1" dirty="0" err="1" smtClean="0">
                <a:solidFill>
                  <a:schemeClr val="tx1"/>
                </a:solidFill>
                <a:latin typeface="Times New Roman"/>
                <a:cs typeface="Times New Roman"/>
              </a:rPr>
              <a:t>coutumier</a:t>
            </a:r>
            <a:r>
              <a:rPr lang="en-GB" sz="2800" i="1" dirty="0" smtClean="0">
                <a:solidFill>
                  <a:schemeClr val="tx1"/>
                </a:solidFill>
                <a:latin typeface="Times New Roman"/>
                <a:cs typeface="Times New Roman"/>
              </a:rPr>
              <a:t> </a:t>
            </a:r>
            <a:r>
              <a:rPr lang="en-GB" sz="2800" i="1" dirty="0" err="1" smtClean="0">
                <a:solidFill>
                  <a:schemeClr val="tx1"/>
                </a:solidFill>
                <a:latin typeface="Times New Roman"/>
                <a:cs typeface="Times New Roman"/>
              </a:rPr>
              <a:t>commun</a:t>
            </a:r>
            <a:r>
              <a:rPr lang="en-GB" sz="2800" dirty="0" smtClean="0">
                <a:solidFill>
                  <a:schemeClr val="tx1"/>
                </a:solidFill>
                <a:latin typeface="Times New Roman"/>
                <a:cs typeface="Times New Roman"/>
              </a:rPr>
              <a:t>’ and to the amalgamation of customary law and written law.</a:t>
            </a:r>
            <a:endParaRPr lang="en-GB" sz="2800" dirty="0">
              <a:solidFill>
                <a:schemeClr val="tx1"/>
              </a:solidFill>
              <a:latin typeface="Times New Roman"/>
              <a:cs typeface="Times New Roman"/>
            </a:endParaRPr>
          </a:p>
          <a:p>
            <a:pPr marL="45720" indent="0" algn="just">
              <a:lnSpc>
                <a:spcPct val="120000"/>
              </a:lnSpc>
              <a:buNone/>
            </a:pPr>
            <a:endParaRPr lang="en-GB" sz="2800" dirty="0" smtClean="0">
              <a:solidFill>
                <a:schemeClr val="tx1"/>
              </a:solidFill>
              <a:latin typeface="Times New Roman"/>
              <a:cs typeface="Times New Roman"/>
            </a:endParaRPr>
          </a:p>
        </p:txBody>
      </p:sp>
    </p:spTree>
    <p:extLst>
      <p:ext uri="{BB962C8B-B14F-4D97-AF65-F5344CB8AC3E}">
        <p14:creationId xmlns:p14="http://schemas.microsoft.com/office/powerpoint/2010/main" val="1290881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434122" y="562782"/>
            <a:ext cx="11213045" cy="598150"/>
          </a:xfrm>
        </p:spPr>
        <p:txBody>
          <a:bodyPr>
            <a:noAutofit/>
          </a:bodyPr>
          <a:lstStyle/>
          <a:p>
            <a:pPr lvl="0" algn="ctr"/>
            <a:r>
              <a:rPr lang="it-IT" sz="3200" dirty="0" smtClean="0">
                <a:latin typeface="Times New Roman" panose="02020603050405020304" pitchFamily="18" charset="0"/>
                <a:cs typeface="Times New Roman" panose="02020603050405020304" pitchFamily="18" charset="0"/>
              </a:rPr>
              <a:t>HISTORICAL ORIGINS </a:t>
            </a:r>
            <a:r>
              <a:rPr lang="mr-IN" sz="3200" dirty="0" smtClean="0">
                <a:latin typeface="Times New Roman" panose="02020603050405020304" pitchFamily="18" charset="0"/>
                <a:cs typeface="Times New Roman" panose="02020603050405020304" pitchFamily="18" charset="0"/>
              </a:rPr>
              <a:t>–</a:t>
            </a:r>
            <a:r>
              <a:rPr lang="it-IT" sz="3200" dirty="0" smtClean="0">
                <a:latin typeface="Times New Roman" panose="02020603050405020304" pitchFamily="18" charset="0"/>
                <a:cs typeface="Times New Roman" panose="02020603050405020304" pitchFamily="18" charset="0"/>
              </a:rPr>
              <a:t> FORMATION OF FRENCH LAW</a:t>
            </a:r>
            <a:endParaRPr lang="it-IT" sz="3200" dirty="0">
              <a:latin typeface="Times New Roman" panose="02020603050405020304" pitchFamily="18" charset="0"/>
              <a:cs typeface="Times New Roman" panose="02020603050405020304" pitchFamily="18" charset="0"/>
            </a:endParaRPr>
          </a:p>
        </p:txBody>
      </p:sp>
      <p:sp>
        <p:nvSpPr>
          <p:cNvPr id="14" name="Segnaposto contenuto 13"/>
          <p:cNvSpPr>
            <a:spLocks noGrp="1"/>
          </p:cNvSpPr>
          <p:nvPr>
            <p:ph idx="1"/>
          </p:nvPr>
        </p:nvSpPr>
        <p:spPr>
          <a:xfrm>
            <a:off x="606171" y="1486322"/>
            <a:ext cx="10781207" cy="4769962"/>
          </a:xfrm>
        </p:spPr>
        <p:txBody>
          <a:bodyPr>
            <a:normAutofit/>
          </a:bodyPr>
          <a:lstStyle/>
          <a:p>
            <a:pPr marL="45720" indent="0" algn="ctr">
              <a:lnSpc>
                <a:spcPct val="120000"/>
              </a:lnSpc>
              <a:buNone/>
            </a:pPr>
            <a:r>
              <a:rPr lang="en-GB" sz="3000" b="1" dirty="0" smtClean="0">
                <a:solidFill>
                  <a:schemeClr val="tx1"/>
                </a:solidFill>
                <a:latin typeface="Times New Roman"/>
                <a:cs typeface="Times New Roman"/>
              </a:rPr>
              <a:t>II. The Medieval and Renaissance period</a:t>
            </a:r>
            <a:endParaRPr lang="en-GB" sz="3000" dirty="0">
              <a:solidFill>
                <a:schemeClr val="tx1"/>
              </a:solidFill>
              <a:latin typeface="Times New Roman"/>
              <a:cs typeface="Times New Roman"/>
            </a:endParaRPr>
          </a:p>
          <a:p>
            <a:pPr marL="45720" indent="0" algn="just">
              <a:lnSpc>
                <a:spcPct val="120000"/>
              </a:lnSpc>
              <a:buNone/>
            </a:pPr>
            <a:r>
              <a:rPr lang="en-GB" sz="3000" b="1" dirty="0" smtClean="0">
                <a:solidFill>
                  <a:schemeClr val="tx1"/>
                </a:solidFill>
                <a:latin typeface="Times New Roman"/>
                <a:cs typeface="Times New Roman"/>
              </a:rPr>
              <a:t>Consequences</a:t>
            </a:r>
          </a:p>
          <a:p>
            <a:pPr algn="just">
              <a:lnSpc>
                <a:spcPct val="120000"/>
              </a:lnSpc>
            </a:pPr>
            <a:r>
              <a:rPr lang="en-GB" sz="2800" dirty="0" smtClean="0">
                <a:solidFill>
                  <a:schemeClr val="tx1"/>
                </a:solidFill>
                <a:latin typeface="Times New Roman"/>
                <a:cs typeface="Times New Roman"/>
              </a:rPr>
              <a:t>The codification of the most relevant customs could not cancel all the divergences among them or remedy legal uncertainty.</a:t>
            </a:r>
          </a:p>
          <a:p>
            <a:pPr algn="just">
              <a:lnSpc>
                <a:spcPct val="120000"/>
              </a:lnSpc>
            </a:pPr>
            <a:r>
              <a:rPr lang="en-GB" sz="2800" dirty="0" smtClean="0">
                <a:solidFill>
                  <a:schemeClr val="tx1"/>
                </a:solidFill>
                <a:latin typeface="Times New Roman"/>
                <a:cs typeface="Times New Roman"/>
              </a:rPr>
              <a:t>People felt the need of uniformity and the Parisian Parliament became the promoter of it, with its influential decisions and wide jurisdiction encompassing almost all the regions of </a:t>
            </a:r>
            <a:r>
              <a:rPr lang="en-GB" sz="2800" i="1" dirty="0" err="1" smtClean="0">
                <a:solidFill>
                  <a:schemeClr val="tx1"/>
                </a:solidFill>
                <a:latin typeface="Times New Roman"/>
                <a:cs typeface="Times New Roman"/>
              </a:rPr>
              <a:t>droit</a:t>
            </a:r>
            <a:r>
              <a:rPr lang="en-GB" sz="2800" i="1" dirty="0" smtClean="0">
                <a:solidFill>
                  <a:schemeClr val="tx1"/>
                </a:solidFill>
                <a:latin typeface="Times New Roman"/>
                <a:cs typeface="Times New Roman"/>
              </a:rPr>
              <a:t> </a:t>
            </a:r>
            <a:r>
              <a:rPr lang="en-GB" sz="2800" i="1" dirty="0" err="1" smtClean="0">
                <a:solidFill>
                  <a:schemeClr val="tx1"/>
                </a:solidFill>
                <a:latin typeface="Times New Roman"/>
                <a:cs typeface="Times New Roman"/>
              </a:rPr>
              <a:t>coutumier</a:t>
            </a:r>
            <a:r>
              <a:rPr lang="en-GB" sz="2800" dirty="0" smtClean="0">
                <a:solidFill>
                  <a:schemeClr val="tx1"/>
                </a:solidFill>
                <a:latin typeface="Times New Roman"/>
                <a:cs typeface="Times New Roman"/>
              </a:rPr>
              <a:t>.</a:t>
            </a:r>
          </a:p>
        </p:txBody>
      </p:sp>
    </p:spTree>
    <p:extLst>
      <p:ext uri="{BB962C8B-B14F-4D97-AF65-F5344CB8AC3E}">
        <p14:creationId xmlns:p14="http://schemas.microsoft.com/office/powerpoint/2010/main" val="6954825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434122" y="562782"/>
            <a:ext cx="11213045" cy="598150"/>
          </a:xfrm>
        </p:spPr>
        <p:txBody>
          <a:bodyPr>
            <a:noAutofit/>
          </a:bodyPr>
          <a:lstStyle/>
          <a:p>
            <a:pPr lvl="0" algn="ctr"/>
            <a:r>
              <a:rPr lang="it-IT" sz="3200" dirty="0" smtClean="0">
                <a:latin typeface="Times New Roman" panose="02020603050405020304" pitchFamily="18" charset="0"/>
                <a:cs typeface="Times New Roman" panose="02020603050405020304" pitchFamily="18" charset="0"/>
              </a:rPr>
              <a:t>HISTORICAL ORIGINS </a:t>
            </a:r>
            <a:r>
              <a:rPr lang="mr-IN" sz="3200" dirty="0" smtClean="0">
                <a:latin typeface="Times New Roman" panose="02020603050405020304" pitchFamily="18" charset="0"/>
                <a:cs typeface="Times New Roman" panose="02020603050405020304" pitchFamily="18" charset="0"/>
              </a:rPr>
              <a:t>–</a:t>
            </a:r>
            <a:r>
              <a:rPr lang="it-IT" sz="3200" dirty="0" smtClean="0">
                <a:latin typeface="Times New Roman" panose="02020603050405020304" pitchFamily="18" charset="0"/>
                <a:cs typeface="Times New Roman" panose="02020603050405020304" pitchFamily="18" charset="0"/>
              </a:rPr>
              <a:t> FORMATION OF FRENCH LAW</a:t>
            </a:r>
            <a:endParaRPr lang="it-IT" sz="3200" dirty="0">
              <a:latin typeface="Times New Roman" panose="02020603050405020304" pitchFamily="18" charset="0"/>
              <a:cs typeface="Times New Roman" panose="02020603050405020304" pitchFamily="18" charset="0"/>
            </a:endParaRPr>
          </a:p>
        </p:txBody>
      </p:sp>
      <p:sp>
        <p:nvSpPr>
          <p:cNvPr id="14" name="Segnaposto contenuto 13"/>
          <p:cNvSpPr>
            <a:spLocks noGrp="1"/>
          </p:cNvSpPr>
          <p:nvPr>
            <p:ph idx="1"/>
          </p:nvPr>
        </p:nvSpPr>
        <p:spPr>
          <a:xfrm>
            <a:off x="606171" y="1486322"/>
            <a:ext cx="10781207" cy="4769962"/>
          </a:xfrm>
        </p:spPr>
        <p:txBody>
          <a:bodyPr>
            <a:normAutofit/>
          </a:bodyPr>
          <a:lstStyle/>
          <a:p>
            <a:pPr marL="45720" indent="0" algn="ctr">
              <a:lnSpc>
                <a:spcPct val="120000"/>
              </a:lnSpc>
              <a:buNone/>
            </a:pPr>
            <a:r>
              <a:rPr lang="en-GB" sz="3000" b="1" dirty="0" smtClean="0">
                <a:solidFill>
                  <a:schemeClr val="tx1"/>
                </a:solidFill>
                <a:latin typeface="Times New Roman"/>
                <a:cs typeface="Times New Roman"/>
              </a:rPr>
              <a:t>II. The Medieval and Renaissance period</a:t>
            </a:r>
            <a:endParaRPr lang="en-GB" sz="3000" dirty="0">
              <a:solidFill>
                <a:schemeClr val="tx1"/>
              </a:solidFill>
              <a:latin typeface="Times New Roman"/>
              <a:cs typeface="Times New Roman"/>
            </a:endParaRPr>
          </a:p>
          <a:p>
            <a:pPr marL="45720" indent="0" algn="just">
              <a:lnSpc>
                <a:spcPct val="120000"/>
              </a:lnSpc>
              <a:buNone/>
            </a:pPr>
            <a:r>
              <a:rPr lang="en-GB" sz="3000" b="1" dirty="0" smtClean="0">
                <a:solidFill>
                  <a:schemeClr val="tx1"/>
                </a:solidFill>
                <a:latin typeface="Times New Roman"/>
                <a:cs typeface="Times New Roman"/>
              </a:rPr>
              <a:t>Consequences: fundamental role of case-law</a:t>
            </a:r>
          </a:p>
          <a:p>
            <a:pPr algn="just">
              <a:lnSpc>
                <a:spcPct val="120000"/>
              </a:lnSpc>
            </a:pPr>
            <a:r>
              <a:rPr lang="en-GB" sz="2800" dirty="0" smtClean="0">
                <a:solidFill>
                  <a:schemeClr val="tx1"/>
                </a:solidFill>
                <a:latin typeface="Times New Roman"/>
                <a:cs typeface="Times New Roman"/>
              </a:rPr>
              <a:t>In filling the gaps left by customary law, Parisian courts (</a:t>
            </a:r>
            <a:r>
              <a:rPr lang="fr-FR" sz="2800" i="1" dirty="0" smtClean="0">
                <a:solidFill>
                  <a:schemeClr val="tx1"/>
                </a:solidFill>
                <a:latin typeface="Times New Roman"/>
                <a:cs typeface="Times New Roman"/>
              </a:rPr>
              <a:t>Parlements</a:t>
            </a:r>
            <a:r>
              <a:rPr lang="en-GB" sz="2800" dirty="0" smtClean="0">
                <a:solidFill>
                  <a:schemeClr val="tx1"/>
                </a:solidFill>
                <a:latin typeface="Times New Roman"/>
                <a:cs typeface="Times New Roman"/>
              </a:rPr>
              <a:t>) started elaborating uniform rules. The </a:t>
            </a:r>
            <a:r>
              <a:rPr lang="en-GB" sz="2800" i="1" dirty="0" err="1" smtClean="0">
                <a:solidFill>
                  <a:schemeClr val="tx1"/>
                </a:solidFill>
                <a:latin typeface="Times New Roman"/>
                <a:cs typeface="Times New Roman"/>
              </a:rPr>
              <a:t>Coutume</a:t>
            </a:r>
            <a:r>
              <a:rPr lang="en-GB" sz="2800" dirty="0" smtClean="0">
                <a:solidFill>
                  <a:schemeClr val="tx1"/>
                </a:solidFill>
                <a:latin typeface="Times New Roman"/>
                <a:cs typeface="Times New Roman"/>
              </a:rPr>
              <a:t> of Paris became the paramount one.</a:t>
            </a:r>
          </a:p>
          <a:p>
            <a:pPr algn="just">
              <a:lnSpc>
                <a:spcPct val="120000"/>
              </a:lnSpc>
            </a:pPr>
            <a:r>
              <a:rPr lang="en-GB" sz="2800" dirty="0" smtClean="0">
                <a:solidFill>
                  <a:schemeClr val="tx1"/>
                </a:solidFill>
                <a:latin typeface="Times New Roman"/>
                <a:cs typeface="Times New Roman"/>
              </a:rPr>
              <a:t>The 1580 edition of the </a:t>
            </a:r>
            <a:r>
              <a:rPr lang="en-GB" sz="2800" i="1" dirty="0" err="1" smtClean="0">
                <a:solidFill>
                  <a:schemeClr val="tx1"/>
                </a:solidFill>
                <a:latin typeface="Times New Roman"/>
                <a:cs typeface="Times New Roman"/>
              </a:rPr>
              <a:t>Coutume</a:t>
            </a:r>
            <a:r>
              <a:rPr lang="en-GB" sz="2800" i="1" dirty="0" smtClean="0">
                <a:solidFill>
                  <a:schemeClr val="tx1"/>
                </a:solidFill>
                <a:latin typeface="Times New Roman"/>
                <a:cs typeface="Times New Roman"/>
              </a:rPr>
              <a:t> de Paris </a:t>
            </a:r>
            <a:r>
              <a:rPr lang="en-GB" sz="2800" dirty="0" smtClean="0">
                <a:solidFill>
                  <a:schemeClr val="tx1"/>
                </a:solidFill>
                <a:latin typeface="Times New Roman"/>
                <a:cs typeface="Times New Roman"/>
              </a:rPr>
              <a:t>contained a Digest of the courts on general issues.</a:t>
            </a:r>
          </a:p>
        </p:txBody>
      </p:sp>
    </p:spTree>
    <p:extLst>
      <p:ext uri="{BB962C8B-B14F-4D97-AF65-F5344CB8AC3E}">
        <p14:creationId xmlns:p14="http://schemas.microsoft.com/office/powerpoint/2010/main" val="40920182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434122" y="562782"/>
            <a:ext cx="11213045" cy="598150"/>
          </a:xfrm>
        </p:spPr>
        <p:txBody>
          <a:bodyPr>
            <a:noAutofit/>
          </a:bodyPr>
          <a:lstStyle/>
          <a:p>
            <a:pPr lvl="0" algn="ctr"/>
            <a:r>
              <a:rPr lang="it-IT" sz="3200" dirty="0" smtClean="0">
                <a:latin typeface="Times New Roman" panose="02020603050405020304" pitchFamily="18" charset="0"/>
                <a:cs typeface="Times New Roman" panose="02020603050405020304" pitchFamily="18" charset="0"/>
              </a:rPr>
              <a:t>HISTORICAL ORIGINS </a:t>
            </a:r>
            <a:r>
              <a:rPr lang="mr-IN" sz="3200" dirty="0" smtClean="0">
                <a:latin typeface="Times New Roman" panose="02020603050405020304" pitchFamily="18" charset="0"/>
                <a:cs typeface="Times New Roman" panose="02020603050405020304" pitchFamily="18" charset="0"/>
              </a:rPr>
              <a:t>–</a:t>
            </a:r>
            <a:r>
              <a:rPr lang="it-IT" sz="3200" dirty="0" smtClean="0">
                <a:latin typeface="Times New Roman" panose="02020603050405020304" pitchFamily="18" charset="0"/>
                <a:cs typeface="Times New Roman" panose="02020603050405020304" pitchFamily="18" charset="0"/>
              </a:rPr>
              <a:t> FORMATION OF FRENCH LAW</a:t>
            </a:r>
            <a:endParaRPr lang="it-IT" sz="3200" dirty="0">
              <a:latin typeface="Times New Roman" panose="02020603050405020304" pitchFamily="18" charset="0"/>
              <a:cs typeface="Times New Roman" panose="02020603050405020304" pitchFamily="18" charset="0"/>
            </a:endParaRPr>
          </a:p>
        </p:txBody>
      </p:sp>
      <p:sp>
        <p:nvSpPr>
          <p:cNvPr id="14" name="Segnaposto contenuto 13"/>
          <p:cNvSpPr>
            <a:spLocks noGrp="1"/>
          </p:cNvSpPr>
          <p:nvPr>
            <p:ph idx="1"/>
          </p:nvPr>
        </p:nvSpPr>
        <p:spPr>
          <a:xfrm>
            <a:off x="606171" y="1486322"/>
            <a:ext cx="10781207" cy="4769962"/>
          </a:xfrm>
        </p:spPr>
        <p:txBody>
          <a:bodyPr>
            <a:normAutofit/>
          </a:bodyPr>
          <a:lstStyle/>
          <a:p>
            <a:pPr marL="45720" indent="0" algn="ctr">
              <a:lnSpc>
                <a:spcPct val="120000"/>
              </a:lnSpc>
              <a:buNone/>
            </a:pPr>
            <a:r>
              <a:rPr lang="en-GB" sz="3000" b="1" dirty="0" smtClean="0">
                <a:solidFill>
                  <a:schemeClr val="tx1"/>
                </a:solidFill>
                <a:latin typeface="Times New Roman"/>
                <a:cs typeface="Times New Roman"/>
              </a:rPr>
              <a:t>II. The Medieval and Renaissance period</a:t>
            </a:r>
            <a:endParaRPr lang="en-GB" sz="3000" dirty="0">
              <a:solidFill>
                <a:schemeClr val="tx1"/>
              </a:solidFill>
              <a:latin typeface="Times New Roman"/>
              <a:cs typeface="Times New Roman"/>
            </a:endParaRPr>
          </a:p>
          <a:p>
            <a:pPr marL="45720" indent="0" algn="just">
              <a:lnSpc>
                <a:spcPct val="120000"/>
              </a:lnSpc>
              <a:buNone/>
            </a:pPr>
            <a:r>
              <a:rPr lang="en-GB" sz="3000" b="1" dirty="0" smtClean="0">
                <a:solidFill>
                  <a:schemeClr val="tx1"/>
                </a:solidFill>
                <a:latin typeface="Times New Roman"/>
                <a:cs typeface="Times New Roman"/>
              </a:rPr>
              <a:t>Consequences: fundamental role of practitioners</a:t>
            </a:r>
          </a:p>
          <a:p>
            <a:pPr algn="just">
              <a:lnSpc>
                <a:spcPct val="120000"/>
              </a:lnSpc>
            </a:pPr>
            <a:r>
              <a:rPr lang="en-GB" sz="2800" dirty="0" smtClean="0">
                <a:solidFill>
                  <a:schemeClr val="tx1"/>
                </a:solidFill>
                <a:latin typeface="Times New Roman"/>
                <a:cs typeface="Times New Roman"/>
              </a:rPr>
              <a:t>The leading role in the development of the common law of France was played not by professors, but by practitioners (attorneys, legal advisors, judges and royal administrators).</a:t>
            </a:r>
          </a:p>
          <a:p>
            <a:pPr algn="just">
              <a:lnSpc>
                <a:spcPct val="120000"/>
              </a:lnSpc>
            </a:pPr>
            <a:r>
              <a:rPr lang="en-GB" sz="2800" dirty="0" smtClean="0">
                <a:solidFill>
                  <a:schemeClr val="tx1"/>
                </a:solidFill>
                <a:latin typeface="Times New Roman"/>
                <a:cs typeface="Times New Roman"/>
              </a:rPr>
              <a:t>They first upheld the idea of a common law encompassing all the legal grounds on which the different customs were based.</a:t>
            </a:r>
          </a:p>
        </p:txBody>
      </p:sp>
    </p:spTree>
    <p:extLst>
      <p:ext uri="{BB962C8B-B14F-4D97-AF65-F5344CB8AC3E}">
        <p14:creationId xmlns:p14="http://schemas.microsoft.com/office/powerpoint/2010/main" val="2338193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434122" y="562782"/>
            <a:ext cx="11213045" cy="598150"/>
          </a:xfrm>
        </p:spPr>
        <p:txBody>
          <a:bodyPr>
            <a:noAutofit/>
          </a:bodyPr>
          <a:lstStyle/>
          <a:p>
            <a:pPr lvl="0" algn="ctr"/>
            <a:r>
              <a:rPr lang="it-IT" sz="3200" dirty="0" smtClean="0">
                <a:latin typeface="Times New Roman" panose="02020603050405020304" pitchFamily="18" charset="0"/>
                <a:cs typeface="Times New Roman" panose="02020603050405020304" pitchFamily="18" charset="0"/>
              </a:rPr>
              <a:t>HISTORICAL ORIGINS </a:t>
            </a:r>
            <a:r>
              <a:rPr lang="mr-IN" sz="3200" dirty="0" smtClean="0">
                <a:latin typeface="Times New Roman" panose="02020603050405020304" pitchFamily="18" charset="0"/>
                <a:cs typeface="Times New Roman" panose="02020603050405020304" pitchFamily="18" charset="0"/>
              </a:rPr>
              <a:t>–</a:t>
            </a:r>
            <a:r>
              <a:rPr lang="it-IT" sz="3200" dirty="0" smtClean="0">
                <a:latin typeface="Times New Roman" panose="02020603050405020304" pitchFamily="18" charset="0"/>
                <a:cs typeface="Times New Roman" panose="02020603050405020304" pitchFamily="18" charset="0"/>
              </a:rPr>
              <a:t> FORMATION OF FRENCH LAW</a:t>
            </a:r>
            <a:endParaRPr lang="it-IT" sz="3200" dirty="0">
              <a:latin typeface="Times New Roman" panose="02020603050405020304" pitchFamily="18" charset="0"/>
              <a:cs typeface="Times New Roman" panose="02020603050405020304" pitchFamily="18" charset="0"/>
            </a:endParaRPr>
          </a:p>
        </p:txBody>
      </p:sp>
      <p:sp>
        <p:nvSpPr>
          <p:cNvPr id="14" name="Segnaposto contenuto 13"/>
          <p:cNvSpPr>
            <a:spLocks noGrp="1"/>
          </p:cNvSpPr>
          <p:nvPr>
            <p:ph idx="1"/>
          </p:nvPr>
        </p:nvSpPr>
        <p:spPr>
          <a:xfrm>
            <a:off x="606171" y="1486322"/>
            <a:ext cx="10781207" cy="4769962"/>
          </a:xfrm>
        </p:spPr>
        <p:txBody>
          <a:bodyPr>
            <a:normAutofit lnSpcReduction="10000"/>
          </a:bodyPr>
          <a:lstStyle/>
          <a:p>
            <a:pPr marL="45720" indent="0" algn="ctr">
              <a:lnSpc>
                <a:spcPct val="120000"/>
              </a:lnSpc>
              <a:buNone/>
            </a:pPr>
            <a:r>
              <a:rPr lang="en-GB" sz="3000" b="1" dirty="0" smtClean="0">
                <a:solidFill>
                  <a:schemeClr val="tx1"/>
                </a:solidFill>
                <a:latin typeface="Times New Roman"/>
                <a:cs typeface="Times New Roman"/>
              </a:rPr>
              <a:t>II. The Medieval and Renaissance period</a:t>
            </a:r>
            <a:endParaRPr lang="en-GB" sz="3000" dirty="0">
              <a:solidFill>
                <a:schemeClr val="tx1"/>
              </a:solidFill>
              <a:latin typeface="Times New Roman"/>
              <a:cs typeface="Times New Roman"/>
            </a:endParaRPr>
          </a:p>
          <a:p>
            <a:pPr marL="45720" indent="0" algn="just">
              <a:lnSpc>
                <a:spcPct val="120000"/>
              </a:lnSpc>
              <a:buNone/>
            </a:pPr>
            <a:r>
              <a:rPr lang="en-GB" sz="3000" b="1" dirty="0" smtClean="0">
                <a:solidFill>
                  <a:schemeClr val="tx1"/>
                </a:solidFill>
                <a:latin typeface="Times New Roman"/>
                <a:cs typeface="Times New Roman"/>
              </a:rPr>
              <a:t>Consequences: fundamental role of practitioners</a:t>
            </a:r>
          </a:p>
          <a:p>
            <a:pPr algn="just">
              <a:lnSpc>
                <a:spcPct val="120000"/>
              </a:lnSpc>
            </a:pPr>
            <a:r>
              <a:rPr lang="en-GB" sz="2800" dirty="0" smtClean="0">
                <a:solidFill>
                  <a:schemeClr val="tx1"/>
                </a:solidFill>
                <a:latin typeface="Times New Roman"/>
                <a:cs typeface="Times New Roman"/>
              </a:rPr>
              <a:t>The most important character was </a:t>
            </a:r>
            <a:r>
              <a:rPr lang="en-GB" sz="2800" dirty="0" err="1" smtClean="0">
                <a:solidFill>
                  <a:schemeClr val="tx1"/>
                </a:solidFill>
                <a:latin typeface="Times New Roman"/>
                <a:cs typeface="Times New Roman"/>
              </a:rPr>
              <a:t>Dumoulin</a:t>
            </a:r>
            <a:r>
              <a:rPr lang="en-GB" sz="2800" dirty="0" smtClean="0">
                <a:solidFill>
                  <a:schemeClr val="tx1"/>
                </a:solidFill>
                <a:latin typeface="Times New Roman"/>
                <a:cs typeface="Times New Roman"/>
              </a:rPr>
              <a:t>, with his Commentary on the first book of the </a:t>
            </a:r>
            <a:r>
              <a:rPr lang="en-GB" sz="2800" i="1" dirty="0" err="1" smtClean="0">
                <a:solidFill>
                  <a:schemeClr val="tx1"/>
                </a:solidFill>
                <a:latin typeface="Times New Roman"/>
                <a:cs typeface="Times New Roman"/>
              </a:rPr>
              <a:t>Coutume</a:t>
            </a:r>
            <a:r>
              <a:rPr lang="en-GB" sz="2800" i="1" dirty="0" smtClean="0">
                <a:solidFill>
                  <a:schemeClr val="tx1"/>
                </a:solidFill>
                <a:latin typeface="Times New Roman"/>
                <a:cs typeface="Times New Roman"/>
              </a:rPr>
              <a:t> de Paris</a:t>
            </a:r>
            <a:r>
              <a:rPr lang="en-GB" sz="2800" dirty="0" smtClean="0">
                <a:solidFill>
                  <a:schemeClr val="tx1"/>
                </a:solidFill>
                <a:latin typeface="Times New Roman"/>
                <a:cs typeface="Times New Roman"/>
              </a:rPr>
              <a:t>, that was mainly directed to discovering the general principles underlying all the customs through a constant comparison among them.</a:t>
            </a:r>
          </a:p>
          <a:p>
            <a:pPr algn="just">
              <a:lnSpc>
                <a:spcPct val="120000"/>
              </a:lnSpc>
            </a:pPr>
            <a:r>
              <a:rPr lang="en-GB" sz="2800" dirty="0" err="1" smtClean="0">
                <a:solidFill>
                  <a:schemeClr val="tx1"/>
                </a:solidFill>
                <a:latin typeface="Times New Roman"/>
                <a:cs typeface="Times New Roman"/>
              </a:rPr>
              <a:t>Dumoulin</a:t>
            </a:r>
            <a:r>
              <a:rPr lang="en-GB" sz="2800" dirty="0" smtClean="0">
                <a:solidFill>
                  <a:schemeClr val="tx1"/>
                </a:solidFill>
                <a:latin typeface="Times New Roman"/>
                <a:cs typeface="Times New Roman"/>
              </a:rPr>
              <a:t> assumed that gaps left by a custom should not be filled with Roman law, but with the closest custom.</a:t>
            </a:r>
          </a:p>
        </p:txBody>
      </p:sp>
    </p:spTree>
    <p:extLst>
      <p:ext uri="{BB962C8B-B14F-4D97-AF65-F5344CB8AC3E}">
        <p14:creationId xmlns:p14="http://schemas.microsoft.com/office/powerpoint/2010/main" val="36600133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434122" y="562782"/>
            <a:ext cx="11213045" cy="598150"/>
          </a:xfrm>
        </p:spPr>
        <p:txBody>
          <a:bodyPr>
            <a:noAutofit/>
          </a:bodyPr>
          <a:lstStyle/>
          <a:p>
            <a:pPr lvl="0" algn="ctr"/>
            <a:r>
              <a:rPr lang="it-IT" sz="3200" dirty="0" smtClean="0">
                <a:latin typeface="Times New Roman" panose="02020603050405020304" pitchFamily="18" charset="0"/>
                <a:cs typeface="Times New Roman" panose="02020603050405020304" pitchFamily="18" charset="0"/>
              </a:rPr>
              <a:t>HISTORICAL ORIGINS </a:t>
            </a:r>
            <a:r>
              <a:rPr lang="mr-IN" sz="3200" dirty="0" smtClean="0">
                <a:latin typeface="Times New Roman" panose="02020603050405020304" pitchFamily="18" charset="0"/>
                <a:cs typeface="Times New Roman" panose="02020603050405020304" pitchFamily="18" charset="0"/>
              </a:rPr>
              <a:t>–</a:t>
            </a:r>
            <a:r>
              <a:rPr lang="it-IT" sz="3200" dirty="0" smtClean="0">
                <a:latin typeface="Times New Roman" panose="02020603050405020304" pitchFamily="18" charset="0"/>
                <a:cs typeface="Times New Roman" panose="02020603050405020304" pitchFamily="18" charset="0"/>
              </a:rPr>
              <a:t> FORMATION OF FRENCH LAW</a:t>
            </a:r>
            <a:endParaRPr lang="it-IT" sz="3200" dirty="0">
              <a:latin typeface="Times New Roman" panose="02020603050405020304" pitchFamily="18" charset="0"/>
              <a:cs typeface="Times New Roman" panose="02020603050405020304" pitchFamily="18" charset="0"/>
            </a:endParaRPr>
          </a:p>
        </p:txBody>
      </p:sp>
      <p:sp>
        <p:nvSpPr>
          <p:cNvPr id="14" name="Segnaposto contenuto 13"/>
          <p:cNvSpPr>
            <a:spLocks noGrp="1"/>
          </p:cNvSpPr>
          <p:nvPr>
            <p:ph idx="1"/>
          </p:nvPr>
        </p:nvSpPr>
        <p:spPr>
          <a:xfrm>
            <a:off x="211673" y="1486322"/>
            <a:ext cx="11475713" cy="4769962"/>
          </a:xfrm>
        </p:spPr>
        <p:txBody>
          <a:bodyPr>
            <a:noAutofit/>
          </a:bodyPr>
          <a:lstStyle/>
          <a:p>
            <a:pPr marL="45720" indent="0" algn="ctr">
              <a:lnSpc>
                <a:spcPct val="120000"/>
              </a:lnSpc>
              <a:buNone/>
            </a:pPr>
            <a:r>
              <a:rPr lang="en-GB" sz="2800" b="1" dirty="0" smtClean="0">
                <a:solidFill>
                  <a:schemeClr val="tx1"/>
                </a:solidFill>
                <a:latin typeface="Times New Roman"/>
                <a:cs typeface="Times New Roman"/>
              </a:rPr>
              <a:t>II. The Medieval and Renaissance period</a:t>
            </a:r>
            <a:endParaRPr lang="en-GB" sz="2800" dirty="0">
              <a:solidFill>
                <a:schemeClr val="tx1"/>
              </a:solidFill>
              <a:latin typeface="Times New Roman"/>
              <a:cs typeface="Times New Roman"/>
            </a:endParaRPr>
          </a:p>
          <a:p>
            <a:pPr marL="45720" indent="0" algn="just">
              <a:lnSpc>
                <a:spcPct val="120000"/>
              </a:lnSpc>
              <a:buNone/>
            </a:pPr>
            <a:r>
              <a:rPr lang="en-GB" sz="2800" b="1" dirty="0" smtClean="0">
                <a:solidFill>
                  <a:schemeClr val="tx1"/>
                </a:solidFill>
                <a:latin typeface="Times New Roman"/>
                <a:cs typeface="Times New Roman"/>
              </a:rPr>
              <a:t>Consequences: fundamental role of practitioners</a:t>
            </a:r>
          </a:p>
          <a:p>
            <a:pPr algn="just">
              <a:lnSpc>
                <a:spcPct val="120000"/>
              </a:lnSpc>
            </a:pPr>
            <a:r>
              <a:rPr lang="en-GB" sz="2800" dirty="0">
                <a:solidFill>
                  <a:schemeClr val="tx1"/>
                </a:solidFill>
                <a:latin typeface="Times New Roman"/>
                <a:cs typeface="Times New Roman"/>
              </a:rPr>
              <a:t>D</a:t>
            </a:r>
            <a:r>
              <a:rPr lang="en-GB" sz="2800" dirty="0" smtClean="0">
                <a:solidFill>
                  <a:schemeClr val="tx1"/>
                </a:solidFill>
                <a:latin typeface="Times New Roman"/>
                <a:cs typeface="Times New Roman"/>
              </a:rPr>
              <a:t>evelopment of a well-organised and therefore powerful group of practicing lawyers, allied with the king, interested in the centralisation of justice in the royal courts and devoted to national law.</a:t>
            </a:r>
          </a:p>
          <a:p>
            <a:pPr algn="just">
              <a:lnSpc>
                <a:spcPct val="120000"/>
              </a:lnSpc>
            </a:pPr>
            <a:r>
              <a:rPr lang="en-GB" sz="2800" dirty="0" smtClean="0">
                <a:solidFill>
                  <a:schemeClr val="tx1"/>
                </a:solidFill>
                <a:latin typeface="Times New Roman"/>
                <a:cs typeface="Times New Roman"/>
              </a:rPr>
              <a:t>By XIV century, professional judges, trained in the law and coming from a bourgeois background had replaced the former nobles in the Court of Paris: their appointment on a permanent basis marked the birth of legal profession.</a:t>
            </a:r>
          </a:p>
        </p:txBody>
      </p:sp>
    </p:spTree>
    <p:extLst>
      <p:ext uri="{BB962C8B-B14F-4D97-AF65-F5344CB8AC3E}">
        <p14:creationId xmlns:p14="http://schemas.microsoft.com/office/powerpoint/2010/main" val="1177723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434122" y="562782"/>
            <a:ext cx="11213045" cy="598150"/>
          </a:xfrm>
        </p:spPr>
        <p:txBody>
          <a:bodyPr>
            <a:noAutofit/>
          </a:bodyPr>
          <a:lstStyle/>
          <a:p>
            <a:pPr lvl="0" algn="ctr"/>
            <a:r>
              <a:rPr lang="it-IT" sz="3200" dirty="0" smtClean="0">
                <a:latin typeface="Times New Roman" panose="02020603050405020304" pitchFamily="18" charset="0"/>
                <a:cs typeface="Times New Roman" panose="02020603050405020304" pitchFamily="18" charset="0"/>
              </a:rPr>
              <a:t>HISTORICAL ORIGINS </a:t>
            </a:r>
            <a:r>
              <a:rPr lang="mr-IN" sz="3200" dirty="0" smtClean="0">
                <a:latin typeface="Times New Roman" panose="02020603050405020304" pitchFamily="18" charset="0"/>
                <a:cs typeface="Times New Roman" panose="02020603050405020304" pitchFamily="18" charset="0"/>
              </a:rPr>
              <a:t>–</a:t>
            </a:r>
            <a:r>
              <a:rPr lang="it-IT" sz="3200" dirty="0" smtClean="0">
                <a:latin typeface="Times New Roman" panose="02020603050405020304" pitchFamily="18" charset="0"/>
                <a:cs typeface="Times New Roman" panose="02020603050405020304" pitchFamily="18" charset="0"/>
              </a:rPr>
              <a:t> FORMATION OF FRENCH LAW</a:t>
            </a:r>
            <a:endParaRPr lang="it-IT" sz="3200" dirty="0">
              <a:latin typeface="Times New Roman" panose="02020603050405020304" pitchFamily="18" charset="0"/>
              <a:cs typeface="Times New Roman" panose="02020603050405020304" pitchFamily="18" charset="0"/>
            </a:endParaRPr>
          </a:p>
        </p:txBody>
      </p:sp>
      <p:sp>
        <p:nvSpPr>
          <p:cNvPr id="14" name="Segnaposto contenuto 13"/>
          <p:cNvSpPr>
            <a:spLocks noGrp="1"/>
          </p:cNvSpPr>
          <p:nvPr>
            <p:ph idx="1"/>
          </p:nvPr>
        </p:nvSpPr>
        <p:spPr>
          <a:xfrm>
            <a:off x="211673" y="1486322"/>
            <a:ext cx="11475713" cy="4769962"/>
          </a:xfrm>
        </p:spPr>
        <p:txBody>
          <a:bodyPr>
            <a:noAutofit/>
          </a:bodyPr>
          <a:lstStyle/>
          <a:p>
            <a:pPr marL="45720" indent="0" algn="ctr">
              <a:lnSpc>
                <a:spcPct val="120000"/>
              </a:lnSpc>
              <a:buNone/>
            </a:pPr>
            <a:r>
              <a:rPr lang="en-GB" sz="2800" b="1" dirty="0" smtClean="0">
                <a:solidFill>
                  <a:schemeClr val="tx1"/>
                </a:solidFill>
                <a:latin typeface="Times New Roman"/>
                <a:cs typeface="Times New Roman"/>
              </a:rPr>
              <a:t>III. The age of </a:t>
            </a:r>
            <a:r>
              <a:rPr lang="fr-FR" sz="2800" b="1" i="1" dirty="0" smtClean="0">
                <a:solidFill>
                  <a:schemeClr val="tx1"/>
                </a:solidFill>
                <a:latin typeface="Times New Roman"/>
                <a:cs typeface="Times New Roman"/>
              </a:rPr>
              <a:t>lumières</a:t>
            </a:r>
            <a:r>
              <a:rPr lang="en-GB" sz="2800" b="1" dirty="0" smtClean="0">
                <a:solidFill>
                  <a:schemeClr val="tx1"/>
                </a:solidFill>
                <a:latin typeface="Times New Roman"/>
                <a:cs typeface="Times New Roman"/>
              </a:rPr>
              <a:t> and the French Revolution</a:t>
            </a:r>
          </a:p>
          <a:p>
            <a:pPr marL="45720" indent="0" algn="just">
              <a:lnSpc>
                <a:spcPct val="120000"/>
              </a:lnSpc>
              <a:buNone/>
            </a:pPr>
            <a:r>
              <a:rPr lang="en-GB" sz="2800" dirty="0" smtClean="0">
                <a:solidFill>
                  <a:schemeClr val="tx1"/>
                </a:solidFill>
                <a:latin typeface="Times New Roman"/>
                <a:cs typeface="Times New Roman"/>
              </a:rPr>
              <a:t>The XVII and XVIII are the centuries in which prominent French jurists like </a:t>
            </a:r>
            <a:r>
              <a:rPr lang="en-GB" sz="2800" dirty="0" err="1" smtClean="0">
                <a:solidFill>
                  <a:schemeClr val="tx1"/>
                </a:solidFill>
                <a:latin typeface="Times New Roman"/>
                <a:cs typeface="Times New Roman"/>
              </a:rPr>
              <a:t>Domat</a:t>
            </a:r>
            <a:r>
              <a:rPr lang="en-GB" sz="2800" dirty="0" smtClean="0">
                <a:solidFill>
                  <a:schemeClr val="tx1"/>
                </a:solidFill>
                <a:latin typeface="Times New Roman"/>
                <a:cs typeface="Times New Roman"/>
              </a:rPr>
              <a:t>, Pothier and Pascal planted the scientific seeds for the Napoleonic Code.</a:t>
            </a:r>
          </a:p>
          <a:p>
            <a:pPr marL="45720" indent="0" algn="just">
              <a:lnSpc>
                <a:spcPct val="120000"/>
              </a:lnSpc>
              <a:buNone/>
            </a:pPr>
            <a:r>
              <a:rPr lang="en-GB" sz="2800" dirty="0" smtClean="0">
                <a:solidFill>
                  <a:schemeClr val="tx1"/>
                </a:solidFill>
                <a:latin typeface="Times New Roman"/>
                <a:cs typeface="Times New Roman"/>
              </a:rPr>
              <a:t>They gave a great contribution to the systematisation of law, they put into the order suggested by the new ideas of natural law the rules of roman law adapted to the needs of the time.</a:t>
            </a:r>
          </a:p>
          <a:p>
            <a:pPr marL="45720" indent="0" algn="just">
              <a:lnSpc>
                <a:spcPct val="120000"/>
              </a:lnSpc>
              <a:buNone/>
            </a:pPr>
            <a:r>
              <a:rPr lang="en-GB" sz="2800" dirty="0" smtClean="0">
                <a:solidFill>
                  <a:schemeClr val="tx1"/>
                </a:solidFill>
                <a:latin typeface="Times New Roman"/>
                <a:cs typeface="Times New Roman"/>
              </a:rPr>
              <a:t>Their essays were of great lucidity and conceptual accuracy.</a:t>
            </a:r>
          </a:p>
        </p:txBody>
      </p:sp>
    </p:spTree>
    <p:extLst>
      <p:ext uri="{BB962C8B-B14F-4D97-AF65-F5344CB8AC3E}">
        <p14:creationId xmlns:p14="http://schemas.microsoft.com/office/powerpoint/2010/main" val="6814401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434122" y="562782"/>
            <a:ext cx="11213045" cy="598150"/>
          </a:xfrm>
        </p:spPr>
        <p:txBody>
          <a:bodyPr>
            <a:noAutofit/>
          </a:bodyPr>
          <a:lstStyle/>
          <a:p>
            <a:pPr lvl="0" algn="ctr"/>
            <a:r>
              <a:rPr lang="it-IT" sz="3200" dirty="0" smtClean="0">
                <a:latin typeface="Times New Roman" panose="02020603050405020304" pitchFamily="18" charset="0"/>
                <a:cs typeface="Times New Roman" panose="02020603050405020304" pitchFamily="18" charset="0"/>
              </a:rPr>
              <a:t>HISTORICAL ORIGINS </a:t>
            </a:r>
            <a:r>
              <a:rPr lang="mr-IN" sz="3200" dirty="0" smtClean="0">
                <a:latin typeface="Times New Roman" panose="02020603050405020304" pitchFamily="18" charset="0"/>
                <a:cs typeface="Times New Roman" panose="02020603050405020304" pitchFamily="18" charset="0"/>
              </a:rPr>
              <a:t>–</a:t>
            </a:r>
            <a:r>
              <a:rPr lang="it-IT" sz="3200" dirty="0" smtClean="0">
                <a:latin typeface="Times New Roman" panose="02020603050405020304" pitchFamily="18" charset="0"/>
                <a:cs typeface="Times New Roman" panose="02020603050405020304" pitchFamily="18" charset="0"/>
              </a:rPr>
              <a:t> FORMATION OF FRENCH LAW</a:t>
            </a:r>
            <a:endParaRPr lang="it-IT" sz="3200" dirty="0">
              <a:latin typeface="Times New Roman" panose="02020603050405020304" pitchFamily="18" charset="0"/>
              <a:cs typeface="Times New Roman" panose="02020603050405020304" pitchFamily="18" charset="0"/>
            </a:endParaRPr>
          </a:p>
        </p:txBody>
      </p:sp>
      <p:sp>
        <p:nvSpPr>
          <p:cNvPr id="14" name="Segnaposto contenuto 13"/>
          <p:cNvSpPr>
            <a:spLocks noGrp="1"/>
          </p:cNvSpPr>
          <p:nvPr>
            <p:ph idx="1"/>
          </p:nvPr>
        </p:nvSpPr>
        <p:spPr>
          <a:xfrm>
            <a:off x="211673" y="1486322"/>
            <a:ext cx="11475713" cy="4769962"/>
          </a:xfrm>
        </p:spPr>
        <p:txBody>
          <a:bodyPr>
            <a:noAutofit/>
          </a:bodyPr>
          <a:lstStyle/>
          <a:p>
            <a:pPr marL="45720" indent="0" algn="ctr">
              <a:lnSpc>
                <a:spcPct val="120000"/>
              </a:lnSpc>
              <a:buNone/>
            </a:pPr>
            <a:r>
              <a:rPr lang="en-GB" sz="2800" b="1" dirty="0" smtClean="0">
                <a:solidFill>
                  <a:schemeClr val="tx1"/>
                </a:solidFill>
                <a:latin typeface="Times New Roman"/>
                <a:cs typeface="Times New Roman"/>
              </a:rPr>
              <a:t>IV. The ‘</a:t>
            </a:r>
            <a:r>
              <a:rPr lang="fr-FR" sz="2800" b="1" i="1" dirty="0" smtClean="0">
                <a:solidFill>
                  <a:schemeClr val="tx1"/>
                </a:solidFill>
                <a:latin typeface="Times New Roman"/>
                <a:cs typeface="Times New Roman"/>
              </a:rPr>
              <a:t>droit intermédiaire</a:t>
            </a:r>
            <a:r>
              <a:rPr lang="en-GB" sz="2800" b="1" dirty="0" smtClean="0">
                <a:solidFill>
                  <a:schemeClr val="tx1"/>
                </a:solidFill>
                <a:latin typeface="Times New Roman"/>
                <a:cs typeface="Times New Roman"/>
              </a:rPr>
              <a:t>’</a:t>
            </a:r>
          </a:p>
          <a:p>
            <a:pPr marL="45720" indent="0" algn="just">
              <a:lnSpc>
                <a:spcPct val="120000"/>
              </a:lnSpc>
              <a:buNone/>
            </a:pPr>
            <a:endParaRPr lang="en-GB" sz="2800" dirty="0" smtClean="0">
              <a:solidFill>
                <a:schemeClr val="tx1"/>
              </a:solidFill>
              <a:latin typeface="Times New Roman"/>
              <a:cs typeface="Times New Roman"/>
            </a:endParaRPr>
          </a:p>
          <a:p>
            <a:pPr marL="45720" indent="0" algn="just">
              <a:lnSpc>
                <a:spcPct val="120000"/>
              </a:lnSpc>
              <a:buNone/>
            </a:pPr>
            <a:r>
              <a:rPr lang="en-GB" sz="2800" dirty="0" smtClean="0">
                <a:solidFill>
                  <a:schemeClr val="tx1"/>
                </a:solidFill>
                <a:latin typeface="Times New Roman"/>
                <a:cs typeface="Times New Roman"/>
              </a:rPr>
              <a:t>The period between 1789 and the rise of Napoleon marked the fall of all the institutions on which the </a:t>
            </a:r>
            <a:r>
              <a:rPr lang="fr-FR" sz="2800" i="1" dirty="0" smtClean="0">
                <a:solidFill>
                  <a:schemeClr val="tx1"/>
                </a:solidFill>
                <a:latin typeface="Times New Roman"/>
                <a:cs typeface="Times New Roman"/>
              </a:rPr>
              <a:t>ancien régime </a:t>
            </a:r>
            <a:r>
              <a:rPr lang="en-GB" sz="2800" dirty="0" smtClean="0">
                <a:solidFill>
                  <a:schemeClr val="tx1"/>
                </a:solidFill>
                <a:latin typeface="Times New Roman"/>
                <a:cs typeface="Times New Roman"/>
              </a:rPr>
              <a:t>was grounded. The purpose of the revolution had been to free citizens from the traditional authority of the feudal system, church, family, guilds and social classes in name of ‘</a:t>
            </a:r>
            <a:r>
              <a:rPr lang="fr-FR" sz="2800" i="1" dirty="0" smtClean="0">
                <a:solidFill>
                  <a:schemeClr val="tx1"/>
                </a:solidFill>
                <a:latin typeface="Times New Roman"/>
                <a:cs typeface="Times New Roman"/>
              </a:rPr>
              <a:t>liberté, égalité, fraternité</a:t>
            </a:r>
            <a:r>
              <a:rPr lang="en-GB" sz="2800" dirty="0" smtClean="0">
                <a:solidFill>
                  <a:schemeClr val="tx1"/>
                </a:solidFill>
                <a:latin typeface="Times New Roman"/>
                <a:cs typeface="Times New Roman"/>
              </a:rPr>
              <a:t>’.</a:t>
            </a:r>
          </a:p>
        </p:txBody>
      </p:sp>
    </p:spTree>
    <p:extLst>
      <p:ext uri="{BB962C8B-B14F-4D97-AF65-F5344CB8AC3E}">
        <p14:creationId xmlns:p14="http://schemas.microsoft.com/office/powerpoint/2010/main" val="13937499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434122" y="562782"/>
            <a:ext cx="11213045" cy="598150"/>
          </a:xfrm>
        </p:spPr>
        <p:txBody>
          <a:bodyPr>
            <a:noAutofit/>
          </a:bodyPr>
          <a:lstStyle/>
          <a:p>
            <a:pPr lvl="0" algn="ctr"/>
            <a:r>
              <a:rPr lang="it-IT" sz="3200" dirty="0" smtClean="0">
                <a:latin typeface="Times New Roman" panose="02020603050405020304" pitchFamily="18" charset="0"/>
                <a:cs typeface="Times New Roman" panose="02020603050405020304" pitchFamily="18" charset="0"/>
              </a:rPr>
              <a:t>HISTORICAL ORIGINS </a:t>
            </a:r>
            <a:r>
              <a:rPr lang="mr-IN" sz="3200" dirty="0" smtClean="0">
                <a:latin typeface="Times New Roman" panose="02020603050405020304" pitchFamily="18" charset="0"/>
                <a:cs typeface="Times New Roman" panose="02020603050405020304" pitchFamily="18" charset="0"/>
              </a:rPr>
              <a:t>–</a:t>
            </a:r>
            <a:r>
              <a:rPr lang="it-IT" sz="3200" dirty="0" smtClean="0">
                <a:latin typeface="Times New Roman" panose="02020603050405020304" pitchFamily="18" charset="0"/>
                <a:cs typeface="Times New Roman" panose="02020603050405020304" pitchFamily="18" charset="0"/>
              </a:rPr>
              <a:t> FORMATION OF FRENCH LAW</a:t>
            </a:r>
            <a:endParaRPr lang="it-IT" sz="3200" dirty="0">
              <a:latin typeface="Times New Roman" panose="02020603050405020304" pitchFamily="18" charset="0"/>
              <a:cs typeface="Times New Roman" panose="02020603050405020304" pitchFamily="18" charset="0"/>
            </a:endParaRPr>
          </a:p>
        </p:txBody>
      </p:sp>
      <p:sp>
        <p:nvSpPr>
          <p:cNvPr id="14" name="Segnaposto contenuto 13"/>
          <p:cNvSpPr>
            <a:spLocks noGrp="1"/>
          </p:cNvSpPr>
          <p:nvPr>
            <p:ph idx="1"/>
          </p:nvPr>
        </p:nvSpPr>
        <p:spPr>
          <a:xfrm>
            <a:off x="211673" y="1486322"/>
            <a:ext cx="11475713" cy="4769962"/>
          </a:xfrm>
        </p:spPr>
        <p:txBody>
          <a:bodyPr>
            <a:noAutofit/>
          </a:bodyPr>
          <a:lstStyle/>
          <a:p>
            <a:pPr marL="45720" indent="0" algn="ctr">
              <a:lnSpc>
                <a:spcPct val="120000"/>
              </a:lnSpc>
              <a:buNone/>
            </a:pPr>
            <a:r>
              <a:rPr lang="en-GB" sz="2800" b="1" dirty="0" smtClean="0">
                <a:solidFill>
                  <a:schemeClr val="tx1"/>
                </a:solidFill>
                <a:latin typeface="Times New Roman"/>
                <a:cs typeface="Times New Roman"/>
              </a:rPr>
              <a:t>IV. The ‘</a:t>
            </a:r>
            <a:r>
              <a:rPr lang="fr-FR" sz="2800" b="1" i="1" dirty="0" smtClean="0">
                <a:solidFill>
                  <a:schemeClr val="tx1"/>
                </a:solidFill>
                <a:latin typeface="Times New Roman"/>
                <a:cs typeface="Times New Roman"/>
              </a:rPr>
              <a:t>droit intermédiaire</a:t>
            </a:r>
            <a:r>
              <a:rPr lang="en-GB" sz="2800" b="1" dirty="0" smtClean="0">
                <a:solidFill>
                  <a:schemeClr val="tx1"/>
                </a:solidFill>
                <a:latin typeface="Times New Roman"/>
                <a:cs typeface="Times New Roman"/>
              </a:rPr>
              <a:t>’</a:t>
            </a:r>
          </a:p>
          <a:p>
            <a:pPr marL="45720" indent="0" algn="just">
              <a:lnSpc>
                <a:spcPct val="120000"/>
              </a:lnSpc>
              <a:buNone/>
            </a:pPr>
            <a:r>
              <a:rPr lang="en-GB" sz="2800" b="1" dirty="0" smtClean="0">
                <a:solidFill>
                  <a:schemeClr val="tx1"/>
                </a:solidFill>
                <a:latin typeface="Times New Roman"/>
                <a:cs typeface="Times New Roman"/>
              </a:rPr>
              <a:t>Main consequences on the law</a:t>
            </a:r>
          </a:p>
          <a:p>
            <a:pPr marL="45720" indent="0" algn="just">
              <a:lnSpc>
                <a:spcPct val="120000"/>
              </a:lnSpc>
              <a:buNone/>
            </a:pPr>
            <a:r>
              <a:rPr lang="en-GB" sz="2800" dirty="0" smtClean="0">
                <a:solidFill>
                  <a:schemeClr val="tx1"/>
                </a:solidFill>
                <a:latin typeface="Times New Roman"/>
                <a:cs typeface="Times New Roman"/>
              </a:rPr>
              <a:t>The </a:t>
            </a:r>
            <a:r>
              <a:rPr lang="en-GB" sz="2800" dirty="0">
                <a:solidFill>
                  <a:schemeClr val="tx1"/>
                </a:solidFill>
                <a:latin typeface="Times New Roman"/>
                <a:cs typeface="Times New Roman"/>
              </a:rPr>
              <a:t>Decrees of 1791 abolished all feudal servitudes, the privilege of primogeniture and all the other differences based on sex or age in the law of inheritance.</a:t>
            </a:r>
          </a:p>
          <a:p>
            <a:pPr marL="45720" indent="0" algn="just">
              <a:lnSpc>
                <a:spcPct val="120000"/>
              </a:lnSpc>
              <a:buNone/>
            </a:pPr>
            <a:r>
              <a:rPr lang="en-GB" sz="2800" dirty="0" smtClean="0">
                <a:solidFill>
                  <a:schemeClr val="tx1"/>
                </a:solidFill>
                <a:latin typeface="Times New Roman"/>
                <a:cs typeface="Times New Roman"/>
              </a:rPr>
              <a:t>As to property law, the main interest was to divide land as much as possible: this lead to the abolition of freedom of testament and donation; all had to get equal portions of land.</a:t>
            </a:r>
          </a:p>
        </p:txBody>
      </p:sp>
    </p:spTree>
    <p:extLst>
      <p:ext uri="{BB962C8B-B14F-4D97-AF65-F5344CB8AC3E}">
        <p14:creationId xmlns:p14="http://schemas.microsoft.com/office/powerpoint/2010/main" val="39894182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p:cNvSpPr>
            <a:spLocks noGrp="1"/>
          </p:cNvSpPr>
          <p:nvPr>
            <p:ph type="ctrTitle"/>
          </p:nvPr>
        </p:nvSpPr>
        <p:spPr/>
        <p:txBody>
          <a:bodyPr>
            <a:normAutofit/>
          </a:bodyPr>
          <a:lstStyle/>
          <a:p>
            <a:r>
              <a:rPr lang="it-IT" noProof="1" smtClean="0"/>
              <a:t>THE ROMANISTIC LEGAL FAMILY</a:t>
            </a:r>
            <a:endParaRPr lang="it-IT" noProof="1"/>
          </a:p>
        </p:txBody>
      </p:sp>
      <p:sp>
        <p:nvSpPr>
          <p:cNvPr id="2" name="Sottotitolo 1"/>
          <p:cNvSpPr>
            <a:spLocks noGrp="1"/>
          </p:cNvSpPr>
          <p:nvPr>
            <p:ph type="subTitle" idx="1"/>
          </p:nvPr>
        </p:nvSpPr>
        <p:spPr/>
        <p:txBody>
          <a:bodyPr>
            <a:normAutofit/>
          </a:bodyPr>
          <a:lstStyle/>
          <a:p>
            <a:r>
              <a:rPr lang="it-IT" sz="3600" dirty="0" smtClean="0"/>
              <a:t>FRENCH LAW</a:t>
            </a:r>
            <a:endParaRPr lang="it-IT" sz="3600" dirty="0"/>
          </a:p>
        </p:txBody>
      </p:sp>
    </p:spTree>
    <p:extLst>
      <p:ext uri="{BB962C8B-B14F-4D97-AF65-F5344CB8AC3E}">
        <p14:creationId xmlns:p14="http://schemas.microsoft.com/office/powerpoint/2010/main" val="15010493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434122" y="562782"/>
            <a:ext cx="11213045" cy="598150"/>
          </a:xfrm>
        </p:spPr>
        <p:txBody>
          <a:bodyPr>
            <a:noAutofit/>
          </a:bodyPr>
          <a:lstStyle/>
          <a:p>
            <a:pPr lvl="0" algn="ctr"/>
            <a:r>
              <a:rPr lang="it-IT" sz="3200" dirty="0" smtClean="0">
                <a:latin typeface="Times New Roman" panose="02020603050405020304" pitchFamily="18" charset="0"/>
                <a:cs typeface="Times New Roman" panose="02020603050405020304" pitchFamily="18" charset="0"/>
              </a:rPr>
              <a:t>HISTORICAL ORIGINS </a:t>
            </a:r>
            <a:r>
              <a:rPr lang="mr-IN" sz="3200" dirty="0" smtClean="0">
                <a:latin typeface="Times New Roman" panose="02020603050405020304" pitchFamily="18" charset="0"/>
                <a:cs typeface="Times New Roman" panose="02020603050405020304" pitchFamily="18" charset="0"/>
              </a:rPr>
              <a:t>–</a:t>
            </a:r>
            <a:r>
              <a:rPr lang="it-IT" sz="3200" dirty="0" smtClean="0">
                <a:latin typeface="Times New Roman" panose="02020603050405020304" pitchFamily="18" charset="0"/>
                <a:cs typeface="Times New Roman" panose="02020603050405020304" pitchFamily="18" charset="0"/>
              </a:rPr>
              <a:t> FORMATION OF FRENCH LAW</a:t>
            </a:r>
            <a:endParaRPr lang="it-IT" sz="3200" dirty="0">
              <a:latin typeface="Times New Roman" panose="02020603050405020304" pitchFamily="18" charset="0"/>
              <a:cs typeface="Times New Roman" panose="02020603050405020304" pitchFamily="18" charset="0"/>
            </a:endParaRPr>
          </a:p>
        </p:txBody>
      </p:sp>
      <p:sp>
        <p:nvSpPr>
          <p:cNvPr id="14" name="Segnaposto contenuto 13"/>
          <p:cNvSpPr>
            <a:spLocks noGrp="1"/>
          </p:cNvSpPr>
          <p:nvPr>
            <p:ph idx="1"/>
          </p:nvPr>
        </p:nvSpPr>
        <p:spPr>
          <a:xfrm>
            <a:off x="211673" y="1486322"/>
            <a:ext cx="11475713" cy="4769962"/>
          </a:xfrm>
        </p:spPr>
        <p:txBody>
          <a:bodyPr>
            <a:noAutofit/>
          </a:bodyPr>
          <a:lstStyle/>
          <a:p>
            <a:pPr marL="45720" indent="0" algn="ctr">
              <a:lnSpc>
                <a:spcPct val="120000"/>
              </a:lnSpc>
              <a:buNone/>
            </a:pPr>
            <a:r>
              <a:rPr lang="en-GB" sz="2800" b="1" dirty="0" smtClean="0">
                <a:solidFill>
                  <a:schemeClr val="tx1"/>
                </a:solidFill>
                <a:latin typeface="Times New Roman"/>
                <a:cs typeface="Times New Roman"/>
              </a:rPr>
              <a:t>IV. The ‘</a:t>
            </a:r>
            <a:r>
              <a:rPr lang="fr-FR" sz="2800" b="1" i="1" dirty="0" smtClean="0">
                <a:solidFill>
                  <a:schemeClr val="tx1"/>
                </a:solidFill>
                <a:latin typeface="Times New Roman"/>
                <a:cs typeface="Times New Roman"/>
              </a:rPr>
              <a:t>droit intermédiaire</a:t>
            </a:r>
            <a:r>
              <a:rPr lang="en-GB" sz="2800" b="1" dirty="0" smtClean="0">
                <a:solidFill>
                  <a:schemeClr val="tx1"/>
                </a:solidFill>
                <a:latin typeface="Times New Roman"/>
                <a:cs typeface="Times New Roman"/>
              </a:rPr>
              <a:t>’</a:t>
            </a:r>
          </a:p>
          <a:p>
            <a:pPr marL="45720" indent="0" algn="just">
              <a:lnSpc>
                <a:spcPct val="120000"/>
              </a:lnSpc>
              <a:buNone/>
            </a:pPr>
            <a:r>
              <a:rPr lang="en-GB" sz="2800" b="1" dirty="0" smtClean="0">
                <a:solidFill>
                  <a:schemeClr val="tx1"/>
                </a:solidFill>
                <a:latin typeface="Times New Roman"/>
                <a:cs typeface="Times New Roman"/>
              </a:rPr>
              <a:t>Main consequences on the law</a:t>
            </a:r>
          </a:p>
          <a:p>
            <a:pPr marL="45720" indent="0" algn="just">
              <a:lnSpc>
                <a:spcPct val="120000"/>
              </a:lnSpc>
              <a:buNone/>
            </a:pPr>
            <a:r>
              <a:rPr lang="en-GB" sz="2800" i="1" dirty="0" smtClean="0">
                <a:solidFill>
                  <a:schemeClr val="tx1"/>
                </a:solidFill>
                <a:latin typeface="Times New Roman"/>
                <a:cs typeface="Times New Roman"/>
              </a:rPr>
              <a:t>Patria </a:t>
            </a:r>
            <a:r>
              <a:rPr lang="en-GB" sz="2800" i="1" dirty="0" err="1" smtClean="0">
                <a:solidFill>
                  <a:schemeClr val="tx1"/>
                </a:solidFill>
                <a:latin typeface="Times New Roman"/>
                <a:cs typeface="Times New Roman"/>
              </a:rPr>
              <a:t>potestas</a:t>
            </a:r>
            <a:r>
              <a:rPr lang="en-GB" sz="2800" i="1" dirty="0" smtClean="0">
                <a:solidFill>
                  <a:schemeClr val="tx1"/>
                </a:solidFill>
                <a:latin typeface="Times New Roman"/>
                <a:cs typeface="Times New Roman"/>
              </a:rPr>
              <a:t> </a:t>
            </a:r>
            <a:r>
              <a:rPr lang="en-GB" sz="2800" dirty="0" smtClean="0">
                <a:solidFill>
                  <a:schemeClr val="tx1"/>
                </a:solidFill>
                <a:latin typeface="Times New Roman"/>
                <a:cs typeface="Times New Roman"/>
              </a:rPr>
              <a:t>was abolished; restraints on marriage provided by canon law were curtailed and the requirements to a valid marriage reduced to the minimum.</a:t>
            </a:r>
          </a:p>
          <a:p>
            <a:pPr marL="45720" indent="0" algn="just">
              <a:lnSpc>
                <a:spcPct val="120000"/>
              </a:lnSpc>
              <a:buNone/>
            </a:pPr>
            <a:r>
              <a:rPr lang="en-GB" sz="2800" dirty="0" smtClean="0">
                <a:solidFill>
                  <a:schemeClr val="tx1"/>
                </a:solidFill>
                <a:latin typeface="Times New Roman"/>
                <a:cs typeface="Times New Roman"/>
              </a:rPr>
              <a:t>Marriage was conceived as a contract which could be terminated by each of the spouses even on the grounds of an ‘incompatibility of temper or character’.</a:t>
            </a:r>
          </a:p>
        </p:txBody>
      </p:sp>
    </p:spTree>
    <p:extLst>
      <p:ext uri="{BB962C8B-B14F-4D97-AF65-F5344CB8AC3E}">
        <p14:creationId xmlns:p14="http://schemas.microsoft.com/office/powerpoint/2010/main" val="510342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434122" y="562782"/>
            <a:ext cx="11213045" cy="598150"/>
          </a:xfrm>
        </p:spPr>
        <p:txBody>
          <a:bodyPr>
            <a:noAutofit/>
          </a:bodyPr>
          <a:lstStyle/>
          <a:p>
            <a:pPr lvl="0" algn="ctr"/>
            <a:r>
              <a:rPr lang="it-IT" sz="3200" dirty="0" smtClean="0">
                <a:latin typeface="Times New Roman" panose="02020603050405020304" pitchFamily="18" charset="0"/>
                <a:cs typeface="Times New Roman" panose="02020603050405020304" pitchFamily="18" charset="0"/>
              </a:rPr>
              <a:t>HISTORICAL ORIGINS </a:t>
            </a:r>
            <a:r>
              <a:rPr lang="mr-IN" sz="3200" dirty="0" smtClean="0">
                <a:latin typeface="Times New Roman" panose="02020603050405020304" pitchFamily="18" charset="0"/>
                <a:cs typeface="Times New Roman" panose="02020603050405020304" pitchFamily="18" charset="0"/>
              </a:rPr>
              <a:t>–</a:t>
            </a:r>
            <a:r>
              <a:rPr lang="it-IT" sz="3200" dirty="0" smtClean="0">
                <a:latin typeface="Times New Roman" panose="02020603050405020304" pitchFamily="18" charset="0"/>
                <a:cs typeface="Times New Roman" panose="02020603050405020304" pitchFamily="18" charset="0"/>
              </a:rPr>
              <a:t> FORMATION OF FRENCH LAW</a:t>
            </a:r>
            <a:endParaRPr lang="it-IT" sz="3200" dirty="0">
              <a:latin typeface="Times New Roman" panose="02020603050405020304" pitchFamily="18" charset="0"/>
              <a:cs typeface="Times New Roman" panose="02020603050405020304" pitchFamily="18" charset="0"/>
            </a:endParaRPr>
          </a:p>
        </p:txBody>
      </p:sp>
      <p:sp>
        <p:nvSpPr>
          <p:cNvPr id="14" name="Segnaposto contenuto 13"/>
          <p:cNvSpPr>
            <a:spLocks noGrp="1"/>
          </p:cNvSpPr>
          <p:nvPr>
            <p:ph idx="1"/>
          </p:nvPr>
        </p:nvSpPr>
        <p:spPr>
          <a:xfrm>
            <a:off x="211673" y="1486322"/>
            <a:ext cx="11475713" cy="4769962"/>
          </a:xfrm>
        </p:spPr>
        <p:txBody>
          <a:bodyPr>
            <a:noAutofit/>
          </a:bodyPr>
          <a:lstStyle/>
          <a:p>
            <a:pPr marL="45720" indent="0" algn="ctr">
              <a:lnSpc>
                <a:spcPct val="120000"/>
              </a:lnSpc>
              <a:buNone/>
            </a:pPr>
            <a:r>
              <a:rPr lang="en-GB" sz="2800" b="1" dirty="0" smtClean="0">
                <a:solidFill>
                  <a:schemeClr val="tx1"/>
                </a:solidFill>
                <a:latin typeface="Times New Roman"/>
                <a:cs typeface="Times New Roman"/>
              </a:rPr>
              <a:t>IV. The ‘</a:t>
            </a:r>
            <a:r>
              <a:rPr lang="fr-FR" sz="2800" b="1" i="1" dirty="0" smtClean="0">
                <a:solidFill>
                  <a:schemeClr val="tx1"/>
                </a:solidFill>
                <a:latin typeface="Times New Roman"/>
                <a:cs typeface="Times New Roman"/>
              </a:rPr>
              <a:t>droit intermédiaire</a:t>
            </a:r>
            <a:r>
              <a:rPr lang="en-GB" sz="2800" b="1" dirty="0" smtClean="0">
                <a:solidFill>
                  <a:schemeClr val="tx1"/>
                </a:solidFill>
                <a:latin typeface="Times New Roman"/>
                <a:cs typeface="Times New Roman"/>
              </a:rPr>
              <a:t>’</a:t>
            </a:r>
          </a:p>
          <a:p>
            <a:pPr marL="45720" indent="0" algn="just">
              <a:lnSpc>
                <a:spcPct val="120000"/>
              </a:lnSpc>
              <a:buNone/>
            </a:pPr>
            <a:r>
              <a:rPr lang="en-GB" sz="2800" b="1" dirty="0" smtClean="0">
                <a:solidFill>
                  <a:schemeClr val="tx1"/>
                </a:solidFill>
                <a:latin typeface="Times New Roman"/>
                <a:cs typeface="Times New Roman"/>
              </a:rPr>
              <a:t>Main consequences on the law</a:t>
            </a:r>
          </a:p>
          <a:p>
            <a:pPr marL="45720" indent="0" algn="just">
              <a:lnSpc>
                <a:spcPct val="120000"/>
              </a:lnSpc>
              <a:buNone/>
            </a:pPr>
            <a:r>
              <a:rPr lang="en-GB" sz="2800" dirty="0" smtClean="0">
                <a:solidFill>
                  <a:schemeClr val="tx1"/>
                </a:solidFill>
                <a:latin typeface="Times New Roman"/>
                <a:cs typeface="Times New Roman"/>
              </a:rPr>
              <a:t>Only civil marriages were lawful and the central register of civil status was created.</a:t>
            </a:r>
          </a:p>
          <a:p>
            <a:pPr marL="45720" indent="0" algn="just">
              <a:lnSpc>
                <a:spcPct val="120000"/>
              </a:lnSpc>
              <a:buNone/>
            </a:pPr>
            <a:r>
              <a:rPr lang="en-GB" sz="2800" dirty="0" smtClean="0">
                <a:solidFill>
                  <a:schemeClr val="tx1"/>
                </a:solidFill>
                <a:latin typeface="Times New Roman"/>
                <a:cs typeface="Times New Roman"/>
              </a:rPr>
              <a:t>Legitimate and illegitimate children recognised by their parents were equalled, save for marginal aspects concerning inheritance law.</a:t>
            </a:r>
          </a:p>
          <a:p>
            <a:pPr marL="45720" indent="0" algn="just">
              <a:lnSpc>
                <a:spcPct val="120000"/>
              </a:lnSpc>
              <a:buNone/>
            </a:pPr>
            <a:r>
              <a:rPr lang="en-GB" sz="2800" dirty="0" smtClean="0">
                <a:solidFill>
                  <a:schemeClr val="tx1"/>
                </a:solidFill>
                <a:latin typeface="Times New Roman"/>
                <a:cs typeface="Times New Roman"/>
              </a:rPr>
              <a:t>The aim was, however, to unify private law.</a:t>
            </a:r>
          </a:p>
        </p:txBody>
      </p:sp>
    </p:spTree>
    <p:extLst>
      <p:ext uri="{BB962C8B-B14F-4D97-AF65-F5344CB8AC3E}">
        <p14:creationId xmlns:p14="http://schemas.microsoft.com/office/powerpoint/2010/main" val="15644671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434122" y="562782"/>
            <a:ext cx="11198612" cy="598150"/>
          </a:xfrm>
        </p:spPr>
        <p:txBody>
          <a:bodyPr>
            <a:noAutofit/>
          </a:bodyPr>
          <a:lstStyle/>
          <a:p>
            <a:pPr lvl="0" algn="ctr"/>
            <a:r>
              <a:rPr lang="it-IT" sz="3200" dirty="0" smtClean="0">
                <a:latin typeface="Times New Roman" panose="02020603050405020304" pitchFamily="18" charset="0"/>
                <a:cs typeface="Times New Roman" panose="02020603050405020304" pitchFamily="18" charset="0"/>
              </a:rPr>
              <a:t>HISTORICAL ORIGINS </a:t>
            </a:r>
            <a:r>
              <a:rPr lang="mr-IN" sz="3200" dirty="0" smtClean="0">
                <a:latin typeface="Times New Roman" panose="02020603050405020304" pitchFamily="18" charset="0"/>
                <a:cs typeface="Times New Roman" panose="02020603050405020304" pitchFamily="18" charset="0"/>
              </a:rPr>
              <a:t>–</a:t>
            </a:r>
            <a:r>
              <a:rPr lang="it-IT" sz="3200" dirty="0" smtClean="0">
                <a:latin typeface="Times New Roman" panose="02020603050405020304" pitchFamily="18" charset="0"/>
                <a:cs typeface="Times New Roman" panose="02020603050405020304" pitchFamily="18" charset="0"/>
              </a:rPr>
              <a:t> FORMATION OF FRENCH LAW</a:t>
            </a:r>
            <a:endParaRPr lang="it-IT" sz="3200" dirty="0">
              <a:latin typeface="Times New Roman" panose="02020603050405020304" pitchFamily="18" charset="0"/>
              <a:cs typeface="Times New Roman" panose="02020603050405020304" pitchFamily="18" charset="0"/>
            </a:endParaRPr>
          </a:p>
        </p:txBody>
      </p:sp>
      <p:sp>
        <p:nvSpPr>
          <p:cNvPr id="14" name="Segnaposto contenuto 13"/>
          <p:cNvSpPr>
            <a:spLocks noGrp="1"/>
          </p:cNvSpPr>
          <p:nvPr>
            <p:ph idx="1"/>
          </p:nvPr>
        </p:nvSpPr>
        <p:spPr>
          <a:xfrm>
            <a:off x="606171" y="1486322"/>
            <a:ext cx="10781207" cy="4769962"/>
          </a:xfrm>
        </p:spPr>
        <p:txBody>
          <a:bodyPr>
            <a:normAutofit/>
          </a:bodyPr>
          <a:lstStyle/>
          <a:p>
            <a:pPr marL="45720" indent="0" algn="ctr">
              <a:lnSpc>
                <a:spcPct val="120000"/>
              </a:lnSpc>
              <a:buNone/>
            </a:pPr>
            <a:r>
              <a:rPr lang="en-GB" sz="2800" b="1" dirty="0" smtClean="0">
                <a:solidFill>
                  <a:schemeClr val="tx1"/>
                </a:solidFill>
                <a:latin typeface="Times New Roman"/>
                <a:cs typeface="Times New Roman"/>
              </a:rPr>
              <a:t>I. Roman period and ‘Barbarian’ kingdoms</a:t>
            </a:r>
          </a:p>
          <a:p>
            <a:pPr marL="45720" indent="0" algn="just">
              <a:lnSpc>
                <a:spcPct val="120000"/>
              </a:lnSpc>
              <a:buNone/>
            </a:pPr>
            <a:r>
              <a:rPr lang="en-GB" sz="2800" dirty="0" smtClean="0">
                <a:solidFill>
                  <a:schemeClr val="tx1"/>
                </a:solidFill>
                <a:latin typeface="Times New Roman"/>
                <a:cs typeface="Times New Roman"/>
              </a:rPr>
              <a:t>Roman law was imported in Gaul and in the other territories conquered by the Roman Empire. After the fall of the Roman Empire (476 </a:t>
            </a:r>
            <a:r>
              <a:rPr lang="en-GB" sz="2800" dirty="0" err="1" smtClean="0">
                <a:solidFill>
                  <a:schemeClr val="tx1"/>
                </a:solidFill>
                <a:latin typeface="Times New Roman"/>
                <a:cs typeface="Times New Roman"/>
              </a:rPr>
              <a:t>a.D.</a:t>
            </a:r>
            <a:r>
              <a:rPr lang="en-GB" sz="2800" dirty="0" smtClean="0">
                <a:solidFill>
                  <a:schemeClr val="tx1"/>
                </a:solidFill>
                <a:latin typeface="Times New Roman"/>
                <a:cs typeface="Times New Roman"/>
              </a:rPr>
              <a:t>), came the rise of ‘Barbarians’ kingdoms (Visigoths, </a:t>
            </a:r>
            <a:r>
              <a:rPr lang="en-GB" sz="2800" dirty="0" err="1" smtClean="0">
                <a:solidFill>
                  <a:schemeClr val="tx1"/>
                </a:solidFill>
                <a:latin typeface="Times New Roman"/>
                <a:cs typeface="Times New Roman"/>
              </a:rPr>
              <a:t>Burgundians</a:t>
            </a:r>
            <a:r>
              <a:rPr lang="mr-IN" sz="2800" dirty="0" smtClean="0">
                <a:solidFill>
                  <a:schemeClr val="tx1"/>
                </a:solidFill>
                <a:latin typeface="Times New Roman"/>
                <a:cs typeface="Times New Roman"/>
              </a:rPr>
              <a:t>…</a:t>
            </a:r>
            <a:r>
              <a:rPr lang="it-IT" sz="2800" dirty="0" smtClean="0">
                <a:solidFill>
                  <a:schemeClr val="tx1"/>
                </a:solidFill>
                <a:latin typeface="Times New Roman"/>
                <a:cs typeface="Times New Roman"/>
              </a:rPr>
              <a:t>).</a:t>
            </a:r>
            <a:endParaRPr lang="it-IT" sz="2800" dirty="0"/>
          </a:p>
          <a:p>
            <a:pPr marL="45720" indent="0" algn="just">
              <a:lnSpc>
                <a:spcPct val="120000"/>
              </a:lnSpc>
              <a:buNone/>
            </a:pPr>
            <a:r>
              <a:rPr lang="en-GB" sz="2800" dirty="0" smtClean="0">
                <a:solidFill>
                  <a:schemeClr val="tx1"/>
                </a:solidFill>
                <a:latin typeface="Times New Roman"/>
                <a:cs typeface="Times New Roman"/>
              </a:rPr>
              <a:t>Different peoples with different origins living within the same territory; the law was based on personal statutes: everyone had to make a </a:t>
            </a:r>
            <a:r>
              <a:rPr lang="en-GB" sz="2800" i="1" dirty="0" smtClean="0">
                <a:solidFill>
                  <a:schemeClr val="tx1"/>
                </a:solidFill>
                <a:latin typeface="Times New Roman"/>
                <a:cs typeface="Times New Roman"/>
              </a:rPr>
              <a:t>professio</a:t>
            </a:r>
            <a:r>
              <a:rPr lang="en-GB" sz="2800" dirty="0" smtClean="0">
                <a:solidFill>
                  <a:schemeClr val="tx1"/>
                </a:solidFill>
                <a:latin typeface="Times New Roman"/>
                <a:cs typeface="Times New Roman"/>
              </a:rPr>
              <a:t>, declaring its origins and was subject to the corresponding law.</a:t>
            </a:r>
          </a:p>
        </p:txBody>
      </p:sp>
    </p:spTree>
    <p:extLst>
      <p:ext uri="{BB962C8B-B14F-4D97-AF65-F5344CB8AC3E}">
        <p14:creationId xmlns:p14="http://schemas.microsoft.com/office/powerpoint/2010/main" val="30309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434122" y="562782"/>
            <a:ext cx="11314073" cy="598150"/>
          </a:xfrm>
        </p:spPr>
        <p:txBody>
          <a:bodyPr>
            <a:noAutofit/>
          </a:bodyPr>
          <a:lstStyle/>
          <a:p>
            <a:pPr lvl="0" algn="ctr"/>
            <a:r>
              <a:rPr lang="it-IT" sz="3200" dirty="0" smtClean="0">
                <a:latin typeface="Times New Roman" panose="02020603050405020304" pitchFamily="18" charset="0"/>
                <a:cs typeface="Times New Roman" panose="02020603050405020304" pitchFamily="18" charset="0"/>
              </a:rPr>
              <a:t>HISTORICAL ORIGINS </a:t>
            </a:r>
            <a:r>
              <a:rPr lang="mr-IN" sz="3200" dirty="0" smtClean="0">
                <a:latin typeface="Times New Roman" panose="02020603050405020304" pitchFamily="18" charset="0"/>
                <a:cs typeface="Times New Roman" panose="02020603050405020304" pitchFamily="18" charset="0"/>
              </a:rPr>
              <a:t>–</a:t>
            </a:r>
            <a:r>
              <a:rPr lang="it-IT" sz="3200" dirty="0" smtClean="0">
                <a:latin typeface="Times New Roman" panose="02020603050405020304" pitchFamily="18" charset="0"/>
                <a:cs typeface="Times New Roman" panose="02020603050405020304" pitchFamily="18" charset="0"/>
              </a:rPr>
              <a:t> FORMATION OF FRENCH LAW</a:t>
            </a:r>
            <a:endParaRPr lang="it-IT" sz="3200" dirty="0">
              <a:latin typeface="Times New Roman" panose="02020603050405020304" pitchFamily="18" charset="0"/>
              <a:cs typeface="Times New Roman" panose="02020603050405020304" pitchFamily="18" charset="0"/>
            </a:endParaRPr>
          </a:p>
        </p:txBody>
      </p:sp>
      <p:sp>
        <p:nvSpPr>
          <p:cNvPr id="14" name="Segnaposto contenuto 13"/>
          <p:cNvSpPr>
            <a:spLocks noGrp="1"/>
          </p:cNvSpPr>
          <p:nvPr>
            <p:ph idx="1"/>
          </p:nvPr>
        </p:nvSpPr>
        <p:spPr>
          <a:xfrm>
            <a:off x="606171" y="1486322"/>
            <a:ext cx="10781207" cy="4769962"/>
          </a:xfrm>
        </p:spPr>
        <p:txBody>
          <a:bodyPr>
            <a:normAutofit lnSpcReduction="10000"/>
          </a:bodyPr>
          <a:lstStyle/>
          <a:p>
            <a:pPr marL="617220" indent="-571500" algn="ctr">
              <a:lnSpc>
                <a:spcPct val="120000"/>
              </a:lnSpc>
              <a:buAutoNum type="romanUcPeriod"/>
            </a:pPr>
            <a:r>
              <a:rPr lang="en-GB" sz="2800" b="1" dirty="0" smtClean="0">
                <a:solidFill>
                  <a:schemeClr val="tx1"/>
                </a:solidFill>
                <a:latin typeface="Times New Roman"/>
                <a:cs typeface="Times New Roman"/>
              </a:rPr>
              <a:t>Roman period and ‘Barbarian’ kingdoms</a:t>
            </a:r>
          </a:p>
          <a:p>
            <a:pPr marL="45720" indent="0" algn="just">
              <a:lnSpc>
                <a:spcPct val="120000"/>
              </a:lnSpc>
              <a:buNone/>
            </a:pPr>
            <a:r>
              <a:rPr lang="en-GB" sz="2800" dirty="0" smtClean="0">
                <a:solidFill>
                  <a:schemeClr val="tx1"/>
                </a:solidFill>
                <a:latin typeface="Times New Roman"/>
                <a:cs typeface="Times New Roman"/>
              </a:rPr>
              <a:t>Despite the fall of the Roman Empire and the rise of ‘Barbarians’ kingdoms, Roman law survived, first of all as the personal law of non-Germanic peoples.</a:t>
            </a:r>
          </a:p>
          <a:p>
            <a:pPr marL="45720" indent="0" algn="just">
              <a:lnSpc>
                <a:spcPct val="120000"/>
              </a:lnSpc>
              <a:buNone/>
            </a:pPr>
            <a:endParaRPr lang="en-GB" sz="2800" dirty="0" smtClean="0">
              <a:solidFill>
                <a:schemeClr val="tx1"/>
              </a:solidFill>
              <a:latin typeface="Times New Roman"/>
              <a:cs typeface="Times New Roman"/>
            </a:endParaRPr>
          </a:p>
          <a:p>
            <a:pPr marL="45720" indent="0" algn="just">
              <a:lnSpc>
                <a:spcPct val="120000"/>
              </a:lnSpc>
              <a:buNone/>
            </a:pPr>
            <a:r>
              <a:rPr lang="en-GB" sz="2800" dirty="0" smtClean="0">
                <a:solidFill>
                  <a:schemeClr val="tx1"/>
                </a:solidFill>
                <a:latin typeface="Times New Roman"/>
                <a:cs typeface="Times New Roman"/>
              </a:rPr>
              <a:t>Basically Germanic kingdoms used to live on customs, but they soon started enacting statutes, some of which recollecting such unwritten traditions, some others resuming Roman law.</a:t>
            </a:r>
          </a:p>
        </p:txBody>
      </p:sp>
    </p:spTree>
    <p:extLst>
      <p:ext uri="{BB962C8B-B14F-4D97-AF65-F5344CB8AC3E}">
        <p14:creationId xmlns:p14="http://schemas.microsoft.com/office/powerpoint/2010/main" val="12852400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434122" y="562782"/>
            <a:ext cx="11213045" cy="598150"/>
          </a:xfrm>
        </p:spPr>
        <p:txBody>
          <a:bodyPr>
            <a:noAutofit/>
          </a:bodyPr>
          <a:lstStyle/>
          <a:p>
            <a:pPr lvl="0" algn="ctr"/>
            <a:r>
              <a:rPr lang="it-IT" sz="3200" dirty="0" smtClean="0">
                <a:latin typeface="Times New Roman" panose="02020603050405020304" pitchFamily="18" charset="0"/>
                <a:cs typeface="Times New Roman" panose="02020603050405020304" pitchFamily="18" charset="0"/>
              </a:rPr>
              <a:t>HISTORICAL ORIGINS </a:t>
            </a:r>
            <a:r>
              <a:rPr lang="mr-IN" sz="3200" dirty="0" smtClean="0">
                <a:latin typeface="Times New Roman" panose="02020603050405020304" pitchFamily="18" charset="0"/>
                <a:cs typeface="Times New Roman" panose="02020603050405020304" pitchFamily="18" charset="0"/>
              </a:rPr>
              <a:t>–</a:t>
            </a:r>
            <a:r>
              <a:rPr lang="it-IT" sz="3200" dirty="0" smtClean="0">
                <a:latin typeface="Times New Roman" panose="02020603050405020304" pitchFamily="18" charset="0"/>
                <a:cs typeface="Times New Roman" panose="02020603050405020304" pitchFamily="18" charset="0"/>
              </a:rPr>
              <a:t> FORMATION OF FRENCH LAW</a:t>
            </a:r>
            <a:endParaRPr lang="it-IT" sz="3200" dirty="0">
              <a:latin typeface="Times New Roman" panose="02020603050405020304" pitchFamily="18" charset="0"/>
              <a:cs typeface="Times New Roman" panose="02020603050405020304" pitchFamily="18" charset="0"/>
            </a:endParaRPr>
          </a:p>
        </p:txBody>
      </p:sp>
      <p:sp>
        <p:nvSpPr>
          <p:cNvPr id="14" name="Segnaposto contenuto 13"/>
          <p:cNvSpPr>
            <a:spLocks noGrp="1"/>
          </p:cNvSpPr>
          <p:nvPr>
            <p:ph idx="1"/>
          </p:nvPr>
        </p:nvSpPr>
        <p:spPr>
          <a:xfrm>
            <a:off x="606171" y="1486322"/>
            <a:ext cx="10781207" cy="4769962"/>
          </a:xfrm>
        </p:spPr>
        <p:txBody>
          <a:bodyPr>
            <a:normAutofit/>
          </a:bodyPr>
          <a:lstStyle/>
          <a:p>
            <a:pPr marL="617220" indent="-571500" algn="ctr">
              <a:lnSpc>
                <a:spcPct val="120000"/>
              </a:lnSpc>
              <a:buAutoNum type="romanUcPeriod"/>
            </a:pPr>
            <a:r>
              <a:rPr lang="en-GB" sz="2800" b="1" dirty="0" smtClean="0">
                <a:solidFill>
                  <a:schemeClr val="tx1"/>
                </a:solidFill>
                <a:latin typeface="Times New Roman"/>
                <a:cs typeface="Times New Roman"/>
              </a:rPr>
              <a:t>Roman period and ‘Barbarian’ kingdoms</a:t>
            </a:r>
            <a:endParaRPr lang="en-GB" sz="2800" dirty="0">
              <a:solidFill>
                <a:schemeClr val="tx1"/>
              </a:solidFill>
              <a:latin typeface="Times New Roman"/>
              <a:cs typeface="Times New Roman"/>
            </a:endParaRPr>
          </a:p>
          <a:p>
            <a:pPr algn="just">
              <a:lnSpc>
                <a:spcPct val="120000"/>
              </a:lnSpc>
            </a:pPr>
            <a:r>
              <a:rPr lang="en-GB" sz="2800" dirty="0" smtClean="0">
                <a:solidFill>
                  <a:schemeClr val="tx1"/>
                </a:solidFill>
                <a:latin typeface="Times New Roman"/>
                <a:cs typeface="Times New Roman"/>
              </a:rPr>
              <a:t>In the south of France, Alaric, king of Visigoths enacted the </a:t>
            </a:r>
            <a:r>
              <a:rPr lang="en-GB" sz="2800" i="1" dirty="0" err="1" smtClean="0">
                <a:solidFill>
                  <a:schemeClr val="tx1"/>
                </a:solidFill>
                <a:latin typeface="Times New Roman"/>
                <a:cs typeface="Times New Roman"/>
              </a:rPr>
              <a:t>Breviarium</a:t>
            </a:r>
            <a:r>
              <a:rPr lang="en-GB" sz="2800" i="1" dirty="0" smtClean="0">
                <a:solidFill>
                  <a:schemeClr val="tx1"/>
                </a:solidFill>
                <a:latin typeface="Times New Roman"/>
                <a:cs typeface="Times New Roman"/>
              </a:rPr>
              <a:t> </a:t>
            </a:r>
            <a:r>
              <a:rPr lang="en-GB" sz="2800" i="1" dirty="0" err="1" smtClean="0">
                <a:solidFill>
                  <a:schemeClr val="tx1"/>
                </a:solidFill>
                <a:latin typeface="Times New Roman"/>
                <a:cs typeface="Times New Roman"/>
              </a:rPr>
              <a:t>Alaricianum</a:t>
            </a:r>
            <a:r>
              <a:rPr lang="en-GB" sz="2800" i="1" dirty="0" smtClean="0">
                <a:solidFill>
                  <a:schemeClr val="tx1"/>
                </a:solidFill>
                <a:latin typeface="Times New Roman"/>
                <a:cs typeface="Times New Roman"/>
              </a:rPr>
              <a:t> </a:t>
            </a:r>
            <a:r>
              <a:rPr lang="en-GB" sz="2800" dirty="0" smtClean="0">
                <a:solidFill>
                  <a:schemeClr val="tx1"/>
                </a:solidFill>
                <a:latin typeface="Times New Roman"/>
                <a:cs typeface="Times New Roman"/>
              </a:rPr>
              <a:t>or </a:t>
            </a:r>
            <a:r>
              <a:rPr lang="en-GB" sz="2800" i="1" dirty="0" smtClean="0">
                <a:solidFill>
                  <a:schemeClr val="tx1"/>
                </a:solidFill>
                <a:latin typeface="Times New Roman"/>
                <a:cs typeface="Times New Roman"/>
              </a:rPr>
              <a:t>Lex </a:t>
            </a:r>
            <a:r>
              <a:rPr lang="en-GB" sz="2800" i="1" dirty="0" err="1" smtClean="0">
                <a:solidFill>
                  <a:schemeClr val="tx1"/>
                </a:solidFill>
                <a:latin typeface="Times New Roman"/>
                <a:cs typeface="Times New Roman"/>
              </a:rPr>
              <a:t>Romana</a:t>
            </a:r>
            <a:r>
              <a:rPr lang="en-GB" sz="2800" i="1" dirty="0" smtClean="0">
                <a:solidFill>
                  <a:schemeClr val="tx1"/>
                </a:solidFill>
                <a:latin typeface="Times New Roman"/>
                <a:cs typeface="Times New Roman"/>
              </a:rPr>
              <a:t> </a:t>
            </a:r>
            <a:r>
              <a:rPr lang="en-GB" sz="2800" i="1" dirty="0" err="1" smtClean="0">
                <a:solidFill>
                  <a:schemeClr val="tx1"/>
                </a:solidFill>
                <a:latin typeface="Times New Roman"/>
                <a:cs typeface="Times New Roman"/>
              </a:rPr>
              <a:t>Wisigothorum</a:t>
            </a:r>
            <a:r>
              <a:rPr lang="en-GB" sz="2800" i="1" dirty="0">
                <a:solidFill>
                  <a:schemeClr val="tx1"/>
                </a:solidFill>
                <a:latin typeface="Times New Roman"/>
                <a:cs typeface="Times New Roman"/>
              </a:rPr>
              <a:t> </a:t>
            </a:r>
            <a:r>
              <a:rPr lang="en-GB" sz="2800" dirty="0" smtClean="0">
                <a:solidFill>
                  <a:schemeClr val="tx1"/>
                </a:solidFill>
                <a:latin typeface="Times New Roman"/>
                <a:cs typeface="Times New Roman"/>
              </a:rPr>
              <a:t>(506 </a:t>
            </a:r>
            <a:r>
              <a:rPr lang="en-GB" sz="2800" dirty="0" err="1" smtClean="0">
                <a:solidFill>
                  <a:schemeClr val="tx1"/>
                </a:solidFill>
                <a:latin typeface="Times New Roman"/>
                <a:cs typeface="Times New Roman"/>
              </a:rPr>
              <a:t>a.D.</a:t>
            </a:r>
            <a:r>
              <a:rPr lang="en-GB" sz="2800" dirty="0" smtClean="0">
                <a:solidFill>
                  <a:schemeClr val="tx1"/>
                </a:solidFill>
                <a:latin typeface="Times New Roman"/>
                <a:cs typeface="Times New Roman"/>
              </a:rPr>
              <a:t>), containing a </a:t>
            </a:r>
            <a:r>
              <a:rPr lang="en-GB" sz="2800" i="1" dirty="0" smtClean="0">
                <a:solidFill>
                  <a:schemeClr val="tx1"/>
                </a:solidFill>
                <a:latin typeface="Times New Roman"/>
                <a:cs typeface="Times New Roman"/>
              </a:rPr>
              <a:t>résumé</a:t>
            </a:r>
            <a:r>
              <a:rPr lang="en-GB" sz="2800" dirty="0" smtClean="0">
                <a:solidFill>
                  <a:schemeClr val="tx1"/>
                </a:solidFill>
                <a:latin typeface="Times New Roman"/>
                <a:cs typeface="Times New Roman"/>
              </a:rPr>
              <a:t> of and a commentary on the Codex </a:t>
            </a:r>
            <a:r>
              <a:rPr lang="en-GB" sz="2800" dirty="0" err="1" smtClean="0">
                <a:solidFill>
                  <a:schemeClr val="tx1"/>
                </a:solidFill>
                <a:latin typeface="Times New Roman"/>
                <a:cs typeface="Times New Roman"/>
              </a:rPr>
              <a:t>Theodosianum</a:t>
            </a:r>
            <a:r>
              <a:rPr lang="en-GB" sz="2800" dirty="0" smtClean="0">
                <a:solidFill>
                  <a:schemeClr val="tx1"/>
                </a:solidFill>
                <a:latin typeface="Times New Roman"/>
                <a:cs typeface="Times New Roman"/>
              </a:rPr>
              <a:t> and other Roman sources.</a:t>
            </a:r>
          </a:p>
          <a:p>
            <a:pPr algn="just">
              <a:lnSpc>
                <a:spcPct val="120000"/>
              </a:lnSpc>
            </a:pPr>
            <a:r>
              <a:rPr lang="en-GB" sz="2800" dirty="0" smtClean="0">
                <a:solidFill>
                  <a:schemeClr val="tx1"/>
                </a:solidFill>
                <a:latin typeface="Times New Roman"/>
                <a:cs typeface="Times New Roman"/>
              </a:rPr>
              <a:t>In the north of France, the king of the Franks enacted a series of statutes recollecting Germanic customs, the most important of which was </a:t>
            </a:r>
            <a:r>
              <a:rPr lang="en-GB" sz="2800" i="1" dirty="0" smtClean="0">
                <a:solidFill>
                  <a:schemeClr val="tx1"/>
                </a:solidFill>
                <a:latin typeface="Times New Roman"/>
                <a:cs typeface="Times New Roman"/>
              </a:rPr>
              <a:t>Lex </a:t>
            </a:r>
            <a:r>
              <a:rPr lang="en-GB" sz="2800" i="1" dirty="0" err="1" smtClean="0">
                <a:solidFill>
                  <a:schemeClr val="tx1"/>
                </a:solidFill>
                <a:latin typeface="Times New Roman"/>
                <a:cs typeface="Times New Roman"/>
              </a:rPr>
              <a:t>Salica</a:t>
            </a:r>
            <a:r>
              <a:rPr lang="en-GB" sz="2800" dirty="0" smtClean="0">
                <a:solidFill>
                  <a:schemeClr val="tx1"/>
                </a:solidFill>
                <a:latin typeface="Times New Roman"/>
                <a:cs typeface="Times New Roman"/>
              </a:rPr>
              <a:t>.</a:t>
            </a:r>
          </a:p>
        </p:txBody>
      </p:sp>
    </p:spTree>
    <p:extLst>
      <p:ext uri="{BB962C8B-B14F-4D97-AF65-F5344CB8AC3E}">
        <p14:creationId xmlns:p14="http://schemas.microsoft.com/office/powerpoint/2010/main" val="1767694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434122" y="562782"/>
            <a:ext cx="11213045" cy="598150"/>
          </a:xfrm>
        </p:spPr>
        <p:txBody>
          <a:bodyPr>
            <a:noAutofit/>
          </a:bodyPr>
          <a:lstStyle/>
          <a:p>
            <a:pPr lvl="0" algn="ctr"/>
            <a:r>
              <a:rPr lang="it-IT" sz="3200" dirty="0" smtClean="0">
                <a:latin typeface="Times New Roman" panose="02020603050405020304" pitchFamily="18" charset="0"/>
                <a:cs typeface="Times New Roman" panose="02020603050405020304" pitchFamily="18" charset="0"/>
              </a:rPr>
              <a:t>HISTORICAL ORIGINS </a:t>
            </a:r>
            <a:r>
              <a:rPr lang="mr-IN" sz="3200" dirty="0" smtClean="0">
                <a:latin typeface="Times New Roman" panose="02020603050405020304" pitchFamily="18" charset="0"/>
                <a:cs typeface="Times New Roman" panose="02020603050405020304" pitchFamily="18" charset="0"/>
              </a:rPr>
              <a:t>–</a:t>
            </a:r>
            <a:r>
              <a:rPr lang="it-IT" sz="3200" dirty="0" smtClean="0">
                <a:latin typeface="Times New Roman" panose="02020603050405020304" pitchFamily="18" charset="0"/>
                <a:cs typeface="Times New Roman" panose="02020603050405020304" pitchFamily="18" charset="0"/>
              </a:rPr>
              <a:t> FORMATION OF FRENCH LAW</a:t>
            </a:r>
            <a:endParaRPr lang="it-IT" sz="3200" dirty="0">
              <a:latin typeface="Times New Roman" panose="02020603050405020304" pitchFamily="18" charset="0"/>
              <a:cs typeface="Times New Roman" panose="02020603050405020304" pitchFamily="18" charset="0"/>
            </a:endParaRPr>
          </a:p>
        </p:txBody>
      </p:sp>
      <p:sp>
        <p:nvSpPr>
          <p:cNvPr id="14" name="Segnaposto contenuto 13"/>
          <p:cNvSpPr>
            <a:spLocks noGrp="1"/>
          </p:cNvSpPr>
          <p:nvPr>
            <p:ph idx="1"/>
          </p:nvPr>
        </p:nvSpPr>
        <p:spPr>
          <a:xfrm>
            <a:off x="606171" y="1486322"/>
            <a:ext cx="10781207" cy="4769962"/>
          </a:xfrm>
        </p:spPr>
        <p:txBody>
          <a:bodyPr>
            <a:normAutofit/>
          </a:bodyPr>
          <a:lstStyle/>
          <a:p>
            <a:pPr marL="45720" indent="0" algn="ctr">
              <a:lnSpc>
                <a:spcPct val="120000"/>
              </a:lnSpc>
              <a:buNone/>
            </a:pPr>
            <a:r>
              <a:rPr lang="en-GB" sz="2800" b="1" dirty="0" smtClean="0">
                <a:solidFill>
                  <a:schemeClr val="tx1"/>
                </a:solidFill>
                <a:latin typeface="Times New Roman"/>
                <a:cs typeface="Times New Roman"/>
              </a:rPr>
              <a:t>II. The Medieval and Renaissance period</a:t>
            </a:r>
            <a:endParaRPr lang="en-GB" sz="2800" dirty="0">
              <a:solidFill>
                <a:schemeClr val="tx1"/>
              </a:solidFill>
              <a:latin typeface="Times New Roman"/>
              <a:cs typeface="Times New Roman"/>
            </a:endParaRPr>
          </a:p>
          <a:p>
            <a:pPr algn="just">
              <a:lnSpc>
                <a:spcPct val="120000"/>
              </a:lnSpc>
            </a:pPr>
            <a:r>
              <a:rPr lang="en-GB" sz="2800" dirty="0" smtClean="0">
                <a:solidFill>
                  <a:schemeClr val="tx1"/>
                </a:solidFill>
                <a:latin typeface="Times New Roman"/>
                <a:cs typeface="Times New Roman"/>
              </a:rPr>
              <a:t>The development of </a:t>
            </a:r>
            <a:r>
              <a:rPr lang="en-GB" sz="2800" i="1" dirty="0" err="1" smtClean="0">
                <a:solidFill>
                  <a:schemeClr val="tx1"/>
                </a:solidFill>
                <a:latin typeface="Times New Roman"/>
                <a:cs typeface="Times New Roman"/>
              </a:rPr>
              <a:t>scientia</a:t>
            </a:r>
            <a:r>
              <a:rPr lang="en-GB" sz="2800" i="1" dirty="0" smtClean="0">
                <a:solidFill>
                  <a:schemeClr val="tx1"/>
                </a:solidFill>
                <a:latin typeface="Times New Roman"/>
                <a:cs typeface="Times New Roman"/>
              </a:rPr>
              <a:t> juris </a:t>
            </a:r>
            <a:r>
              <a:rPr lang="en-GB" sz="2800" dirty="0" smtClean="0">
                <a:solidFill>
                  <a:schemeClr val="tx1"/>
                </a:solidFill>
                <a:latin typeface="Times New Roman"/>
                <a:cs typeface="Times New Roman"/>
              </a:rPr>
              <a:t>in Italian universities (XI, XII century) had a strong impact on the South of France, in particular in the universities of Toulouse and Montpellier.</a:t>
            </a:r>
          </a:p>
          <a:p>
            <a:pPr algn="just">
              <a:lnSpc>
                <a:spcPct val="120000"/>
              </a:lnSpc>
            </a:pPr>
            <a:r>
              <a:rPr lang="en-GB" sz="2800" dirty="0" smtClean="0">
                <a:solidFill>
                  <a:schemeClr val="tx1"/>
                </a:solidFill>
                <a:latin typeface="Times New Roman"/>
                <a:cs typeface="Times New Roman"/>
              </a:rPr>
              <a:t>France was thus divided</a:t>
            </a:r>
          </a:p>
          <a:p>
            <a:pPr marL="560070" indent="-514350" algn="just">
              <a:lnSpc>
                <a:spcPct val="120000"/>
              </a:lnSpc>
              <a:buFont typeface="+mj-lt"/>
              <a:buAutoNum type="arabicPeriod"/>
            </a:pPr>
            <a:r>
              <a:rPr lang="en-GB" sz="2800" dirty="0" smtClean="0">
                <a:solidFill>
                  <a:schemeClr val="tx1"/>
                </a:solidFill>
                <a:latin typeface="Times New Roman"/>
                <a:cs typeface="Times New Roman"/>
              </a:rPr>
              <a:t>Southern</a:t>
            </a:r>
            <a:r>
              <a:rPr lang="en-GB" sz="2800" dirty="0" smtClean="0">
                <a:solidFill>
                  <a:schemeClr val="tx1"/>
                </a:solidFill>
                <a:latin typeface="Times New Roman"/>
                <a:cs typeface="Times New Roman"/>
              </a:rPr>
              <a:t> </a:t>
            </a:r>
            <a:r>
              <a:rPr lang="en-GB" sz="2800" dirty="0" smtClean="0">
                <a:solidFill>
                  <a:schemeClr val="tx1"/>
                </a:solidFill>
                <a:latin typeface="Times New Roman"/>
                <a:cs typeface="Times New Roman"/>
              </a:rPr>
              <a:t>France:  the country of ‘</a:t>
            </a:r>
            <a:r>
              <a:rPr lang="fr-FR" sz="2800" i="1" dirty="0" smtClean="0">
                <a:solidFill>
                  <a:schemeClr val="tx1"/>
                </a:solidFill>
                <a:latin typeface="Times New Roman"/>
                <a:cs typeface="Times New Roman"/>
              </a:rPr>
              <a:t>droit écrit</a:t>
            </a:r>
            <a:r>
              <a:rPr lang="en-GB" sz="2800" dirty="0" smtClean="0">
                <a:solidFill>
                  <a:schemeClr val="tx1"/>
                </a:solidFill>
                <a:latin typeface="Times New Roman"/>
                <a:cs typeface="Times New Roman"/>
              </a:rPr>
              <a:t>’ (written law)</a:t>
            </a:r>
          </a:p>
          <a:p>
            <a:pPr marL="560070" indent="-514350" algn="just">
              <a:lnSpc>
                <a:spcPct val="120000"/>
              </a:lnSpc>
              <a:buFont typeface="+mj-lt"/>
              <a:buAutoNum type="arabicPeriod"/>
            </a:pPr>
            <a:r>
              <a:rPr lang="en-GB" sz="2800" dirty="0" smtClean="0">
                <a:solidFill>
                  <a:schemeClr val="tx1"/>
                </a:solidFill>
                <a:latin typeface="Times New Roman"/>
                <a:cs typeface="Times New Roman"/>
              </a:rPr>
              <a:t>Northern</a:t>
            </a:r>
            <a:r>
              <a:rPr lang="en-GB" sz="2800" dirty="0" smtClean="0">
                <a:solidFill>
                  <a:schemeClr val="tx1"/>
                </a:solidFill>
                <a:latin typeface="Times New Roman"/>
                <a:cs typeface="Times New Roman"/>
              </a:rPr>
              <a:t> </a:t>
            </a:r>
            <a:r>
              <a:rPr lang="en-GB" sz="2800" dirty="0" smtClean="0">
                <a:solidFill>
                  <a:schemeClr val="tx1"/>
                </a:solidFill>
                <a:latin typeface="Times New Roman"/>
                <a:cs typeface="Times New Roman"/>
              </a:rPr>
              <a:t>France: the country of ‘</a:t>
            </a:r>
            <a:r>
              <a:rPr lang="fr-FR" sz="2800" i="1" dirty="0" smtClean="0">
                <a:solidFill>
                  <a:schemeClr val="tx1"/>
                </a:solidFill>
                <a:latin typeface="Times New Roman"/>
                <a:cs typeface="Times New Roman"/>
              </a:rPr>
              <a:t>droit coutumier</a:t>
            </a:r>
            <a:r>
              <a:rPr lang="en-GB" sz="2800" dirty="0" smtClean="0">
                <a:solidFill>
                  <a:schemeClr val="tx1"/>
                </a:solidFill>
                <a:latin typeface="Times New Roman"/>
                <a:cs typeface="Times New Roman"/>
              </a:rPr>
              <a:t>’ (customary law)</a:t>
            </a:r>
          </a:p>
        </p:txBody>
      </p:sp>
    </p:spTree>
    <p:extLst>
      <p:ext uri="{BB962C8B-B14F-4D97-AF65-F5344CB8AC3E}">
        <p14:creationId xmlns:p14="http://schemas.microsoft.com/office/powerpoint/2010/main" val="11606784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434122" y="562782"/>
            <a:ext cx="11213045" cy="598150"/>
          </a:xfrm>
        </p:spPr>
        <p:txBody>
          <a:bodyPr>
            <a:noAutofit/>
          </a:bodyPr>
          <a:lstStyle/>
          <a:p>
            <a:pPr lvl="0" algn="ctr"/>
            <a:r>
              <a:rPr lang="it-IT" sz="3200" dirty="0" smtClean="0">
                <a:latin typeface="Times New Roman" panose="02020603050405020304" pitchFamily="18" charset="0"/>
                <a:cs typeface="Times New Roman" panose="02020603050405020304" pitchFamily="18" charset="0"/>
              </a:rPr>
              <a:t>HISTORICAL ORIGINS </a:t>
            </a:r>
            <a:r>
              <a:rPr lang="mr-IN" sz="3200" dirty="0" smtClean="0">
                <a:latin typeface="Times New Roman" panose="02020603050405020304" pitchFamily="18" charset="0"/>
                <a:cs typeface="Times New Roman" panose="02020603050405020304" pitchFamily="18" charset="0"/>
              </a:rPr>
              <a:t>–</a:t>
            </a:r>
            <a:r>
              <a:rPr lang="it-IT" sz="3200" dirty="0" smtClean="0">
                <a:latin typeface="Times New Roman" panose="02020603050405020304" pitchFamily="18" charset="0"/>
                <a:cs typeface="Times New Roman" panose="02020603050405020304" pitchFamily="18" charset="0"/>
              </a:rPr>
              <a:t> FORMATION OF FRENCH LAW</a:t>
            </a:r>
            <a:endParaRPr lang="it-IT" sz="3200" dirty="0">
              <a:latin typeface="Times New Roman" panose="02020603050405020304" pitchFamily="18" charset="0"/>
              <a:cs typeface="Times New Roman" panose="02020603050405020304" pitchFamily="18" charset="0"/>
            </a:endParaRPr>
          </a:p>
        </p:txBody>
      </p:sp>
      <p:sp>
        <p:nvSpPr>
          <p:cNvPr id="14" name="Segnaposto contenuto 13"/>
          <p:cNvSpPr>
            <a:spLocks noGrp="1"/>
          </p:cNvSpPr>
          <p:nvPr>
            <p:ph idx="1"/>
          </p:nvPr>
        </p:nvSpPr>
        <p:spPr>
          <a:xfrm>
            <a:off x="606171" y="1486322"/>
            <a:ext cx="10781207" cy="4769962"/>
          </a:xfrm>
        </p:spPr>
        <p:txBody>
          <a:bodyPr>
            <a:normAutofit/>
          </a:bodyPr>
          <a:lstStyle/>
          <a:p>
            <a:pPr marL="45720" indent="0" algn="ctr">
              <a:lnSpc>
                <a:spcPct val="120000"/>
              </a:lnSpc>
              <a:buNone/>
            </a:pPr>
            <a:r>
              <a:rPr lang="en-GB" sz="2800" b="1" dirty="0" smtClean="0">
                <a:solidFill>
                  <a:schemeClr val="tx1"/>
                </a:solidFill>
                <a:latin typeface="Times New Roman"/>
                <a:cs typeface="Times New Roman"/>
              </a:rPr>
              <a:t>II. The Medieval and Renaissance period</a:t>
            </a:r>
            <a:endParaRPr lang="en-GB" sz="2800" dirty="0">
              <a:solidFill>
                <a:schemeClr val="tx1"/>
              </a:solidFill>
              <a:latin typeface="Times New Roman"/>
              <a:cs typeface="Times New Roman"/>
            </a:endParaRPr>
          </a:p>
          <a:p>
            <a:pPr marL="45720" indent="0" algn="just">
              <a:lnSpc>
                <a:spcPct val="120000"/>
              </a:lnSpc>
              <a:buNone/>
            </a:pPr>
            <a:r>
              <a:rPr lang="en-GB" sz="2800" dirty="0" smtClean="0">
                <a:solidFill>
                  <a:schemeClr val="tx1"/>
                </a:solidFill>
                <a:latin typeface="Times New Roman"/>
                <a:cs typeface="Times New Roman"/>
              </a:rPr>
              <a:t>The dichotomy between </a:t>
            </a:r>
            <a:r>
              <a:rPr lang="en-GB" sz="2800" i="1" dirty="0" err="1" smtClean="0">
                <a:solidFill>
                  <a:schemeClr val="tx1"/>
                </a:solidFill>
                <a:latin typeface="Times New Roman"/>
                <a:cs typeface="Times New Roman"/>
              </a:rPr>
              <a:t>droit</a:t>
            </a:r>
            <a:r>
              <a:rPr lang="en-GB" sz="2800" i="1" dirty="0" smtClean="0">
                <a:solidFill>
                  <a:schemeClr val="tx1"/>
                </a:solidFill>
                <a:latin typeface="Times New Roman"/>
                <a:cs typeface="Times New Roman"/>
              </a:rPr>
              <a:t> </a:t>
            </a:r>
            <a:r>
              <a:rPr lang="en-GB" sz="2800" i="1" dirty="0" err="1" smtClean="0">
                <a:solidFill>
                  <a:schemeClr val="tx1"/>
                </a:solidFill>
                <a:latin typeface="Times New Roman"/>
                <a:cs typeface="Times New Roman"/>
              </a:rPr>
              <a:t>écrit</a:t>
            </a:r>
            <a:r>
              <a:rPr lang="en-GB" sz="2800" i="1" dirty="0" smtClean="0">
                <a:solidFill>
                  <a:schemeClr val="tx1"/>
                </a:solidFill>
                <a:latin typeface="Times New Roman"/>
                <a:cs typeface="Times New Roman"/>
              </a:rPr>
              <a:t> </a:t>
            </a:r>
            <a:r>
              <a:rPr lang="en-GB" sz="2800" dirty="0" smtClean="0">
                <a:solidFill>
                  <a:schemeClr val="tx1"/>
                </a:solidFill>
                <a:latin typeface="Times New Roman"/>
                <a:cs typeface="Times New Roman"/>
              </a:rPr>
              <a:t>and </a:t>
            </a:r>
            <a:r>
              <a:rPr lang="en-GB" sz="2800" i="1" dirty="0" err="1" smtClean="0">
                <a:solidFill>
                  <a:schemeClr val="tx1"/>
                </a:solidFill>
                <a:latin typeface="Times New Roman"/>
                <a:cs typeface="Times New Roman"/>
              </a:rPr>
              <a:t>droit</a:t>
            </a:r>
            <a:r>
              <a:rPr lang="en-GB" sz="2800" i="1" dirty="0" smtClean="0">
                <a:solidFill>
                  <a:schemeClr val="tx1"/>
                </a:solidFill>
                <a:latin typeface="Times New Roman"/>
                <a:cs typeface="Times New Roman"/>
              </a:rPr>
              <a:t> </a:t>
            </a:r>
            <a:r>
              <a:rPr lang="en-GB" sz="2800" i="1" dirty="0" err="1" smtClean="0">
                <a:solidFill>
                  <a:schemeClr val="tx1"/>
                </a:solidFill>
                <a:latin typeface="Times New Roman"/>
                <a:cs typeface="Times New Roman"/>
              </a:rPr>
              <a:t>coutumier</a:t>
            </a:r>
            <a:r>
              <a:rPr lang="en-GB" sz="2800" i="1" dirty="0" smtClean="0">
                <a:solidFill>
                  <a:schemeClr val="tx1"/>
                </a:solidFill>
                <a:latin typeface="Times New Roman"/>
                <a:cs typeface="Times New Roman"/>
              </a:rPr>
              <a:t> </a:t>
            </a:r>
            <a:r>
              <a:rPr lang="en-GB" sz="2800" dirty="0" smtClean="0">
                <a:solidFill>
                  <a:schemeClr val="tx1"/>
                </a:solidFill>
                <a:latin typeface="Times New Roman"/>
                <a:cs typeface="Times New Roman"/>
              </a:rPr>
              <a:t>must not be overestimated.</a:t>
            </a:r>
          </a:p>
          <a:p>
            <a:pPr algn="just">
              <a:lnSpc>
                <a:spcPct val="120000"/>
              </a:lnSpc>
            </a:pPr>
            <a:r>
              <a:rPr lang="en-GB" sz="2800" dirty="0" smtClean="0">
                <a:solidFill>
                  <a:schemeClr val="tx1"/>
                </a:solidFill>
                <a:latin typeface="Times New Roman"/>
                <a:cs typeface="Times New Roman"/>
              </a:rPr>
              <a:t>In the South, the urban regions of Toulouse and Bordeaux there were customs mixing up Roman law and Germanic traditions</a:t>
            </a:r>
          </a:p>
          <a:p>
            <a:pPr algn="just">
              <a:lnSpc>
                <a:spcPct val="120000"/>
              </a:lnSpc>
            </a:pPr>
            <a:r>
              <a:rPr lang="en-GB" sz="2800" dirty="0" smtClean="0">
                <a:solidFill>
                  <a:schemeClr val="tx1"/>
                </a:solidFill>
                <a:latin typeface="Times New Roman"/>
                <a:cs typeface="Times New Roman"/>
              </a:rPr>
              <a:t>In the North, some areas of the law were incompletely regulated, so Roman law was applied as a gap filler.</a:t>
            </a:r>
          </a:p>
        </p:txBody>
      </p:sp>
    </p:spTree>
    <p:extLst>
      <p:ext uri="{BB962C8B-B14F-4D97-AF65-F5344CB8AC3E}">
        <p14:creationId xmlns:p14="http://schemas.microsoft.com/office/powerpoint/2010/main" val="36370075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434122" y="562782"/>
            <a:ext cx="11213045" cy="598150"/>
          </a:xfrm>
        </p:spPr>
        <p:txBody>
          <a:bodyPr>
            <a:noAutofit/>
          </a:bodyPr>
          <a:lstStyle/>
          <a:p>
            <a:pPr lvl="0" algn="ctr"/>
            <a:r>
              <a:rPr lang="it-IT" sz="3200" dirty="0" smtClean="0">
                <a:latin typeface="Times New Roman" panose="02020603050405020304" pitchFamily="18" charset="0"/>
                <a:cs typeface="Times New Roman" panose="02020603050405020304" pitchFamily="18" charset="0"/>
              </a:rPr>
              <a:t>HISTORICAL ORIGINS </a:t>
            </a:r>
            <a:r>
              <a:rPr lang="mr-IN" sz="3200" dirty="0" smtClean="0">
                <a:latin typeface="Times New Roman" panose="02020603050405020304" pitchFamily="18" charset="0"/>
                <a:cs typeface="Times New Roman" panose="02020603050405020304" pitchFamily="18" charset="0"/>
              </a:rPr>
              <a:t>–</a:t>
            </a:r>
            <a:r>
              <a:rPr lang="it-IT" sz="3200" dirty="0" smtClean="0">
                <a:latin typeface="Times New Roman" panose="02020603050405020304" pitchFamily="18" charset="0"/>
                <a:cs typeface="Times New Roman" panose="02020603050405020304" pitchFamily="18" charset="0"/>
              </a:rPr>
              <a:t> FORMATION OF FRENCH LAW</a:t>
            </a:r>
            <a:endParaRPr lang="it-IT" sz="3200" dirty="0">
              <a:latin typeface="Times New Roman" panose="02020603050405020304" pitchFamily="18" charset="0"/>
              <a:cs typeface="Times New Roman" panose="02020603050405020304" pitchFamily="18" charset="0"/>
            </a:endParaRPr>
          </a:p>
        </p:txBody>
      </p:sp>
      <p:sp>
        <p:nvSpPr>
          <p:cNvPr id="14" name="Segnaposto contenuto 13"/>
          <p:cNvSpPr>
            <a:spLocks noGrp="1"/>
          </p:cNvSpPr>
          <p:nvPr>
            <p:ph idx="1"/>
          </p:nvPr>
        </p:nvSpPr>
        <p:spPr>
          <a:xfrm>
            <a:off x="606171" y="1486322"/>
            <a:ext cx="10781207" cy="4769962"/>
          </a:xfrm>
        </p:spPr>
        <p:txBody>
          <a:bodyPr>
            <a:normAutofit/>
          </a:bodyPr>
          <a:lstStyle/>
          <a:p>
            <a:pPr marL="45720" indent="0" algn="ctr">
              <a:lnSpc>
                <a:spcPct val="120000"/>
              </a:lnSpc>
              <a:buNone/>
            </a:pPr>
            <a:r>
              <a:rPr lang="en-GB" sz="2800" b="1" dirty="0" smtClean="0">
                <a:solidFill>
                  <a:schemeClr val="tx1"/>
                </a:solidFill>
                <a:latin typeface="Times New Roman"/>
                <a:cs typeface="Times New Roman"/>
              </a:rPr>
              <a:t>II. The Medieval and Renaissance period</a:t>
            </a:r>
            <a:endParaRPr lang="en-GB" sz="2800" dirty="0">
              <a:solidFill>
                <a:schemeClr val="tx1"/>
              </a:solidFill>
              <a:latin typeface="Times New Roman"/>
              <a:cs typeface="Times New Roman"/>
            </a:endParaRPr>
          </a:p>
          <a:p>
            <a:pPr marL="45720" indent="0" algn="just">
              <a:lnSpc>
                <a:spcPct val="120000"/>
              </a:lnSpc>
              <a:buNone/>
            </a:pPr>
            <a:r>
              <a:rPr lang="en-GB" sz="2800" dirty="0" smtClean="0">
                <a:solidFill>
                  <a:schemeClr val="tx1"/>
                </a:solidFill>
                <a:latin typeface="Times New Roman"/>
                <a:cs typeface="Times New Roman"/>
              </a:rPr>
              <a:t>Reasons for the spread of Roman law: Roman law was adopted not because of its authority as a product of the Roman Empire, but, in the South because it was the local custom; in the North, because of its inherent quality.</a:t>
            </a:r>
          </a:p>
          <a:p>
            <a:pPr marL="45720" indent="0" algn="just">
              <a:lnSpc>
                <a:spcPct val="120000"/>
              </a:lnSpc>
              <a:buNone/>
            </a:pPr>
            <a:r>
              <a:rPr lang="en-GB" sz="2800" dirty="0" smtClean="0">
                <a:solidFill>
                  <a:schemeClr val="tx1"/>
                </a:solidFill>
                <a:latin typeface="Times New Roman"/>
                <a:cs typeface="Times New Roman"/>
              </a:rPr>
              <a:t>On the contrary, when Germany imported Roman law it was for reasons of prestige, which, unlike in France, soon lead to question the opportunity of a full reception.</a:t>
            </a:r>
          </a:p>
        </p:txBody>
      </p:sp>
    </p:spTree>
    <p:extLst>
      <p:ext uri="{BB962C8B-B14F-4D97-AF65-F5344CB8AC3E}">
        <p14:creationId xmlns:p14="http://schemas.microsoft.com/office/powerpoint/2010/main" val="2379397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olo 12"/>
          <p:cNvSpPr>
            <a:spLocks noGrp="1"/>
          </p:cNvSpPr>
          <p:nvPr>
            <p:ph type="title"/>
          </p:nvPr>
        </p:nvSpPr>
        <p:spPr>
          <a:xfrm>
            <a:off x="434122" y="562782"/>
            <a:ext cx="11213045" cy="598150"/>
          </a:xfrm>
        </p:spPr>
        <p:txBody>
          <a:bodyPr>
            <a:noAutofit/>
          </a:bodyPr>
          <a:lstStyle/>
          <a:p>
            <a:pPr lvl="0" algn="ctr"/>
            <a:r>
              <a:rPr lang="it-IT" sz="3200" dirty="0" smtClean="0">
                <a:latin typeface="Times New Roman" panose="02020603050405020304" pitchFamily="18" charset="0"/>
                <a:cs typeface="Times New Roman" panose="02020603050405020304" pitchFamily="18" charset="0"/>
              </a:rPr>
              <a:t>HISTORICAL ORIGINS </a:t>
            </a:r>
            <a:r>
              <a:rPr lang="mr-IN" sz="3200" dirty="0" smtClean="0">
                <a:latin typeface="Times New Roman" panose="02020603050405020304" pitchFamily="18" charset="0"/>
                <a:cs typeface="Times New Roman" panose="02020603050405020304" pitchFamily="18" charset="0"/>
              </a:rPr>
              <a:t>–</a:t>
            </a:r>
            <a:r>
              <a:rPr lang="it-IT" sz="3200" dirty="0" smtClean="0">
                <a:latin typeface="Times New Roman" panose="02020603050405020304" pitchFamily="18" charset="0"/>
                <a:cs typeface="Times New Roman" panose="02020603050405020304" pitchFamily="18" charset="0"/>
              </a:rPr>
              <a:t> FORMATION OF FRENCH LAW</a:t>
            </a:r>
            <a:endParaRPr lang="it-IT" sz="3200" dirty="0">
              <a:latin typeface="Times New Roman" panose="02020603050405020304" pitchFamily="18" charset="0"/>
              <a:cs typeface="Times New Roman" panose="02020603050405020304" pitchFamily="18" charset="0"/>
            </a:endParaRPr>
          </a:p>
        </p:txBody>
      </p:sp>
      <p:sp>
        <p:nvSpPr>
          <p:cNvPr id="14" name="Segnaposto contenuto 13"/>
          <p:cNvSpPr>
            <a:spLocks noGrp="1"/>
          </p:cNvSpPr>
          <p:nvPr>
            <p:ph idx="1"/>
          </p:nvPr>
        </p:nvSpPr>
        <p:spPr>
          <a:xfrm>
            <a:off x="606171" y="1486322"/>
            <a:ext cx="10781207" cy="4769962"/>
          </a:xfrm>
        </p:spPr>
        <p:txBody>
          <a:bodyPr>
            <a:normAutofit lnSpcReduction="10000"/>
          </a:bodyPr>
          <a:lstStyle/>
          <a:p>
            <a:pPr marL="45720" indent="0" algn="ctr">
              <a:lnSpc>
                <a:spcPct val="120000"/>
              </a:lnSpc>
              <a:buNone/>
            </a:pPr>
            <a:r>
              <a:rPr lang="en-GB" sz="2800" b="1" dirty="0" smtClean="0">
                <a:solidFill>
                  <a:schemeClr val="tx1"/>
                </a:solidFill>
                <a:latin typeface="Times New Roman"/>
                <a:cs typeface="Times New Roman"/>
              </a:rPr>
              <a:t>II. The Medieval and Renaissance period</a:t>
            </a:r>
          </a:p>
          <a:p>
            <a:pPr marL="45720" indent="0" algn="just">
              <a:lnSpc>
                <a:spcPct val="120000"/>
              </a:lnSpc>
              <a:buNone/>
            </a:pPr>
            <a:r>
              <a:rPr lang="en-GB" sz="2800" b="1" dirty="0" smtClean="0">
                <a:solidFill>
                  <a:schemeClr val="tx1"/>
                </a:solidFill>
                <a:latin typeface="Times New Roman"/>
                <a:cs typeface="Times New Roman"/>
              </a:rPr>
              <a:t>Official records of regional customs: </a:t>
            </a:r>
            <a:r>
              <a:rPr lang="en-GB" sz="2800" dirty="0" smtClean="0">
                <a:solidFill>
                  <a:schemeClr val="tx1"/>
                </a:solidFill>
                <a:latin typeface="Times New Roman"/>
                <a:cs typeface="Times New Roman"/>
              </a:rPr>
              <a:t>in the XIII century, several law practitioners wrote law books recollecting regional customs (</a:t>
            </a:r>
            <a:r>
              <a:rPr lang="fr-FR" sz="2800" i="1" dirty="0" smtClean="0">
                <a:solidFill>
                  <a:schemeClr val="tx1"/>
                </a:solidFill>
                <a:latin typeface="Times New Roman"/>
                <a:cs typeface="Times New Roman"/>
              </a:rPr>
              <a:t>La coutume de Paris</a:t>
            </a:r>
            <a:r>
              <a:rPr lang="en-GB" sz="2800" dirty="0" smtClean="0">
                <a:solidFill>
                  <a:schemeClr val="tx1"/>
                </a:solidFill>
                <a:latin typeface="Times New Roman"/>
                <a:cs typeface="Times New Roman"/>
              </a:rPr>
              <a:t>, </a:t>
            </a:r>
            <a:r>
              <a:rPr lang="fr-FR" sz="2800" i="1" dirty="0" smtClean="0">
                <a:solidFill>
                  <a:schemeClr val="tx1"/>
                </a:solidFill>
                <a:latin typeface="Times New Roman"/>
                <a:cs typeface="Times New Roman"/>
              </a:rPr>
              <a:t>la coutume d’Orléans</a:t>
            </a:r>
            <a:r>
              <a:rPr lang="mr-IN" sz="2800" dirty="0" smtClean="0">
                <a:solidFill>
                  <a:schemeClr val="tx1"/>
                </a:solidFill>
                <a:latin typeface="Times New Roman"/>
                <a:cs typeface="Times New Roman"/>
              </a:rPr>
              <a:t>…</a:t>
            </a:r>
            <a:r>
              <a:rPr lang="it-IT" sz="2800" dirty="0" smtClean="0">
                <a:solidFill>
                  <a:schemeClr val="tx1"/>
                </a:solidFill>
                <a:latin typeface="Times New Roman"/>
                <a:cs typeface="Times New Roman"/>
              </a:rPr>
              <a:t>). </a:t>
            </a:r>
            <a:endParaRPr lang="it-IT" sz="2800" dirty="0">
              <a:solidFill>
                <a:schemeClr val="tx1"/>
              </a:solidFill>
              <a:latin typeface="Times New Roman"/>
              <a:cs typeface="Times New Roman"/>
            </a:endParaRPr>
          </a:p>
          <a:p>
            <a:pPr marL="45720" indent="0" algn="just">
              <a:lnSpc>
                <a:spcPct val="120000"/>
              </a:lnSpc>
              <a:buNone/>
            </a:pPr>
            <a:endParaRPr lang="en-GB" sz="2800" dirty="0" smtClean="0">
              <a:solidFill>
                <a:schemeClr val="tx1"/>
              </a:solidFill>
              <a:latin typeface="Times New Roman"/>
              <a:cs typeface="Times New Roman"/>
            </a:endParaRPr>
          </a:p>
          <a:p>
            <a:pPr marL="45720" indent="0" algn="just">
              <a:lnSpc>
                <a:spcPct val="120000"/>
              </a:lnSpc>
              <a:buNone/>
            </a:pPr>
            <a:r>
              <a:rPr lang="en-GB" sz="2800" dirty="0" smtClean="0">
                <a:solidFill>
                  <a:schemeClr val="tx1"/>
                </a:solidFill>
                <a:latin typeface="Times New Roman"/>
                <a:cs typeface="Times New Roman"/>
              </a:rPr>
              <a:t>The method was the so called ‘</a:t>
            </a:r>
            <a:r>
              <a:rPr lang="fr-FR" sz="2800" i="1" dirty="0" smtClean="0">
                <a:solidFill>
                  <a:schemeClr val="tx1"/>
                </a:solidFill>
                <a:latin typeface="Times New Roman"/>
                <a:cs typeface="Times New Roman"/>
              </a:rPr>
              <a:t>enquête par turbe</a:t>
            </a:r>
            <a:r>
              <a:rPr lang="en-GB" sz="2800" dirty="0" smtClean="0">
                <a:solidFill>
                  <a:schemeClr val="tx1"/>
                </a:solidFill>
                <a:latin typeface="Times New Roman"/>
                <a:cs typeface="Times New Roman"/>
              </a:rPr>
              <a:t>’: a number of inhabitants referred about the substance of the local customs as they remembered them to be.</a:t>
            </a:r>
          </a:p>
          <a:p>
            <a:pPr marL="45720" indent="0" algn="just">
              <a:lnSpc>
                <a:spcPct val="120000"/>
              </a:lnSpc>
              <a:buNone/>
            </a:pPr>
            <a:endParaRPr lang="en-GB" sz="2800" dirty="0" smtClean="0">
              <a:solidFill>
                <a:schemeClr val="tx1"/>
              </a:solidFill>
              <a:latin typeface="Times New Roman"/>
              <a:cs typeface="Times New Roman"/>
            </a:endParaRPr>
          </a:p>
        </p:txBody>
      </p:sp>
    </p:spTree>
    <p:extLst>
      <p:ext uri="{BB962C8B-B14F-4D97-AF65-F5344CB8AC3E}">
        <p14:creationId xmlns:p14="http://schemas.microsoft.com/office/powerpoint/2010/main" val="32503003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Banded Design Yellow 16x9">
  <a:themeElements>
    <a:clrScheme name="Banded_Design_Yellow">
      <a:dk1>
        <a:srgbClr val="323232"/>
      </a:dk1>
      <a:lt1>
        <a:sysClr val="window" lastClr="FFFFFF"/>
      </a:lt1>
      <a:dk2>
        <a:srgbClr val="000000"/>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Banded_Design_Yellow_TP102900996" id="{E526596C-EAA0-4A4B-AC1B-6414CA77A5F8}" vid="{6242A89E-8408-4782-A9FB-F0C1CD00909F}"/>
    </a:ext>
  </a:extLst>
</a:theme>
</file>

<file path=ppt/theme/theme2.xml><?xml version="1.0" encoding="utf-8"?>
<a:theme xmlns:a="http://schemas.openxmlformats.org/drawingml/2006/main" name="Office Theme">
  <a:themeElements>
    <a:clrScheme name="Banded_Design_Yellow">
      <a:dk1>
        <a:srgbClr val="595959"/>
      </a:dk1>
      <a:lt1>
        <a:sysClr val="window" lastClr="FFFFFF"/>
      </a:lt1>
      <a:dk2>
        <a:srgbClr val="323232"/>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Banded_Design_Yellow">
      <a:dk1>
        <a:srgbClr val="595959"/>
      </a:dk1>
      <a:lt1>
        <a:sysClr val="window" lastClr="FFFFFF"/>
      </a:lt1>
      <a:dk2>
        <a:srgbClr val="323232"/>
      </a:dk2>
      <a:lt2>
        <a:srgbClr val="E5E8E8"/>
      </a:lt2>
      <a:accent1>
        <a:srgbClr val="FFCD36"/>
      </a:accent1>
      <a:accent2>
        <a:srgbClr val="F29E3E"/>
      </a:accent2>
      <a:accent3>
        <a:srgbClr val="83C546"/>
      </a:accent3>
      <a:accent4>
        <a:srgbClr val="52C1CA"/>
      </a:accent4>
      <a:accent5>
        <a:srgbClr val="7384CA"/>
      </a:accent5>
      <a:accent6>
        <a:srgbClr val="DA6A89"/>
      </a:accent6>
      <a:hlink>
        <a:srgbClr val="88CACA"/>
      </a:hlink>
      <a:folHlink>
        <a:srgbClr val="91A7CA"/>
      </a:folHlink>
    </a:clrScheme>
    <a:fontScheme name="Book Antiqua">
      <a:majorFont>
        <a:latin typeface="Book Antiqua"/>
        <a:ea typeface=""/>
        <a:cs typeface=""/>
      </a:majorFont>
      <a:minorFont>
        <a:latin typeface="Book Antiqu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866677B1-365E-411F-9971-C788BC2975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Presentazione con banda gialla (widescreen)</Template>
  <TotalTime>0</TotalTime>
  <Words>1517</Words>
  <Application>Microsoft Macintosh PowerPoint</Application>
  <PresentationFormat>Personalizzato</PresentationFormat>
  <Paragraphs>96</Paragraphs>
  <Slides>21</Slides>
  <Notes>0</Notes>
  <HiddenSlides>0</HiddenSlides>
  <MMClips>0</MMClips>
  <ScaleCrop>false</ScaleCrop>
  <HeadingPairs>
    <vt:vector size="4" baseType="variant">
      <vt:variant>
        <vt:lpstr>Tema</vt:lpstr>
      </vt:variant>
      <vt:variant>
        <vt:i4>1</vt:i4>
      </vt:variant>
      <vt:variant>
        <vt:lpstr>Titoli diapositive</vt:lpstr>
      </vt:variant>
      <vt:variant>
        <vt:i4>21</vt:i4>
      </vt:variant>
    </vt:vector>
  </HeadingPairs>
  <TitlesOfParts>
    <vt:vector size="22" baseType="lpstr">
      <vt:lpstr>Banded Design Yellow 16x9</vt:lpstr>
      <vt:lpstr>Comparative Law</vt:lpstr>
      <vt:lpstr>THE ROMANISTIC LEGAL FAMILY</vt:lpstr>
      <vt:lpstr>HISTORICAL ORIGINS – FORMATION OF FRENCH LAW</vt:lpstr>
      <vt:lpstr>HISTORICAL ORIGINS – FORMATION OF FRENCH LAW</vt:lpstr>
      <vt:lpstr>HISTORICAL ORIGINS – FORMATION OF FRENCH LAW</vt:lpstr>
      <vt:lpstr>HISTORICAL ORIGINS – FORMATION OF FRENCH LAW</vt:lpstr>
      <vt:lpstr>HISTORICAL ORIGINS – FORMATION OF FRENCH LAW</vt:lpstr>
      <vt:lpstr>HISTORICAL ORIGINS – FORMATION OF FRENCH LAW</vt:lpstr>
      <vt:lpstr>HISTORICAL ORIGINS – FORMATION OF FRENCH LAW</vt:lpstr>
      <vt:lpstr>HISTORICAL ORIGINS – FORMATION OF FRENCH LAW</vt:lpstr>
      <vt:lpstr>HISTORICAL ORIGINS – FORMATION OF FRENCH LAW</vt:lpstr>
      <vt:lpstr>HISTORICAL ORIGINS – FORMATION OF FRENCH LAW</vt:lpstr>
      <vt:lpstr>HISTORICAL ORIGINS – FORMATION OF FRENCH LAW</vt:lpstr>
      <vt:lpstr>HISTORICAL ORIGINS – FORMATION OF FRENCH LAW</vt:lpstr>
      <vt:lpstr>HISTORICAL ORIGINS – FORMATION OF FRENCH LAW</vt:lpstr>
      <vt:lpstr>HISTORICAL ORIGINS – FORMATION OF FRENCH LAW</vt:lpstr>
      <vt:lpstr>HISTORICAL ORIGINS – FORMATION OF FRENCH LAW</vt:lpstr>
      <vt:lpstr>HISTORICAL ORIGINS – FORMATION OF FRENCH LAW</vt:lpstr>
      <vt:lpstr>HISTORICAL ORIGINS – FORMATION OF FRENCH LAW</vt:lpstr>
      <vt:lpstr>HISTORICAL ORIGINS – FORMATION OF FRENCH LAW</vt:lpstr>
      <vt:lpstr>HISTORICAL ORIGINS – FORMATION OF FRENCH LAW</vt:lpstr>
    </vt:vector>
  </TitlesOfParts>
  <Manager/>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2017-09-05T07:39:11Z</dcterms:created>
  <dcterms:modified xsi:type="dcterms:W3CDTF">2020-03-13T15:38:35Z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TC029009979991</vt:lpwstr>
  </property>
</Properties>
</file>