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56" r:id="rId3"/>
    <p:sldId id="366" r:id="rId4"/>
    <p:sldId id="265" r:id="rId5"/>
    <p:sldId id="384" r:id="rId6"/>
    <p:sldId id="387" r:id="rId7"/>
    <p:sldId id="393" r:id="rId8"/>
    <p:sldId id="364" r:id="rId9"/>
    <p:sldId id="385" r:id="rId10"/>
    <p:sldId id="365" r:id="rId11"/>
    <p:sldId id="388" r:id="rId12"/>
    <p:sldId id="389" r:id="rId13"/>
    <p:sldId id="390" r:id="rId14"/>
    <p:sldId id="391" r:id="rId15"/>
    <p:sldId id="392" r:id="rId16"/>
    <p:sldId id="394" r:id="rId17"/>
    <p:sldId id="3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79" d="100"/>
          <a:sy n="79" d="100"/>
        </p:scale>
        <p:origin x="-824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18/03/20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18/03/20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" y="1905000"/>
            <a:ext cx="12188827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" y="1795132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" y="5142116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4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4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274638"/>
            <a:ext cx="2628900" cy="589756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734300" cy="5897562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4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4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4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4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8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8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9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1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9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8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9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9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18/03/20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3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1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18/03/20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3" y="6601968"/>
            <a:ext cx="7159753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3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‹n.›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noProof="1"/>
              <a:t>Comparative Law</a:t>
            </a:r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Prof.ssa Letizia Coppo</a:t>
            </a: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17992" y="562782"/>
            <a:ext cx="11229179" cy="883969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SPIRIT AND ESSENTIAL FEATURES </a:t>
            </a:r>
            <a:b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546600" y="1984647"/>
            <a:ext cx="10937240" cy="4429281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Code maintained some revolutionary 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achievements coming from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droit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intermédiaire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Equal division of estates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Complete secularisation of marriage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Abolition of feudal servitudes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Prohibition of fideicommissary substitution 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837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17992" y="562782"/>
            <a:ext cx="11229179" cy="883969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SPIRIT AND ESSENTIAL FEATURES </a:t>
            </a:r>
            <a:b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1784489" y="2241848"/>
            <a:ext cx="8842064" cy="4027405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But the Code resized and downsized several rules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It reduced the grounds for divorce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It re-established the freedom of testament and donation, but within the limits of the ‘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quotité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disponible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’.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172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17992" y="562782"/>
            <a:ext cx="11229179" cy="883969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SPIRIT AND ESSENTIAL FEATURES </a:t>
            </a:r>
            <a:b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755596" y="1768252"/>
            <a:ext cx="10610476" cy="4501002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Code reached a reasonable and balanced compromise between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droit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écrit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and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droit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coutumier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fr-FR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Droit écrit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contract law; law of wills; dowry, contractual property regime was nearly modelled on Roman law.</a:t>
            </a:r>
          </a:p>
          <a:p>
            <a:pPr algn="just">
              <a:lnSpc>
                <a:spcPct val="120000"/>
              </a:lnSpc>
            </a:pPr>
            <a:r>
              <a:rPr lang="fr-FR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Droit coutumier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family and inheritance law; forced inheritance of relatives; community of movables; 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possession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vaut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titre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.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2325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17992" y="562782"/>
            <a:ext cx="11229179" cy="883969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SPIRIT AND ESSENTIAL FEATURES </a:t>
            </a:r>
            <a:b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755596" y="1768252"/>
            <a:ext cx="10610476" cy="4501002"/>
          </a:xfrm>
        </p:spPr>
        <p:txBody>
          <a:bodyPr>
            <a:no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Possible influence of natural law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Without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jusnaturalism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the very idea of a code would not have developed.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Spirit of moderation and wisdom.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Judge as ‘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bouche de la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loi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’ and legislative ideology.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No ambition of completeness: wide use of general clauses.</a:t>
            </a: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973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353683" y="562783"/>
            <a:ext cx="11293488" cy="642843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755596" y="1768252"/>
            <a:ext cx="10610476" cy="450100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Preliminary title </a:t>
            </a:r>
            <a:r>
              <a:rPr lang="mr-IN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–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P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ublication, effect and application of the laws in general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Book I. Persons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Book II. Property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, and the Different Modifications of 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Property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Book 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III. T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he 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Different Modes of Acquiring 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Property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(see Annex 1)</a:t>
            </a:r>
          </a:p>
        </p:txBody>
      </p:sp>
    </p:spTree>
    <p:extLst>
      <p:ext uri="{BB962C8B-B14F-4D97-AF65-F5344CB8AC3E}">
        <p14:creationId xmlns:p14="http://schemas.microsoft.com/office/powerpoint/2010/main" val="7767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353683" y="562783"/>
            <a:ext cx="11293488" cy="642843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HERITAGE 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755596" y="1768252"/>
            <a:ext cx="10610476" cy="450100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wide use of general clauses and open formula is what allowed the Code civil to survive (see </a:t>
            </a:r>
            <a:r>
              <a:rPr lang="fr-FR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abus de droit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; </a:t>
            </a:r>
            <a:r>
              <a:rPr lang="fr-FR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clauses exonératoires de la responsabilité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; law of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delicts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École de l’exégèse</a:t>
            </a:r>
            <a:r>
              <a:rPr lang="en-GB" sz="3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grammatical and logical study of the Code.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fr-FR" sz="3200" b="1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École de la libre recherche scientifique</a:t>
            </a:r>
            <a:r>
              <a:rPr lang="en-GB" sz="3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: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interpretation of the Code in light of the needs expressed by society.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502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353683" y="562783"/>
            <a:ext cx="11293488" cy="642843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REFORMS OF THE FRENCH CIVIL CODE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755596" y="1768252"/>
            <a:ext cx="10610476" cy="450100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2006 – Successions and liberalities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2004 – Divorce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2005, 2009 – Filiation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2006 </a:t>
            </a:r>
            <a:r>
              <a:rPr lang="mr-IN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–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Sureties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2007 – Capacity to act; guardianship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2008 </a:t>
            </a:r>
            <a:r>
              <a:rPr lang="mr-IN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–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Statute of limitations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2013 – Marriage (extension to same-sex partnerships)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2016 </a:t>
            </a:r>
            <a:r>
              <a:rPr lang="mr-IN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–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Obligations and contract law (see Annex III)</a:t>
            </a:r>
          </a:p>
        </p:txBody>
      </p:sp>
    </p:spTree>
    <p:extLst>
      <p:ext uri="{BB962C8B-B14F-4D97-AF65-F5344CB8AC3E}">
        <p14:creationId xmlns:p14="http://schemas.microsoft.com/office/powerpoint/2010/main" val="226869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noProof="1" smtClean="0"/>
              <a:t>THE ROMANISTIC LEGAL FAMILY</a:t>
            </a:r>
            <a:endParaRPr lang="it-IT" noProof="1"/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FRENCH LAW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5010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MAKING 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691292" y="1647074"/>
            <a:ext cx="10712165" cy="4525731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After the several drafts by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Cambacérès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, Napoleon appointed a commission of 4 persons (</a:t>
            </a:r>
            <a:r>
              <a:rPr lang="en-GB" sz="3200" u="sng" dirty="0" smtClean="0">
                <a:solidFill>
                  <a:schemeClr val="tx1"/>
                </a:solidFill>
                <a:latin typeface="Times New Roman"/>
                <a:cs typeface="Times New Roman"/>
              </a:rPr>
              <a:t>expert practitioners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, not academics) for the final draft of the French Civil code.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 representatives of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droit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coutumier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Tronchet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; Bigot de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Préameneu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2 representatives of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droit</a:t>
            </a:r>
            <a:r>
              <a:rPr lang="en-GB" sz="32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GB" sz="32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écrit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: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Portalis</a:t>
            </a: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; </a:t>
            </a:r>
            <a:r>
              <a:rPr lang="en-GB" sz="3200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Maleville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3" y="562782"/>
            <a:ext cx="11198612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MAKING 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964591" y="1679222"/>
            <a:ext cx="10240716" cy="4638256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After only 4 months, the Draft was ready. </a:t>
            </a:r>
            <a:r>
              <a:rPr lang="en-GB" sz="3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The text was</a:t>
            </a:r>
            <a:r>
              <a:rPr lang="en-GB" sz="3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divided into sections submitted to the legislative process separately.</a:t>
            </a:r>
            <a:endParaRPr lang="en-GB" sz="35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buNone/>
            </a:pPr>
            <a:endParaRPr lang="en-GB" sz="35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On the 31</a:t>
            </a:r>
            <a:r>
              <a:rPr lang="en-GB" sz="3500" baseline="30000" dirty="0" smtClean="0">
                <a:solidFill>
                  <a:schemeClr val="tx1"/>
                </a:solidFill>
                <a:latin typeface="Times New Roman"/>
                <a:cs typeface="Times New Roman"/>
              </a:rPr>
              <a:t>st</a:t>
            </a:r>
            <a:r>
              <a:rPr lang="en-GB" sz="3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March 1804 the ‘</a:t>
            </a:r>
            <a:r>
              <a:rPr lang="en-GB" sz="3500" i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Code Civil des </a:t>
            </a:r>
            <a:r>
              <a:rPr lang="en-GB" sz="3500" i="1" dirty="0" err="1" smtClean="0">
                <a:solidFill>
                  <a:schemeClr val="tx1"/>
                </a:solidFill>
                <a:latin typeface="Times New Roman"/>
                <a:cs typeface="Times New Roman"/>
              </a:rPr>
              <a:t>Français</a:t>
            </a:r>
            <a:r>
              <a:rPr lang="en-GB" sz="35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’ was promulgated</a:t>
            </a:r>
            <a:endParaRPr lang="en-GB" sz="35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214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18271" y="467360"/>
            <a:ext cx="9532609" cy="722191"/>
          </a:xfrm>
        </p:spPr>
        <p:txBody>
          <a:bodyPr>
            <a:normAutofit/>
          </a:bodyPr>
          <a:lstStyle/>
          <a:p>
            <a:pPr algn="ctr"/>
            <a:r>
              <a:rPr lang="it-IT" sz="3200" dirty="0" smtClean="0">
                <a:latin typeface="Times New Roman"/>
                <a:cs typeface="Times New Roman"/>
              </a:rPr>
              <a:t>THE MAKING OF THE </a:t>
            </a:r>
            <a:r>
              <a:rPr lang="it-IT" sz="3200" i="1" dirty="0" smtClean="0">
                <a:latin typeface="Times New Roman"/>
                <a:cs typeface="Times New Roman"/>
              </a:rPr>
              <a:t>CODE NAPOL</a:t>
            </a:r>
            <a:r>
              <a:rPr lang="it-IT" sz="3200" i="1" dirty="0" smtClean="0">
                <a:latin typeface="Times New Roman"/>
                <a:cs typeface="Times New Roman"/>
              </a:rPr>
              <a:t>ÉON</a:t>
            </a:r>
            <a:endParaRPr lang="it-IT" sz="3200" i="1" dirty="0">
              <a:latin typeface="Times New Roman"/>
              <a:cs typeface="Times New Roman"/>
            </a:endParaRPr>
          </a:p>
        </p:txBody>
      </p:sp>
      <p:pic>
        <p:nvPicPr>
          <p:cNvPr id="5" name="Segnaposto contenuto 5" descr="Code Napoléon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0" t="4258" r="1381" b="7084"/>
          <a:stretch/>
        </p:blipFill>
        <p:spPr>
          <a:xfrm>
            <a:off x="4822944" y="1543201"/>
            <a:ext cx="7121879" cy="4806427"/>
          </a:xfrm>
          <a:prstGeom prst="rect">
            <a:avLst/>
          </a:prstGeom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1844" y="1692978"/>
            <a:ext cx="4333876" cy="4624500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00000"/>
              </a:lnSpc>
              <a:buNone/>
            </a:pP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«</a:t>
            </a:r>
            <a:r>
              <a:rPr lang="fr-FR" sz="3200" i="1" dirty="0">
                <a:solidFill>
                  <a:schemeClr val="tx1"/>
                </a:solidFill>
                <a:latin typeface="Times New Roman"/>
                <a:cs typeface="Times New Roman"/>
              </a:rPr>
              <a:t>Ma vraie gloire n'est pas d'avoir gagné quarante batailles; Waterloo effacera le souvenir de tant de victoires; ce que rien n'effacera, ce qui vivra éternellement, c'est mon Code civil</a:t>
            </a:r>
            <a:r>
              <a:rPr lang="en-GB" sz="3200" dirty="0">
                <a:solidFill>
                  <a:schemeClr val="tx1"/>
                </a:solidFill>
                <a:latin typeface="Times New Roman"/>
                <a:cs typeface="Times New Roman"/>
              </a:rPr>
              <a:t>»</a:t>
            </a:r>
          </a:p>
          <a:p>
            <a:pPr marL="45720" indent="0">
              <a:buNone/>
            </a:pPr>
            <a:endParaRPr lang="it-IT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540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4348" y="467360"/>
            <a:ext cx="9516532" cy="754341"/>
          </a:xfrm>
        </p:spPr>
        <p:txBody>
          <a:bodyPr/>
          <a:lstStyle/>
          <a:p>
            <a:pPr algn="ctr"/>
            <a:r>
              <a:rPr lang="it-IT" dirty="0" smtClean="0">
                <a:latin typeface="Times New Roman"/>
                <a:cs typeface="Times New Roman"/>
              </a:rPr>
              <a:t>THE MAKING OF THE CIVIL CODE</a:t>
            </a:r>
            <a:endParaRPr lang="it-IT" dirty="0">
              <a:latin typeface="Times New Roman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 algn="just">
              <a:lnSpc>
                <a:spcPct val="100000"/>
              </a:lnSpc>
              <a:buNone/>
            </a:pPr>
            <a:r>
              <a:rPr lang="en-GB" sz="3200" dirty="0" smtClean="0">
                <a:latin typeface="Times New Roman"/>
                <a:cs typeface="Times New Roman"/>
              </a:rPr>
              <a:t>The Code civil opened the Age of Codifications</a:t>
            </a:r>
          </a:p>
          <a:p>
            <a:pPr marL="45720" indent="0" algn="just">
              <a:lnSpc>
                <a:spcPct val="100000"/>
              </a:lnSpc>
              <a:buNone/>
            </a:pPr>
            <a:endParaRPr lang="en-GB" sz="3200" dirty="0" smtClean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</a:pPr>
            <a:r>
              <a:rPr lang="en-GB" sz="3200" dirty="0" smtClean="0">
                <a:latin typeface="Times New Roman"/>
                <a:cs typeface="Times New Roman"/>
              </a:rPr>
              <a:t>1806 Code of Civil Procedure</a:t>
            </a:r>
          </a:p>
          <a:p>
            <a:pPr algn="just">
              <a:lnSpc>
                <a:spcPct val="100000"/>
              </a:lnSpc>
            </a:pPr>
            <a:r>
              <a:rPr lang="en-GB" sz="3200" dirty="0" smtClean="0">
                <a:latin typeface="Times New Roman"/>
                <a:cs typeface="Times New Roman"/>
              </a:rPr>
              <a:t>1807 Commercial Code</a:t>
            </a:r>
          </a:p>
          <a:p>
            <a:pPr algn="just">
              <a:lnSpc>
                <a:spcPct val="100000"/>
              </a:lnSpc>
            </a:pPr>
            <a:r>
              <a:rPr lang="en-GB" sz="3200" dirty="0" smtClean="0">
                <a:latin typeface="Times New Roman"/>
                <a:cs typeface="Times New Roman"/>
              </a:rPr>
              <a:t>1808 Criminal Code</a:t>
            </a:r>
          </a:p>
          <a:p>
            <a:pPr algn="just">
              <a:lnSpc>
                <a:spcPct val="100000"/>
              </a:lnSpc>
            </a:pPr>
            <a:r>
              <a:rPr lang="en-GB" sz="3200" dirty="0" smtClean="0">
                <a:latin typeface="Times New Roman"/>
                <a:cs typeface="Times New Roman"/>
              </a:rPr>
              <a:t>1808 Code of Criminal Procedure</a:t>
            </a:r>
            <a:endParaRPr lang="en-GB" sz="3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620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4" y="562782"/>
            <a:ext cx="11314073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MAKING OF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NAPOLÉON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606173" y="1486322"/>
            <a:ext cx="10781207" cy="4769962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20000"/>
              </a:lnSpc>
              <a:buNone/>
            </a:pPr>
            <a:r>
              <a:rPr lang="en-GB" sz="3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Napoleon’s role</a:t>
            </a:r>
            <a:endParaRPr lang="en-GB" sz="3200" b="1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He was an elegant and refined man, but also a concrete man, a soldier.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He put an abrupt end to hair-splitting discussions.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He advocated a simple and transparent drafting style, capable of making concepts intelligible also to non-experts</a:t>
            </a:r>
          </a:p>
        </p:txBody>
      </p:sp>
    </p:spTree>
    <p:extLst>
      <p:ext uri="{BB962C8B-B14F-4D97-AF65-F5344CB8AC3E}">
        <p14:creationId xmlns:p14="http://schemas.microsoft.com/office/powerpoint/2010/main" val="1285240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34124" y="562782"/>
            <a:ext cx="11314073" cy="598150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MAKING OF THE </a:t>
            </a:r>
            <a:r>
              <a:rPr lang="it-IT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NAPOLÉON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626983" y="1623576"/>
            <a:ext cx="10824705" cy="4758202"/>
          </a:xfrm>
        </p:spPr>
        <p:txBody>
          <a:bodyPr>
            <a:normAutofit/>
          </a:bodyPr>
          <a:lstStyle/>
          <a:p>
            <a:pPr marL="45720" indent="0" algn="ctr">
              <a:lnSpc>
                <a:spcPct val="120000"/>
              </a:lnSpc>
              <a:buNone/>
            </a:pPr>
            <a:r>
              <a:rPr lang="en-GB" sz="3200" b="1" dirty="0" smtClean="0">
                <a:solidFill>
                  <a:schemeClr val="tx1"/>
                </a:solidFill>
                <a:latin typeface="Times New Roman"/>
                <a:cs typeface="Times New Roman"/>
              </a:rPr>
              <a:t>Napoleon’s role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He brought in the Code also his personal experience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Idea of a strong patriarchal family to mirror the organisation of the State, with Napoléon, as the father of the Nation, on top.</a:t>
            </a:r>
          </a:p>
          <a:p>
            <a:pPr algn="just">
              <a:lnSpc>
                <a:spcPct val="120000"/>
              </a:lnSpc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Divorce for mutual consent (he divorced from Josephine Beauharnais)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805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/>
          <p:cNvSpPr>
            <a:spLocks noGrp="1"/>
          </p:cNvSpPr>
          <p:nvPr>
            <p:ph type="title"/>
          </p:nvPr>
        </p:nvSpPr>
        <p:spPr>
          <a:xfrm>
            <a:off x="417992" y="562782"/>
            <a:ext cx="11229179" cy="883969"/>
          </a:xfrm>
        </p:spPr>
        <p:txBody>
          <a:bodyPr>
            <a:noAutofit/>
          </a:bodyPr>
          <a:lstStyle/>
          <a:p>
            <a:pPr lvl="0" algn="ctr"/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SPIRIT AND ESSENTIAL FEATURES </a:t>
            </a:r>
            <a:b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 NAPOL</a:t>
            </a:r>
            <a:r>
              <a:rPr lang="it-IT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ÉON</a:t>
            </a:r>
            <a:endParaRPr lang="it-IT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egnaposto contenuto 13"/>
          <p:cNvSpPr>
            <a:spLocks noGrp="1"/>
          </p:cNvSpPr>
          <p:nvPr>
            <p:ph idx="1"/>
          </p:nvPr>
        </p:nvSpPr>
        <p:spPr>
          <a:xfrm>
            <a:off x="546600" y="1984647"/>
            <a:ext cx="10937240" cy="4429281"/>
          </a:xfrm>
        </p:spPr>
        <p:txBody>
          <a:bodyPr>
            <a:normAutofit/>
          </a:bodyPr>
          <a:lstStyle/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While Prussian and Austrian Codes were dictated by an enlightened despot, the French Civil code was a bourgeois Code, a product of the French Revolution.</a:t>
            </a:r>
          </a:p>
          <a:p>
            <a:pPr marL="45720" indent="0" algn="just">
              <a:lnSpc>
                <a:spcPct val="120000"/>
              </a:lnSpc>
              <a:buNone/>
            </a:pPr>
            <a:endParaRPr lang="en-GB" sz="3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45720" indent="0" algn="just">
              <a:lnSpc>
                <a:spcPct val="120000"/>
              </a:lnSpc>
              <a:buNone/>
            </a:pPr>
            <a:r>
              <a:rPr lang="en-GB" sz="3200" dirty="0" smtClean="0">
                <a:solidFill>
                  <a:schemeClr val="tx1"/>
                </a:solidFill>
                <a:latin typeface="Times New Roman"/>
                <a:cs typeface="Times New Roman"/>
              </a:rPr>
              <a:t>Nevertheless, it rested on a large number of traditional institutions, such as freedom of contract and ownership.</a:t>
            </a:r>
            <a:endParaRPr lang="en-GB" sz="3200" dirty="0" smtClean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6769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nded_Design_Yellow_TP102900996" id="{E526596C-EAA0-4A4B-AC1B-6414CA77A5F8}" vid="{6242A89E-8408-4782-A9FB-F0C1CD00909F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con banda gialla (widescreen)</Template>
  <TotalTime>0</TotalTime>
  <Words>708</Words>
  <Application>Microsoft Macintosh PowerPoint</Application>
  <PresentationFormat>Personalizzato</PresentationFormat>
  <Paragraphs>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Banded Design Yellow 16x9</vt:lpstr>
      <vt:lpstr>Comparative Law</vt:lpstr>
      <vt:lpstr>THE ROMANISTIC LEGAL FAMILY</vt:lpstr>
      <vt:lpstr>THE MAKING OF THE CODE NAPOLÉON</vt:lpstr>
      <vt:lpstr>THE MAKING OF THE CODE NAPOLÉON</vt:lpstr>
      <vt:lpstr>THE MAKING OF THE CODE NAPOLÉON</vt:lpstr>
      <vt:lpstr>THE MAKING OF THE CIVIL CODE</vt:lpstr>
      <vt:lpstr>THE MAKING OF CODE NAPOLÉON</vt:lpstr>
      <vt:lpstr>THE MAKING OF THE CODE NAPOLÉON</vt:lpstr>
      <vt:lpstr>THE SPIRIT AND ESSENTIAL FEATURES  OF THE CODE NAPOLÉON</vt:lpstr>
      <vt:lpstr>THE SPIRIT AND ESSENTIAL FEATURES  OF THE CODE NAPOLÉON</vt:lpstr>
      <vt:lpstr>THE SPIRIT AND ESSENTIAL FEATURES  OF THE CODE NAPOLÉON</vt:lpstr>
      <vt:lpstr>THE SPIRIT AND ESSENTIAL FEATURES  OF THE CODE NAPOLÉON</vt:lpstr>
      <vt:lpstr>THE SPIRIT AND ESSENTIAL FEATURES  OF THE CODE NAPOLÉON</vt:lpstr>
      <vt:lpstr>THE STRUCTURE OF THE CODE NAPOLÉON</vt:lpstr>
      <vt:lpstr>THE HERITAGE OF THE CODE NAPOLÉON</vt:lpstr>
      <vt:lpstr>THE REFORMS OF THE FRENCH CIVIL CODE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2017-09-05T07:39:11Z</dcterms:created>
  <dcterms:modified xsi:type="dcterms:W3CDTF">2020-03-18T16:28:02Z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