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66" r:id="rId4"/>
    <p:sldId id="265" r:id="rId5"/>
    <p:sldId id="396" r:id="rId6"/>
    <p:sldId id="384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7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3/16/21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3/16/21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1905000"/>
            <a:ext cx="12188827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" y="1795132"/>
            <a:ext cx="12188827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" y="5142116"/>
            <a:ext cx="12188827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4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4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274638"/>
            <a:ext cx="2628900" cy="58975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734300" cy="58975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4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4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4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4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8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8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9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1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9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8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9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9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3/16/21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" y="6480048"/>
            <a:ext cx="12188827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3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1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3/16/21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3" y="6601968"/>
            <a:ext cx="7159753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3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noProof="1"/>
              <a:t>Comparative Law</a:t>
            </a: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Prof.ssa Letizia Coppo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FRENCH JUDICIAL SYSTEM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3200" b="1" i="1" dirty="0">
                <a:solidFill>
                  <a:schemeClr val="tx1"/>
                </a:solidFill>
                <a:latin typeface="Times New Roman"/>
                <a:cs typeface="Times New Roman"/>
              </a:rPr>
              <a:t>Cour de Cassation</a:t>
            </a: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In principle, any decision of a French court can be brought to the Court of Cass., provided that no other remedies are available or have been exhausted.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If the requirements are met, then the Court must render a decision. No filter. The Court is overloaded like in Italy.</a:t>
            </a:r>
          </a:p>
        </p:txBody>
      </p:sp>
    </p:spTree>
    <p:extLst>
      <p:ext uri="{BB962C8B-B14F-4D97-AF65-F5344CB8AC3E}">
        <p14:creationId xmlns:p14="http://schemas.microsoft.com/office/powerpoint/2010/main" val="118983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STYLE OF JUDGMENTS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The contents, structure and phraseology of the decisions issued by the Court of Cass. are characteristic of the particular style of French legal thinking.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Every decision consists of one single sentence ‘The Court dismisses</a:t>
            </a:r>
            <a:r>
              <a:rPr lang="mr-IN" sz="3200" dirty="0">
                <a:solidFill>
                  <a:schemeClr val="tx1"/>
                </a:solidFill>
                <a:latin typeface="Times New Roman"/>
                <a:cs typeface="Times New Roman"/>
              </a:rPr>
              <a:t>…</a:t>
            </a:r>
            <a:r>
              <a:rPr lang="it-IT" sz="3200" dirty="0">
                <a:solidFill>
                  <a:schemeClr val="tx1"/>
                </a:solidFill>
                <a:latin typeface="Times New Roman"/>
                <a:cs typeface="Times New Roman"/>
              </a:rPr>
              <a:t>’, or ‘The Court </a:t>
            </a:r>
            <a:r>
              <a:rPr lang="it-IT" sz="3200" dirty="0" err="1">
                <a:solidFill>
                  <a:schemeClr val="tx1"/>
                </a:solidFill>
                <a:latin typeface="Times New Roman"/>
                <a:cs typeface="Times New Roman"/>
              </a:rPr>
              <a:t>quashes</a:t>
            </a:r>
            <a:r>
              <a:rPr lang="it-IT" sz="3200" dirty="0">
                <a:solidFill>
                  <a:schemeClr val="tx1"/>
                </a:solidFill>
                <a:latin typeface="Times New Roman"/>
                <a:cs typeface="Times New Roman"/>
              </a:rPr>
              <a:t> and </a:t>
            </a:r>
            <a:r>
              <a:rPr lang="it-IT" sz="3200" dirty="0" err="1">
                <a:solidFill>
                  <a:schemeClr val="tx1"/>
                </a:solidFill>
                <a:latin typeface="Times New Roman"/>
                <a:cs typeface="Times New Roman"/>
              </a:rPr>
              <a:t>remits</a:t>
            </a:r>
            <a:r>
              <a:rPr lang="it-IT" sz="3200" dirty="0">
                <a:solidFill>
                  <a:schemeClr val="tx1"/>
                </a:solidFill>
                <a:latin typeface="Times New Roman"/>
                <a:cs typeface="Times New Roman"/>
              </a:rPr>
              <a:t> the </a:t>
            </a:r>
            <a:r>
              <a:rPr lang="it-IT" sz="3200" dirty="0" err="1">
                <a:solidFill>
                  <a:schemeClr val="tx1"/>
                </a:solidFill>
                <a:latin typeface="Times New Roman"/>
                <a:cs typeface="Times New Roman"/>
              </a:rPr>
              <a:t>matter</a:t>
            </a:r>
            <a:r>
              <a:rPr lang="it-IT" sz="3200" dirty="0">
                <a:solidFill>
                  <a:schemeClr val="tx1"/>
                </a:solidFill>
                <a:latin typeface="Times New Roman"/>
                <a:cs typeface="Times New Roman"/>
              </a:rPr>
              <a:t> to the Court of </a:t>
            </a:r>
            <a:r>
              <a:rPr lang="mr-IN" sz="3200" dirty="0">
                <a:solidFill>
                  <a:schemeClr val="tx1"/>
                </a:solidFill>
                <a:latin typeface="Times New Roman"/>
                <a:cs typeface="Times New Roman"/>
              </a:rPr>
              <a:t>…</a:t>
            </a:r>
            <a:r>
              <a:rPr lang="it-IT" sz="3200" dirty="0">
                <a:solidFill>
                  <a:schemeClr val="tx1"/>
                </a:solidFill>
                <a:latin typeface="Times New Roman"/>
                <a:cs typeface="Times New Roman"/>
              </a:rPr>
              <a:t>’</a:t>
            </a: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077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STYLE OF JUDGMENTS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All the grounds of the decision are listed between the subject and the predicate of such sentence, in the form of a string of subordinate clauses all beginning with the same formula (‘</a:t>
            </a:r>
            <a:r>
              <a:rPr lang="en-GB" sz="3200" dirty="0" err="1">
                <a:solidFill>
                  <a:schemeClr val="tx1"/>
                </a:solidFill>
                <a:latin typeface="Times New Roman"/>
                <a:cs typeface="Times New Roman"/>
              </a:rPr>
              <a:t>Attendu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dirty="0" err="1">
                <a:solidFill>
                  <a:schemeClr val="tx1"/>
                </a:solidFill>
                <a:latin typeface="Times New Roman"/>
                <a:cs typeface="Times New Roman"/>
              </a:rPr>
              <a:t>que</a:t>
            </a:r>
            <a:r>
              <a:rPr lang="mr-IN" sz="3200" dirty="0">
                <a:solidFill>
                  <a:schemeClr val="tx1"/>
                </a:solidFill>
                <a:latin typeface="Times New Roman"/>
                <a:cs typeface="Times New Roman"/>
              </a:rPr>
              <a:t>…</a:t>
            </a:r>
            <a:r>
              <a:rPr lang="it-IT" sz="3200" dirty="0">
                <a:solidFill>
                  <a:schemeClr val="tx1"/>
                </a:solidFill>
                <a:latin typeface="Times New Roman"/>
                <a:cs typeface="Times New Roman"/>
              </a:rPr>
              <a:t>’, ‘</a:t>
            </a:r>
            <a:r>
              <a:rPr lang="it-IT" sz="3200" dirty="0" err="1">
                <a:solidFill>
                  <a:schemeClr val="tx1"/>
                </a:solidFill>
                <a:latin typeface="Times New Roman"/>
                <a:cs typeface="Times New Roman"/>
              </a:rPr>
              <a:t>Whereas</a:t>
            </a:r>
            <a:r>
              <a:rPr lang="mr-IN" sz="3200" dirty="0">
                <a:solidFill>
                  <a:schemeClr val="tx1"/>
                </a:solidFill>
                <a:latin typeface="Times New Roman"/>
                <a:cs typeface="Times New Roman"/>
              </a:rPr>
              <a:t>…</a:t>
            </a:r>
            <a:r>
              <a:rPr lang="it-IT" sz="3200" dirty="0">
                <a:solidFill>
                  <a:schemeClr val="tx1"/>
                </a:solidFill>
                <a:latin typeface="Times New Roman"/>
                <a:cs typeface="Times New Roman"/>
              </a:rPr>
              <a:t>’).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No particular section on the facts of the case or on the history of the procedure, except for what is strictly necessary to understand the Court’s decision.</a:t>
            </a:r>
          </a:p>
        </p:txBody>
      </p:sp>
    </p:spTree>
    <p:extLst>
      <p:ext uri="{BB962C8B-B14F-4D97-AF65-F5344CB8AC3E}">
        <p14:creationId xmlns:p14="http://schemas.microsoft.com/office/powerpoint/2010/main" val="30333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STYLE OF JUDGMENTS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Judges make every effort to keep the text of the decision as dense and compact as possible (4-5 pages). Subsidiary remarks, concurring and alternative 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rationes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 are just omitted.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No digressions, no references to the background of the case or to legal history, legal policy or comparative law.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No references to precedents or to scholarship; elegant style.</a:t>
            </a:r>
          </a:p>
        </p:txBody>
      </p:sp>
    </p:spTree>
    <p:extLst>
      <p:ext uri="{BB962C8B-B14F-4D97-AF65-F5344CB8AC3E}">
        <p14:creationId xmlns:p14="http://schemas.microsoft.com/office/powerpoint/2010/main" val="172338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LEGAL PROFESSION IN FRANCE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509059"/>
            <a:ext cx="10240716" cy="4808419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Until the reforms of 1971 and 1990, there was a difference between two figures (+ </a:t>
            </a:r>
            <a:r>
              <a:rPr lang="en-GB" sz="28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conseiller</a:t>
            </a:r>
            <a:r>
              <a:rPr lang="en-GB" sz="2800" i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28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juridique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), with alternative functions.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8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Avocat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: oral pleading, presentation of facts and questions of law in the courtroom; member of the liberal profession; can negotiate its fees with the client.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8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Avoué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: preparation of the case; ‘</a:t>
            </a:r>
            <a:r>
              <a:rPr lang="fr-FR" sz="2800" i="1" dirty="0">
                <a:solidFill>
                  <a:schemeClr val="tx1"/>
                </a:solidFill>
                <a:latin typeface="Times New Roman"/>
                <a:cs typeface="Times New Roman"/>
              </a:rPr>
              <a:t>procédure, écriture, postulation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’; holder of a ministerial office; fixed salary.</a:t>
            </a:r>
          </a:p>
        </p:txBody>
      </p:sp>
    </p:spTree>
    <p:extLst>
      <p:ext uri="{BB962C8B-B14F-4D97-AF65-F5344CB8AC3E}">
        <p14:creationId xmlns:p14="http://schemas.microsoft.com/office/powerpoint/2010/main" val="221116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LEGAL PROFESSION IN FRANCE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509059"/>
            <a:ext cx="10240716" cy="4808419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In 1971, unification of the legal profession under the headings ‘</a:t>
            </a:r>
            <a:r>
              <a:rPr lang="fr-FR" sz="2800" i="1" dirty="0">
                <a:solidFill>
                  <a:schemeClr val="tx1"/>
                </a:solidFill>
                <a:latin typeface="Times New Roman"/>
                <a:cs typeface="Times New Roman"/>
              </a:rPr>
              <a:t>nouvelle profession d’avocat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’.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In 1990 unification of </a:t>
            </a:r>
            <a:r>
              <a:rPr lang="en-GB" sz="28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avocats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 and </a:t>
            </a:r>
            <a:r>
              <a:rPr lang="en-GB" sz="28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conseillers</a:t>
            </a:r>
            <a:r>
              <a:rPr lang="en-GB" sz="2800" i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28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juridiques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Yet, some differences between the two still exist, at least in the French mentality.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Nowadays, trend towards the specialisation of lawyers and towards big law firms structured as LTD companies.</a:t>
            </a:r>
          </a:p>
        </p:txBody>
      </p:sp>
    </p:spTree>
    <p:extLst>
      <p:ext uri="{BB962C8B-B14F-4D97-AF65-F5344CB8AC3E}">
        <p14:creationId xmlns:p14="http://schemas.microsoft.com/office/powerpoint/2010/main" val="361947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LAWYERING STYLE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94474" y="1703294"/>
            <a:ext cx="10240716" cy="4808419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The representative lawyering style is the one of 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avocats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: the character of the lawyer is immediately associated with pleadings in court.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In France what is under the spotlight is the 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avocat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, with its brilliant rhetoric and prestige; he is the representative of the French Bourgeoisie, coming out of the Revolution triumphal.</a:t>
            </a:r>
          </a:p>
        </p:txBody>
      </p:sp>
    </p:spTree>
    <p:extLst>
      <p:ext uri="{BB962C8B-B14F-4D97-AF65-F5344CB8AC3E}">
        <p14:creationId xmlns:p14="http://schemas.microsoft.com/office/powerpoint/2010/main" val="379316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LAWYERING STYLE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94474" y="1703294"/>
            <a:ext cx="10240716" cy="4808419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The ideal German lawyer is instead the learned doctor juris, the trained scholar.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For him the struggle for rights takes place in books, in their firm; for the French lawyer it takes place in the courtroom and in Parliament.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The Parliament has long been composed half of lawyers.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081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LAWYERING STYLE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94474" y="1703294"/>
            <a:ext cx="10240716" cy="4808419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Close connection between lawyers and politics. At the beginning of the XIX century, French lawyers were building up the noble edifice of administrative law, especially through the jurisprudence of 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Conseil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d’État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, to protect the freedoms of citizens against the State intervention.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Very theatrical style, clarity and brevity of expression, eloquence: ‘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la 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forme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donne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l’être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à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 la chose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377133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LAWYERING STYLE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94474" y="1703294"/>
            <a:ext cx="10240716" cy="4808419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German lawyers, instead, were apolitical; their ideal qualities were thoroughness, exactitude, learnedness, strong tendency to tolerate academic disputes and ability to construe concepts of law in order to master the variety of legal reality.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French lawyers use less technical vocabulary, while German lawyers’ language is highly specialised. After all, in France the legal education is part of the general education.</a:t>
            </a:r>
          </a:p>
        </p:txBody>
      </p:sp>
    </p:spTree>
    <p:extLst>
      <p:ext uri="{BB962C8B-B14F-4D97-AF65-F5344CB8AC3E}">
        <p14:creationId xmlns:p14="http://schemas.microsoft.com/office/powerpoint/2010/main" val="62396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noProof="1"/>
              <a:t>THE ROMANISTIC LEGAL FAMILY</a:t>
            </a: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FRENCH LAW</a:t>
            </a:r>
          </a:p>
        </p:txBody>
      </p:sp>
    </p:spTree>
    <p:extLst>
      <p:ext uri="{BB962C8B-B14F-4D97-AF65-F5344CB8AC3E}">
        <p14:creationId xmlns:p14="http://schemas.microsoft.com/office/powerpoint/2010/main" val="15010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398848" y="315806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FRENCH JUDICIAL SYSTEM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Segnaposto contenuto 3" descr="French Court Structure.gi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70" t="-728" r="194" b="1741"/>
          <a:stretch/>
        </p:blipFill>
        <p:spPr>
          <a:xfrm>
            <a:off x="333317" y="986118"/>
            <a:ext cx="11410448" cy="5570470"/>
          </a:xfrm>
        </p:spPr>
      </p:pic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398848" y="315806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FRENCH JUDICIAL SYSTEM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Segnaposto contenuto 1" descr="Organigramme_Organisation judiciaire_V4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68" t="-37882" r="-872" b="-7731"/>
          <a:stretch/>
        </p:blipFill>
        <p:spPr>
          <a:xfrm>
            <a:off x="0" y="-747713"/>
            <a:ext cx="11542713" cy="7396163"/>
          </a:xfrm>
        </p:spPr>
      </p:pic>
    </p:spTree>
    <p:extLst>
      <p:ext uri="{BB962C8B-B14F-4D97-AF65-F5344CB8AC3E}">
        <p14:creationId xmlns:p14="http://schemas.microsoft.com/office/powerpoint/2010/main" val="220093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FRENCH JUDICIAL SYSTEM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The judiciary is independent from the executive and the legislative powers. Several categories of courts divided into two major branches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2800" b="1" dirty="0">
                <a:solidFill>
                  <a:schemeClr val="tx1"/>
                </a:solidFill>
                <a:latin typeface="Times New Roman"/>
                <a:cs typeface="Times New Roman"/>
              </a:rPr>
              <a:t>Judicial Branch:</a:t>
            </a:r>
          </a:p>
          <a:p>
            <a:pPr algn="just">
              <a:lnSpc>
                <a:spcPct val="120000"/>
              </a:lnSpc>
            </a:pP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Civil courts: private disputes between individuals; do not impose penalties. </a:t>
            </a:r>
          </a:p>
          <a:p>
            <a:pPr algn="just">
              <a:lnSpc>
                <a:spcPct val="120000"/>
              </a:lnSpc>
            </a:pP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Criminal courts: individuals who have committed offences.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2800" b="1" dirty="0">
                <a:solidFill>
                  <a:schemeClr val="tx1"/>
                </a:solidFill>
                <a:latin typeface="Times New Roman"/>
                <a:cs typeface="Times New Roman"/>
              </a:rPr>
              <a:t>Administrative Branch: 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disputes between individuals and P.A.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en-GB" sz="2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214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FRENCH JUDICIAL SYSTEM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 lnSpcReduction="10000"/>
          </a:bodyPr>
          <a:lstStyle/>
          <a:p>
            <a:pPr marL="45720" indent="0" algn="ctr">
              <a:lnSpc>
                <a:spcPct val="120000"/>
              </a:lnSpc>
              <a:buNone/>
            </a:pPr>
            <a:r>
              <a:rPr lang="fr-FR" sz="3200" b="1" i="1" dirty="0">
                <a:solidFill>
                  <a:schemeClr val="tx1"/>
                </a:solidFill>
                <a:latin typeface="Times New Roman"/>
                <a:cs typeface="Times New Roman"/>
              </a:rPr>
              <a:t>Cour de Cassation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Established during the French Revolution under the name of 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Tribunal de Cassation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First function was to assist the legislature rather than to be a Court; its duty was to see that lower courts did not deviate from literal interpretation and thus undermine the supremacy of legislation.</a:t>
            </a:r>
          </a:p>
        </p:txBody>
      </p:sp>
    </p:spTree>
    <p:extLst>
      <p:ext uri="{BB962C8B-B14F-4D97-AF65-F5344CB8AC3E}">
        <p14:creationId xmlns:p14="http://schemas.microsoft.com/office/powerpoint/2010/main" val="204759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FRENCH JUDICIAL SYSTEM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 fontScale="92500"/>
          </a:bodyPr>
          <a:lstStyle/>
          <a:p>
            <a:pPr marL="45720" indent="0" algn="ctr">
              <a:lnSpc>
                <a:spcPct val="120000"/>
              </a:lnSpc>
              <a:buNone/>
            </a:pPr>
            <a:r>
              <a:rPr lang="fr-FR" sz="3200" b="1" i="1" dirty="0">
                <a:solidFill>
                  <a:schemeClr val="tx1"/>
                </a:solidFill>
                <a:latin typeface="Times New Roman"/>
                <a:cs typeface="Times New Roman"/>
              </a:rPr>
              <a:t>Cour de Cassation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Lower courts were entitled to refer disputed questions of construction to the 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Cour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 de Cassation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, as a representative of the legislative power (</a:t>
            </a:r>
            <a:r>
              <a:rPr lang="fr-FR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référé facultatif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).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If the Court quashed the decision and the lower court did not comply with the holding, referral to the legislature was compulsory and the final decision binding </a:t>
            </a:r>
            <a:r>
              <a:rPr lang="fr-FR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(référé obligatoire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0907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FRENCH JUDICIAL SYSTEM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 lnSpcReduction="10000"/>
          </a:bodyPr>
          <a:lstStyle/>
          <a:p>
            <a:pPr marL="4572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3200" b="1" i="1" dirty="0">
                <a:solidFill>
                  <a:schemeClr val="tx1"/>
                </a:solidFill>
                <a:latin typeface="Times New Roman"/>
                <a:cs typeface="Times New Roman"/>
              </a:rPr>
              <a:t>Cour de Cassation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The optional referral had hardly ever been used and with Napoleon the Court became a judge of third instance.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The Court was (and is) only entitled to decide on the merits (</a:t>
            </a:r>
            <a:r>
              <a:rPr lang="en-GB" sz="32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sur</a:t>
            </a:r>
            <a:r>
              <a:rPr lang="en-GB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 le fond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), not on the facts. But the distinction between merits and facts may be blurred.</a:t>
            </a:r>
          </a:p>
        </p:txBody>
      </p:sp>
    </p:spTree>
    <p:extLst>
      <p:ext uri="{BB962C8B-B14F-4D97-AF65-F5344CB8AC3E}">
        <p14:creationId xmlns:p14="http://schemas.microsoft.com/office/powerpoint/2010/main" val="78911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FRENCH JUDICIAL SYSTEM (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 lnSpcReduction="10000"/>
          </a:bodyPr>
          <a:lstStyle/>
          <a:p>
            <a:pPr marL="4572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3200" b="1" i="1" dirty="0">
                <a:solidFill>
                  <a:schemeClr val="tx1"/>
                </a:solidFill>
                <a:latin typeface="Times New Roman"/>
                <a:cs typeface="Times New Roman"/>
              </a:rPr>
              <a:t>Cour de Cassation</a:t>
            </a: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If the Court quashes a decision and the Appellate Court confirms it again, then the case is referred to the Joint Divisions.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If the latter quash it again, the case is remitted to a third court, which is then bound to comply with the principles laid down by the Joint Divisions.</a:t>
            </a:r>
          </a:p>
        </p:txBody>
      </p:sp>
    </p:spTree>
    <p:extLst>
      <p:ext uri="{BB962C8B-B14F-4D97-AF65-F5344CB8AC3E}">
        <p14:creationId xmlns:p14="http://schemas.microsoft.com/office/powerpoint/2010/main" val="86721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" id="{E526596C-EAA0-4A4B-AC1B-6414CA77A5F8}" vid="{6242A89E-8408-4782-A9FB-F0C1CD00909F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con banda gialla (widescreen)</Template>
  <TotalTime>0</TotalTime>
  <Words>1057</Words>
  <Application>Microsoft Macintosh PowerPoint</Application>
  <PresentationFormat>Widescreen</PresentationFormat>
  <Paragraphs>82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Book Antiqua</vt:lpstr>
      <vt:lpstr>Times New Roman</vt:lpstr>
      <vt:lpstr>Banded Design Yellow 16x9</vt:lpstr>
      <vt:lpstr>Comparative Law</vt:lpstr>
      <vt:lpstr>THE ROMANISTIC LEGAL FAMILY</vt:lpstr>
      <vt:lpstr>THE FRENCH JUDICIAL SYSTEM</vt:lpstr>
      <vt:lpstr>THE FRENCH JUDICIAL SYSTEM</vt:lpstr>
      <vt:lpstr>THE FRENCH JUDICIAL SYSTEM (see Annex A)</vt:lpstr>
      <vt:lpstr>THE FRENCH JUDICIAL SYSTEM (see Annex A)</vt:lpstr>
      <vt:lpstr>THE FRENCH JUDICIAL SYSTEM (see Annex A)</vt:lpstr>
      <vt:lpstr>THE FRENCH JUDICIAL SYSTEM (see Annex A)</vt:lpstr>
      <vt:lpstr>THE FRENCH JUDICIAL SYSTEM (see Annex A)</vt:lpstr>
      <vt:lpstr>THE FRENCH JUDICIAL SYSTEM (see Annex A)</vt:lpstr>
      <vt:lpstr>THE STYLE OF JUDGMENTS (see Annex B)</vt:lpstr>
      <vt:lpstr>THE STYLE OF JUDGMENTS (see Annex B)</vt:lpstr>
      <vt:lpstr>THE STYLE OF JUDGMENTS (see Annex B)</vt:lpstr>
      <vt:lpstr>THE LEGAL PROFESSION IN FRANCE (see Annex C)</vt:lpstr>
      <vt:lpstr>THE LEGAL PROFESSION IN FRANCE (see Annex C)</vt:lpstr>
      <vt:lpstr>THE LAWYERING STYLE</vt:lpstr>
      <vt:lpstr>THE LAWYERING STYLE</vt:lpstr>
      <vt:lpstr>THE LAWYERING STYLE</vt:lpstr>
      <vt:lpstr>THE LAWYERING STYLE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2017-09-05T07:39:11Z</dcterms:created>
  <dcterms:modified xsi:type="dcterms:W3CDTF">2021-03-16T07:59:41Z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